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70" r:id="rId3"/>
    <p:sldId id="271" r:id="rId4"/>
    <p:sldId id="263" r:id="rId5"/>
    <p:sldId id="272" r:id="rId6"/>
    <p:sldId id="273" r:id="rId7"/>
    <p:sldId id="274" r:id="rId8"/>
    <p:sldId id="275" r:id="rId9"/>
    <p:sldId id="276" r:id="rId10"/>
    <p:sldId id="277" r:id="rId11"/>
    <p:sldId id="278" r:id="rId12"/>
    <p:sldId id="279" r:id="rId13"/>
    <p:sldId id="290" r:id="rId14"/>
    <p:sldId id="287" r:id="rId15"/>
    <p:sldId id="289" r:id="rId16"/>
    <p:sldId id="288" r:id="rId17"/>
    <p:sldId id="280" r:id="rId18"/>
    <p:sldId id="260" r:id="rId19"/>
    <p:sldId id="281" r:id="rId20"/>
    <p:sldId id="258" r:id="rId21"/>
    <p:sldId id="259" r:id="rId22"/>
    <p:sldId id="282" r:id="rId23"/>
    <p:sldId id="283" r:id="rId24"/>
    <p:sldId id="265" r:id="rId25"/>
    <p:sldId id="284" r:id="rId26"/>
    <p:sldId id="285" r:id="rId27"/>
    <p:sldId id="286" r:id="rId28"/>
    <p:sldId id="267" r:id="rId29"/>
    <p:sldId id="268" r:id="rId30"/>
    <p:sldId id="26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671" autoAdjust="0"/>
    <p:restoredTop sz="94660"/>
  </p:normalViewPr>
  <p:slideViewPr>
    <p:cSldViewPr snapToGrid="0">
      <p:cViewPr varScale="1">
        <p:scale>
          <a:sx n="86" d="100"/>
          <a:sy n="86" d="100"/>
        </p:scale>
        <p:origin x="29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A96A18-7B8C-4F46-AC6F-A85BAD0B1C67}" type="datetimeFigureOut">
              <a:rPr lang="en-US" smtClean="0"/>
              <a:t>10/7/2021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8FBB07-032D-4A06-8EB7-94DB3C09FA53}" type="slidenum">
              <a:rPr lang="en-US" smtClean="0"/>
              <a:t>‹#›</a:t>
            </a:fld>
            <a:endParaRPr lang="en-US" dirty="0"/>
          </a:p>
        </p:txBody>
      </p:sp>
    </p:spTree>
    <p:extLst>
      <p:ext uri="{BB962C8B-B14F-4D97-AF65-F5344CB8AC3E}">
        <p14:creationId xmlns:p14="http://schemas.microsoft.com/office/powerpoint/2010/main" val="2978618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8FBB07-032D-4A06-8EB7-94DB3C09FA53}" type="slidenum">
              <a:rPr lang="en-US" smtClean="0"/>
              <a:t>18</a:t>
            </a:fld>
            <a:endParaRPr lang="en-US" dirty="0"/>
          </a:p>
        </p:txBody>
      </p:sp>
    </p:spTree>
    <p:extLst>
      <p:ext uri="{BB962C8B-B14F-4D97-AF65-F5344CB8AC3E}">
        <p14:creationId xmlns:p14="http://schemas.microsoft.com/office/powerpoint/2010/main" val="1610954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3760A7C-6458-4463-BC59-B9CAF68F11CD}" type="datetime1">
              <a:rPr lang="en-US" smtClean="0"/>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1AB84-DB8D-41FA-AAF3-109223893907}" type="slidenum">
              <a:rPr lang="en-US" smtClean="0"/>
              <a:t>‹#›</a:t>
            </a:fld>
            <a:endParaRPr lang="en-US" dirty="0"/>
          </a:p>
        </p:txBody>
      </p:sp>
    </p:spTree>
    <p:extLst>
      <p:ext uri="{BB962C8B-B14F-4D97-AF65-F5344CB8AC3E}">
        <p14:creationId xmlns:p14="http://schemas.microsoft.com/office/powerpoint/2010/main" val="643059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FAD7AF-3DF1-4844-8E6F-E1888A49F51D}" type="datetime1">
              <a:rPr lang="en-US" smtClean="0"/>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1AB84-DB8D-41FA-AAF3-109223893907}" type="slidenum">
              <a:rPr lang="en-US" smtClean="0"/>
              <a:t>‹#›</a:t>
            </a:fld>
            <a:endParaRPr lang="en-US" dirty="0"/>
          </a:p>
        </p:txBody>
      </p:sp>
    </p:spTree>
    <p:extLst>
      <p:ext uri="{BB962C8B-B14F-4D97-AF65-F5344CB8AC3E}">
        <p14:creationId xmlns:p14="http://schemas.microsoft.com/office/powerpoint/2010/main" val="4142578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5B0DF9-BE1C-42F8-BC72-BDDE612DFB80}" type="datetime1">
              <a:rPr lang="en-US" smtClean="0"/>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1AB84-DB8D-41FA-AAF3-109223893907}" type="slidenum">
              <a:rPr lang="en-US" smtClean="0"/>
              <a:t>‹#›</a:t>
            </a:fld>
            <a:endParaRPr lang="en-US" dirty="0"/>
          </a:p>
        </p:txBody>
      </p:sp>
    </p:spTree>
    <p:extLst>
      <p:ext uri="{BB962C8B-B14F-4D97-AF65-F5344CB8AC3E}">
        <p14:creationId xmlns:p14="http://schemas.microsoft.com/office/powerpoint/2010/main" val="2006213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A008AC-9594-4128-B820-68C0A93FA3E4}" type="datetime1">
              <a:rPr lang="en-US" smtClean="0"/>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1AB84-DB8D-41FA-AAF3-109223893907}" type="slidenum">
              <a:rPr lang="en-US" smtClean="0"/>
              <a:t>‹#›</a:t>
            </a:fld>
            <a:endParaRPr lang="en-US" dirty="0"/>
          </a:p>
        </p:txBody>
      </p:sp>
    </p:spTree>
    <p:extLst>
      <p:ext uri="{BB962C8B-B14F-4D97-AF65-F5344CB8AC3E}">
        <p14:creationId xmlns:p14="http://schemas.microsoft.com/office/powerpoint/2010/main" val="687523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15BED6-3FAC-46A9-BB7A-3DC7BACF68BA}" type="datetime1">
              <a:rPr lang="en-US" smtClean="0"/>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1AB84-DB8D-41FA-AAF3-109223893907}" type="slidenum">
              <a:rPr lang="en-US" smtClean="0"/>
              <a:t>‹#›</a:t>
            </a:fld>
            <a:endParaRPr lang="en-US" dirty="0"/>
          </a:p>
        </p:txBody>
      </p:sp>
    </p:spTree>
    <p:extLst>
      <p:ext uri="{BB962C8B-B14F-4D97-AF65-F5344CB8AC3E}">
        <p14:creationId xmlns:p14="http://schemas.microsoft.com/office/powerpoint/2010/main" val="3769983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5384448-3873-4332-B2B6-5E47E1DAE44E}" type="datetime1">
              <a:rPr lang="en-US" smtClean="0"/>
              <a:t>10/7/2021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1AB84-DB8D-41FA-AAF3-109223893907}" type="slidenum">
              <a:rPr lang="en-US" smtClean="0"/>
              <a:t>‹#›</a:t>
            </a:fld>
            <a:endParaRPr lang="en-US" dirty="0"/>
          </a:p>
        </p:txBody>
      </p:sp>
    </p:spTree>
    <p:extLst>
      <p:ext uri="{BB962C8B-B14F-4D97-AF65-F5344CB8AC3E}">
        <p14:creationId xmlns:p14="http://schemas.microsoft.com/office/powerpoint/2010/main" val="155419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A970B7-920D-495B-BC99-741A8A1CF376}" type="datetime1">
              <a:rPr lang="en-US" smtClean="0"/>
              <a:t>10/7/2021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1AB84-DB8D-41FA-AAF3-109223893907}" type="slidenum">
              <a:rPr lang="en-US" smtClean="0"/>
              <a:t>‹#›</a:t>
            </a:fld>
            <a:endParaRPr lang="en-US" dirty="0"/>
          </a:p>
        </p:txBody>
      </p:sp>
    </p:spTree>
    <p:extLst>
      <p:ext uri="{BB962C8B-B14F-4D97-AF65-F5344CB8AC3E}">
        <p14:creationId xmlns:p14="http://schemas.microsoft.com/office/powerpoint/2010/main" val="199194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D1B502-89B7-41B6-9DD9-6D03D8B32FD8}" type="datetime1">
              <a:rPr lang="en-US" smtClean="0"/>
              <a:t>10/7/2021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1AB84-DB8D-41FA-AAF3-109223893907}" type="slidenum">
              <a:rPr lang="en-US" smtClean="0"/>
              <a:t>‹#›</a:t>
            </a:fld>
            <a:endParaRPr lang="en-US" dirty="0"/>
          </a:p>
        </p:txBody>
      </p:sp>
    </p:spTree>
    <p:extLst>
      <p:ext uri="{BB962C8B-B14F-4D97-AF65-F5344CB8AC3E}">
        <p14:creationId xmlns:p14="http://schemas.microsoft.com/office/powerpoint/2010/main" val="4246388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D33DCD-00AD-414F-A17C-6B1DFD2D90BE}" type="datetime1">
              <a:rPr lang="en-US" smtClean="0"/>
              <a:t>10/7/2021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1AB84-DB8D-41FA-AAF3-109223893907}" type="slidenum">
              <a:rPr lang="en-US" smtClean="0"/>
              <a:t>‹#›</a:t>
            </a:fld>
            <a:endParaRPr lang="en-US" dirty="0"/>
          </a:p>
        </p:txBody>
      </p:sp>
    </p:spTree>
    <p:extLst>
      <p:ext uri="{BB962C8B-B14F-4D97-AF65-F5344CB8AC3E}">
        <p14:creationId xmlns:p14="http://schemas.microsoft.com/office/powerpoint/2010/main" val="2116010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089E1A-7372-4312-8C9E-63499D16C213}" type="datetime1">
              <a:rPr lang="en-US" smtClean="0"/>
              <a:t>10/7/2021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1AB84-DB8D-41FA-AAF3-109223893907}" type="slidenum">
              <a:rPr lang="en-US" smtClean="0"/>
              <a:t>‹#›</a:t>
            </a:fld>
            <a:endParaRPr lang="en-US" dirty="0"/>
          </a:p>
        </p:txBody>
      </p:sp>
    </p:spTree>
    <p:extLst>
      <p:ext uri="{BB962C8B-B14F-4D97-AF65-F5344CB8AC3E}">
        <p14:creationId xmlns:p14="http://schemas.microsoft.com/office/powerpoint/2010/main" val="2526754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ECC8D-AC31-4ABB-87B7-AE9A11AB11DE}" type="datetime1">
              <a:rPr lang="en-US" smtClean="0"/>
              <a:t>10/7/2021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1AB84-DB8D-41FA-AAF3-109223893907}" type="slidenum">
              <a:rPr lang="en-US" smtClean="0"/>
              <a:t>‹#›</a:t>
            </a:fld>
            <a:endParaRPr lang="en-US" dirty="0"/>
          </a:p>
        </p:txBody>
      </p:sp>
    </p:spTree>
    <p:extLst>
      <p:ext uri="{BB962C8B-B14F-4D97-AF65-F5344CB8AC3E}">
        <p14:creationId xmlns:p14="http://schemas.microsoft.com/office/powerpoint/2010/main" val="2115155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DE1E5-E8D5-41C6-A182-96399BF3700B}" type="datetime1">
              <a:rPr lang="en-US" smtClean="0"/>
              <a:t>10/7/2021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1AB84-DB8D-41FA-AAF3-109223893907}" type="slidenum">
              <a:rPr lang="en-US" smtClean="0"/>
              <a:t>‹#›</a:t>
            </a:fld>
            <a:endParaRPr lang="en-US" dirty="0"/>
          </a:p>
        </p:txBody>
      </p:sp>
    </p:spTree>
    <p:extLst>
      <p:ext uri="{BB962C8B-B14F-4D97-AF65-F5344CB8AC3E}">
        <p14:creationId xmlns:p14="http://schemas.microsoft.com/office/powerpoint/2010/main" val="2302142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christianitytoday.com/ct/2010/march/3.59.html" TargetMode="External"/><Relationship Id="rId2" Type="http://schemas.openxmlformats.org/officeDocument/2006/relationships/hyperlink" Target="http://davidfiorazo.com/2016/09/the-church-infecting-christianity/" TargetMode="External"/><Relationship Id="rId1" Type="http://schemas.openxmlformats.org/officeDocument/2006/relationships/slideLayout" Target="../slideLayouts/slideLayout2.xml"/><Relationship Id="rId6" Type="http://schemas.openxmlformats.org/officeDocument/2006/relationships/hyperlink" Target="https://standupforthetruth.com/category/emergent-church-2/" TargetMode="External"/><Relationship Id="rId5" Type="http://schemas.openxmlformats.org/officeDocument/2006/relationships/hyperlink" Target="https://standupforthetruth.com/author/amyspreeman/" TargetMode="External"/><Relationship Id="rId4" Type="http://schemas.openxmlformats.org/officeDocument/2006/relationships/hyperlink" Target="https://www.alisachilders.com/blog/5-signs-your-church-might-be-heading-toward-progressive-christianity"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progressivechristianity.org/resources/redefining-christ-and-christianity-what-can-progressive-christianity-tell-us-about-modern-religion-secularisation-and-the-future-of-spirituality/" TargetMode="External"/><Relationship Id="rId2" Type="http://schemas.openxmlformats.org/officeDocument/2006/relationships/hyperlink" Target="https://progressivechristianity.org/author/12249" TargetMode="External"/><Relationship Id="rId1" Type="http://schemas.openxmlformats.org/officeDocument/2006/relationships/slideLayout" Target="../slideLayouts/slideLayout2.xml"/><Relationship Id="rId4" Type="http://schemas.openxmlformats.org/officeDocument/2006/relationships/hyperlink" Target="https://progressivechristianity.org/the-8-point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gotquestions.org/progressive-Christianity.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freesvg.org/skull-n-bone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Slide Background Fill">
            <a:extLst>
              <a:ext uri="{FF2B5EF4-FFF2-40B4-BE49-F238E27FC236}">
                <a16:creationId xmlns:a16="http://schemas.microsoft.com/office/drawing/2014/main" id="{C7D023E4-8DE1-436E-9847-ED6A4B4B04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Color Cover">
            <a:extLst>
              <a:ext uri="{FF2B5EF4-FFF2-40B4-BE49-F238E27FC236}">
                <a16:creationId xmlns:a16="http://schemas.microsoft.com/office/drawing/2014/main" id="{63C1F321-BB96-4700-B3CE-1A615606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8" name="Group 63">
            <a:extLst>
              <a:ext uri="{FF2B5EF4-FFF2-40B4-BE49-F238E27FC236}">
                <a16:creationId xmlns:a16="http://schemas.microsoft.com/office/drawing/2014/main" id="{3FA1AD64-F15F-417D-956C-B2C211FC90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1" y="0"/>
            <a:ext cx="6064235" cy="6858000"/>
            <a:chOff x="651279" y="598259"/>
            <a:chExt cx="10889442" cy="5680742"/>
          </a:xfrm>
        </p:grpSpPr>
        <p:sp>
          <p:nvSpPr>
            <p:cNvPr id="65" name="Color">
              <a:extLst>
                <a:ext uri="{FF2B5EF4-FFF2-40B4-BE49-F238E27FC236}">
                  <a16:creationId xmlns:a16="http://schemas.microsoft.com/office/drawing/2014/main" id="{5F3C79B0-E0DE-407E-B550-3FDEB67B00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Color">
              <a:extLst>
                <a:ext uri="{FF2B5EF4-FFF2-40B4-BE49-F238E27FC236}">
                  <a16:creationId xmlns:a16="http://schemas.microsoft.com/office/drawing/2014/main" id="{A1A2DFA8-F321-4204-9B31-A3713BC652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8" name="Group 67">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69" name="Freeform: Shape 68">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70" name="Freeform: Shape 69">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71" name="Freeform: Shape 70">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72" name="Freeform: Shape 71">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73" name="Freeform: Shape 72">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74" name="Freeform: Shape 73">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75" name="Freeform: Shape 74">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grpSp>
      <p:sp>
        <p:nvSpPr>
          <p:cNvPr id="2" name="Title 1"/>
          <p:cNvSpPr>
            <a:spLocks noGrp="1"/>
          </p:cNvSpPr>
          <p:nvPr>
            <p:ph type="ctrTitle"/>
          </p:nvPr>
        </p:nvSpPr>
        <p:spPr>
          <a:xfrm>
            <a:off x="789708" y="841664"/>
            <a:ext cx="4874661" cy="5156800"/>
          </a:xfrm>
        </p:spPr>
        <p:txBody>
          <a:bodyPr anchor="ctr">
            <a:normAutofit/>
          </a:bodyPr>
          <a:lstStyle/>
          <a:p>
            <a:pPr algn="l"/>
            <a:r>
              <a:rPr lang="en-US" i="1" dirty="0">
                <a:solidFill>
                  <a:schemeClr val="bg1"/>
                </a:solidFill>
                <a:latin typeface="Aharoni" panose="02010803020104030203" pitchFamily="2" charset="-79"/>
                <a:cs typeface="Aharoni" panose="02010803020104030203" pitchFamily="2" charset="-79"/>
              </a:rPr>
              <a:t>Progressive Church Movement</a:t>
            </a:r>
          </a:p>
        </p:txBody>
      </p:sp>
      <p:sp>
        <p:nvSpPr>
          <p:cNvPr id="3" name="Subtitle 2"/>
          <p:cNvSpPr>
            <a:spLocks noGrp="1"/>
          </p:cNvSpPr>
          <p:nvPr>
            <p:ph type="subTitle" idx="1"/>
          </p:nvPr>
        </p:nvSpPr>
        <p:spPr>
          <a:xfrm>
            <a:off x="6536211" y="467500"/>
            <a:ext cx="5531964" cy="6219536"/>
          </a:xfrm>
        </p:spPr>
        <p:txBody>
          <a:bodyPr anchor="ctr">
            <a:noAutofit/>
          </a:bodyPr>
          <a:lstStyle/>
          <a:p>
            <a:pPr algn="l"/>
            <a:r>
              <a:rPr lang="en-US" sz="4000" dirty="0">
                <a:solidFill>
                  <a:schemeClr val="tx2"/>
                </a:solidFill>
                <a:latin typeface="Times New Roman" panose="02020603050405020304" pitchFamily="18" charset="0"/>
                <a:cs typeface="Times New Roman" panose="02020603050405020304" pitchFamily="18" charset="0"/>
              </a:rPr>
              <a:t>The Study of God’s word in exposing  Emergent Churches of Christ in the 21</a:t>
            </a:r>
            <a:r>
              <a:rPr lang="en-US" sz="4000" baseline="30000" dirty="0">
                <a:solidFill>
                  <a:schemeClr val="tx2"/>
                </a:solidFill>
                <a:latin typeface="Times New Roman" panose="02020603050405020304" pitchFamily="18" charset="0"/>
                <a:cs typeface="Times New Roman" panose="02020603050405020304" pitchFamily="18" charset="0"/>
              </a:rPr>
              <a:t>st</a:t>
            </a:r>
            <a:r>
              <a:rPr lang="en-US" sz="4000" dirty="0">
                <a:solidFill>
                  <a:schemeClr val="tx2"/>
                </a:solidFill>
                <a:latin typeface="Times New Roman" panose="02020603050405020304" pitchFamily="18" charset="0"/>
                <a:cs typeface="Times New Roman" panose="02020603050405020304" pitchFamily="18" charset="0"/>
              </a:rPr>
              <a:t> Century, who are guided by an apostasy taught and realized in the “Progressive Church Movement”</a:t>
            </a:r>
          </a:p>
          <a:p>
            <a:pPr algn="l"/>
            <a:r>
              <a:rPr lang="en-US" sz="4000" dirty="0">
                <a:solidFill>
                  <a:schemeClr val="tx2"/>
                </a:solidFill>
                <a:latin typeface="Times New Roman" panose="02020603050405020304" pitchFamily="18" charset="0"/>
                <a:cs typeface="Times New Roman" panose="02020603050405020304" pitchFamily="18" charset="0"/>
              </a:rPr>
              <a:t>1 Samuel 8:4-7; Ephesians 5:11  </a:t>
            </a:r>
          </a:p>
        </p:txBody>
      </p:sp>
      <p:sp>
        <p:nvSpPr>
          <p:cNvPr id="4" name="Slide Number Placeholder 3"/>
          <p:cNvSpPr>
            <a:spLocks noGrp="1"/>
          </p:cNvSpPr>
          <p:nvPr>
            <p:ph type="sldNum" sz="quarter" idx="12"/>
          </p:nvPr>
        </p:nvSpPr>
        <p:spPr>
          <a:xfrm>
            <a:off x="11548272" y="6217920"/>
            <a:ext cx="640080" cy="640080"/>
          </a:xfrm>
        </p:spPr>
        <p:txBody>
          <a:bodyPr>
            <a:normAutofit/>
          </a:bodyPr>
          <a:lstStyle/>
          <a:p>
            <a:pPr algn="ctr">
              <a:spcAft>
                <a:spcPts val="600"/>
              </a:spcAft>
            </a:pPr>
            <a:fld id="{5201AB84-DB8D-41FA-AAF3-109223893907}" type="slidenum">
              <a:rPr lang="en-US" sz="1600">
                <a:solidFill>
                  <a:schemeClr val="tx2"/>
                </a:solidFill>
              </a:rPr>
              <a:pPr algn="ctr">
                <a:spcAft>
                  <a:spcPts val="600"/>
                </a:spcAft>
              </a:pPr>
              <a:t>1</a:t>
            </a:fld>
            <a:endParaRPr lang="en-US" sz="1600" dirty="0">
              <a:solidFill>
                <a:schemeClr val="tx2"/>
              </a:solidFill>
            </a:endParaRPr>
          </a:p>
        </p:txBody>
      </p:sp>
    </p:spTree>
    <p:extLst>
      <p:ext uri="{BB962C8B-B14F-4D97-AF65-F5344CB8AC3E}">
        <p14:creationId xmlns:p14="http://schemas.microsoft.com/office/powerpoint/2010/main" val="186313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146FBC7-5B81-414F-8657-B6780B0DE4B8}"/>
              </a:ext>
            </a:extLst>
          </p:cNvPr>
          <p:cNvSpPr>
            <a:spLocks noGrp="1"/>
          </p:cNvSpPr>
          <p:nvPr>
            <p:ph type="title"/>
          </p:nvPr>
        </p:nvSpPr>
        <p:spPr>
          <a:xfrm>
            <a:off x="838200" y="624568"/>
            <a:ext cx="3766457" cy="5412920"/>
          </a:xfrm>
        </p:spPr>
        <p:txBody>
          <a:bodyPr>
            <a:normAutofit/>
          </a:bodyPr>
          <a:lstStyle/>
          <a:p>
            <a:r>
              <a:rPr lang="en-US" b="1" dirty="0">
                <a:solidFill>
                  <a:srgbClr val="FFFFFF"/>
                </a:solidFill>
                <a:latin typeface="Times New Roman" panose="02020603050405020304" pitchFamily="18" charset="0"/>
                <a:cs typeface="Times New Roman" panose="02020603050405020304" pitchFamily="18" charset="0"/>
              </a:rPr>
              <a:t>Jeroboam had fears of a Reunited </a:t>
            </a:r>
            <a:br>
              <a:rPr lang="en-US" b="1" dirty="0">
                <a:solidFill>
                  <a:srgbClr val="FFFFFF"/>
                </a:solidFill>
                <a:latin typeface="Times New Roman" panose="02020603050405020304" pitchFamily="18" charset="0"/>
                <a:cs typeface="Times New Roman" panose="02020603050405020304" pitchFamily="18" charset="0"/>
              </a:rPr>
            </a:br>
            <a:r>
              <a:rPr lang="en-US" b="1" dirty="0">
                <a:solidFill>
                  <a:srgbClr val="FFFFFF"/>
                </a:solidFill>
                <a:latin typeface="Times New Roman" panose="02020603050405020304" pitchFamily="18" charset="0"/>
                <a:cs typeface="Times New Roman" panose="02020603050405020304" pitchFamily="18" charset="0"/>
              </a:rPr>
              <a:t>Kingdom of Israel</a:t>
            </a:r>
            <a:endParaRPr lang="en-US" b="1" dirty="0">
              <a:solidFill>
                <a:srgbClr val="FFFFFF"/>
              </a:solidFill>
            </a:endParaRPr>
          </a:p>
        </p:txBody>
      </p:sp>
      <p:sp>
        <p:nvSpPr>
          <p:cNvPr id="3" name="Content Placeholder 2">
            <a:extLst>
              <a:ext uri="{FF2B5EF4-FFF2-40B4-BE49-F238E27FC236}">
                <a16:creationId xmlns:a16="http://schemas.microsoft.com/office/drawing/2014/main" id="{220685A9-F52B-4165-B9BD-A37B8DE4CA92}"/>
              </a:ext>
            </a:extLst>
          </p:cNvPr>
          <p:cNvSpPr>
            <a:spLocks noGrp="1"/>
          </p:cNvSpPr>
          <p:nvPr>
            <p:ph idx="1"/>
          </p:nvPr>
        </p:nvSpPr>
        <p:spPr>
          <a:xfrm>
            <a:off x="5048250" y="136525"/>
            <a:ext cx="7143750" cy="6587671"/>
          </a:xfrm>
        </p:spPr>
        <p:txBody>
          <a:bodyPr anchor="ctr">
            <a:normAutofit/>
          </a:bodyPr>
          <a:lstStyle/>
          <a:p>
            <a:r>
              <a:rPr lang="en-US" dirty="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And Jeroboam said in his heart, “Now the kingdom may return to the house of David:” “If these people go up to offer sacrifices in the house of the LORD at Jerusalem, then the heart of this people will turn back to their lord, Rehoboam king of Judah, and they will kill me and go back to Rehoboam king of Judah</a:t>
            </a:r>
            <a:r>
              <a:rPr lang="en-US" b="1" dirty="0">
                <a:latin typeface="Times New Roman" panose="02020603050405020304" pitchFamily="18" charset="0"/>
                <a:cs typeface="Times New Roman" panose="02020603050405020304" pitchFamily="18" charset="0"/>
              </a:rPr>
              <a:t>.” 1 Kings 12:26-27</a:t>
            </a:r>
          </a:p>
          <a:p>
            <a:r>
              <a:rPr lang="en-US" b="1" i="1" dirty="0">
                <a:latin typeface="Times New Roman" panose="02020603050405020304" pitchFamily="18" charset="0"/>
                <a:cs typeface="Times New Roman" panose="02020603050405020304" pitchFamily="18" charset="0"/>
              </a:rPr>
              <a:t>“Therefore the king asked advice, made two calves of gold, and said to the people, “</a:t>
            </a:r>
            <a:r>
              <a:rPr lang="en-US" b="1" i="1" u="sng" dirty="0">
                <a:latin typeface="Times New Roman" panose="02020603050405020304" pitchFamily="18" charset="0"/>
                <a:cs typeface="Times New Roman" panose="02020603050405020304" pitchFamily="18" charset="0"/>
              </a:rPr>
              <a:t>It is too much for you to go up to Jerusalem. Here are your gods, O Israel, which brought you up from the land of Egypt</a:t>
            </a:r>
            <a:r>
              <a:rPr lang="en-US" b="1" i="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1 Kings 12:28-33  (Virtual Lord Supper?)</a:t>
            </a:r>
            <a:endParaRPr lang="en-US" b="1" i="1" dirty="0">
              <a:latin typeface="Times New Roman" panose="02020603050405020304" pitchFamily="18" charset="0"/>
              <a:cs typeface="Times New Roman" panose="02020603050405020304" pitchFamily="18" charset="0"/>
            </a:endParaRPr>
          </a:p>
          <a:p>
            <a:endParaRPr lang="en-US" sz="2200" i="1" dirty="0">
              <a:latin typeface="Times New Roman" panose="02020603050405020304" pitchFamily="18" charset="0"/>
              <a:cs typeface="Times New Roman" panose="02020603050405020304" pitchFamily="18" charset="0"/>
            </a:endParaRPr>
          </a:p>
          <a:p>
            <a:endParaRPr lang="en-US" sz="2200" dirty="0"/>
          </a:p>
        </p:txBody>
      </p:sp>
      <p:sp>
        <p:nvSpPr>
          <p:cNvPr id="4" name="Slide Number Placeholder 3">
            <a:extLst>
              <a:ext uri="{FF2B5EF4-FFF2-40B4-BE49-F238E27FC236}">
                <a16:creationId xmlns:a16="http://schemas.microsoft.com/office/drawing/2014/main" id="{FCECC428-9985-4F6A-9950-B23AA2A5530B}"/>
              </a:ext>
            </a:extLst>
          </p:cNvPr>
          <p:cNvSpPr>
            <a:spLocks noGrp="1"/>
          </p:cNvSpPr>
          <p:nvPr>
            <p:ph type="sldNum" sz="quarter" idx="12"/>
          </p:nvPr>
        </p:nvSpPr>
        <p:spPr>
          <a:xfrm>
            <a:off x="10128250" y="6356350"/>
            <a:ext cx="1225550" cy="365125"/>
          </a:xfrm>
        </p:spPr>
        <p:txBody>
          <a:bodyPr>
            <a:normAutofit/>
          </a:bodyPr>
          <a:lstStyle/>
          <a:p>
            <a:pPr>
              <a:spcAft>
                <a:spcPts val="600"/>
              </a:spcAft>
            </a:pPr>
            <a:fld id="{5201AB84-DB8D-41FA-AAF3-109223893907}" type="slidenum">
              <a:rPr lang="en-US" smtClean="0"/>
              <a:pPr>
                <a:spcAft>
                  <a:spcPts val="600"/>
                </a:spcAft>
              </a:pPr>
              <a:t>10</a:t>
            </a:fld>
            <a:endParaRPr lang="en-US" dirty="0"/>
          </a:p>
        </p:txBody>
      </p:sp>
    </p:spTree>
    <p:extLst>
      <p:ext uri="{BB962C8B-B14F-4D97-AF65-F5344CB8AC3E}">
        <p14:creationId xmlns:p14="http://schemas.microsoft.com/office/powerpoint/2010/main" val="100743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C484648-A046-4E89-955C-DFF9D9C65088}"/>
              </a:ext>
            </a:extLst>
          </p:cNvPr>
          <p:cNvSpPr>
            <a:spLocks noGrp="1"/>
          </p:cNvSpPr>
          <p:nvPr>
            <p:ph type="title"/>
          </p:nvPr>
        </p:nvSpPr>
        <p:spPr>
          <a:xfrm>
            <a:off x="495300" y="448056"/>
            <a:ext cx="3529953" cy="2980944"/>
          </a:xfrm>
        </p:spPr>
        <p:txBody>
          <a:bodyPr>
            <a:normAutofit/>
          </a:bodyPr>
          <a:lstStyle/>
          <a:p>
            <a:r>
              <a:rPr lang="en-US" sz="4100" dirty="0">
                <a:solidFill>
                  <a:schemeClr val="bg1"/>
                </a:solidFill>
                <a:latin typeface="Times New Roman" panose="02020603050405020304" pitchFamily="18" charset="0"/>
                <a:cs typeface="Times New Roman" panose="02020603050405020304" pitchFamily="18" charset="0"/>
              </a:rPr>
              <a:t>Jeroboam introduced a new kind of worship in Israel.</a:t>
            </a:r>
            <a:endParaRPr lang="en-US" sz="4100" dirty="0">
              <a:solidFill>
                <a:schemeClr val="bg1"/>
              </a:solidFill>
            </a:endParaRPr>
          </a:p>
        </p:txBody>
      </p:sp>
      <p:sp>
        <p:nvSpPr>
          <p:cNvPr id="3" name="Content Placeholder 2">
            <a:extLst>
              <a:ext uri="{FF2B5EF4-FFF2-40B4-BE49-F238E27FC236}">
                <a16:creationId xmlns:a16="http://schemas.microsoft.com/office/drawing/2014/main" id="{B68FBED9-410A-4229-A271-25C66F6B29E7}"/>
              </a:ext>
            </a:extLst>
          </p:cNvPr>
          <p:cNvSpPr>
            <a:spLocks noGrp="1"/>
          </p:cNvSpPr>
          <p:nvPr>
            <p:ph idx="1"/>
          </p:nvPr>
        </p:nvSpPr>
        <p:spPr>
          <a:xfrm>
            <a:off x="5979592" y="704088"/>
            <a:ext cx="6096000" cy="5920232"/>
          </a:xfrm>
        </p:spPr>
        <p:txBody>
          <a:bodyPr anchor="ctr">
            <a:normAutofit fontScale="92500"/>
          </a:bodyPr>
          <a:lstStyle/>
          <a:p>
            <a:pPr marL="0" indent="0">
              <a:buNone/>
            </a:pPr>
            <a:r>
              <a:rPr lang="en-US" sz="4000" b="1" i="1" dirty="0">
                <a:latin typeface="Times New Roman" panose="02020603050405020304" pitchFamily="18" charset="0"/>
                <a:cs typeface="Times New Roman" panose="02020603050405020304" pitchFamily="18" charset="0"/>
              </a:rPr>
              <a:t>“</a:t>
            </a:r>
            <a:r>
              <a:rPr lang="en-US" sz="4000" b="1" i="1" u="sng" dirty="0">
                <a:latin typeface="Times New Roman" panose="02020603050405020304" pitchFamily="18" charset="0"/>
                <a:cs typeface="Times New Roman" panose="02020603050405020304" pitchFamily="18" charset="0"/>
              </a:rPr>
              <a:t>Jeroboam ordained a feast on the fifteenth day of the eighth month, like the feast that was in Judah</a:t>
            </a:r>
            <a:r>
              <a:rPr lang="en-US" sz="4000" b="1" i="1" dirty="0">
                <a:latin typeface="Times New Roman" panose="02020603050405020304" pitchFamily="18" charset="0"/>
                <a:cs typeface="Times New Roman" panose="02020603050405020304" pitchFamily="18" charset="0"/>
              </a:rPr>
              <a:t>, and offered sacrifices on the altar. So he did at Bethel, sacrificing to the calves that he had made. And at Bethel he installed the priests of the high places which he had made.” </a:t>
            </a:r>
            <a:r>
              <a:rPr lang="en-US" sz="4000" b="1" dirty="0">
                <a:latin typeface="Times New Roman" panose="02020603050405020304" pitchFamily="18" charset="0"/>
                <a:cs typeface="Times New Roman" panose="02020603050405020304" pitchFamily="18" charset="0"/>
              </a:rPr>
              <a:t>1 Kings 12:29-33 </a:t>
            </a:r>
          </a:p>
          <a:p>
            <a:endParaRPr lang="en-US" sz="2400" dirty="0"/>
          </a:p>
        </p:txBody>
      </p:sp>
      <p:sp>
        <p:nvSpPr>
          <p:cNvPr id="4" name="Slide Number Placeholder 3">
            <a:extLst>
              <a:ext uri="{FF2B5EF4-FFF2-40B4-BE49-F238E27FC236}">
                <a16:creationId xmlns:a16="http://schemas.microsoft.com/office/drawing/2014/main" id="{A97FC557-04CF-47C5-9637-E286F348E835}"/>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5201AB84-DB8D-41FA-AAF3-109223893907}" type="slidenum">
              <a:rPr lang="en-US" smtClean="0"/>
              <a:pPr>
                <a:spcAft>
                  <a:spcPts val="600"/>
                </a:spcAft>
              </a:pPr>
              <a:t>11</a:t>
            </a:fld>
            <a:endParaRPr lang="en-US" dirty="0"/>
          </a:p>
        </p:txBody>
      </p:sp>
    </p:spTree>
    <p:extLst>
      <p:ext uri="{BB962C8B-B14F-4D97-AF65-F5344CB8AC3E}">
        <p14:creationId xmlns:p14="http://schemas.microsoft.com/office/powerpoint/2010/main" val="96225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D55E05-51A2-4173-A7FA-869DE4F7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1345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2904691-7443-4E33-B414-1D7129A2DE44}"/>
              </a:ext>
            </a:extLst>
          </p:cNvPr>
          <p:cNvSpPr>
            <a:spLocks noGrp="1"/>
          </p:cNvSpPr>
          <p:nvPr>
            <p:ph type="title"/>
          </p:nvPr>
        </p:nvSpPr>
        <p:spPr>
          <a:xfrm>
            <a:off x="219074" y="621792"/>
            <a:ext cx="5610225" cy="5988558"/>
          </a:xfrm>
        </p:spPr>
        <p:txBody>
          <a:bodyPr>
            <a:normAutofit/>
          </a:bodyPr>
          <a:lstStyle/>
          <a:p>
            <a:r>
              <a:rPr lang="en-US" sz="5200" dirty="0">
                <a:solidFill>
                  <a:schemeClr val="bg1"/>
                </a:solidFill>
                <a:latin typeface="Times New Roman" panose="02020603050405020304" pitchFamily="18" charset="0"/>
                <a:cs typeface="Times New Roman" panose="02020603050405020304" pitchFamily="18" charset="0"/>
              </a:rPr>
              <a:t>POST MODERNISTIC THOUGHT </a:t>
            </a:r>
            <a:br>
              <a:rPr lang="en-US" sz="5200" dirty="0">
                <a:solidFill>
                  <a:schemeClr val="bg1"/>
                </a:solidFill>
                <a:latin typeface="Times New Roman" panose="02020603050405020304" pitchFamily="18" charset="0"/>
                <a:cs typeface="Times New Roman" panose="02020603050405020304" pitchFamily="18" charset="0"/>
              </a:rPr>
            </a:br>
            <a:r>
              <a:rPr lang="en-US" sz="5200" dirty="0">
                <a:solidFill>
                  <a:schemeClr val="bg1"/>
                </a:solidFill>
                <a:latin typeface="Times New Roman" panose="02020603050405020304" pitchFamily="18" charset="0"/>
                <a:cs typeface="Times New Roman" panose="02020603050405020304" pitchFamily="18" charset="0"/>
              </a:rPr>
              <a:t>In Churches of Christ Today </a:t>
            </a:r>
            <a:br>
              <a:rPr lang="en-US" sz="5200" dirty="0">
                <a:solidFill>
                  <a:schemeClr val="bg1"/>
                </a:solidFill>
                <a:latin typeface="Times New Roman" panose="02020603050405020304" pitchFamily="18" charset="0"/>
                <a:cs typeface="Times New Roman" panose="02020603050405020304" pitchFamily="18" charset="0"/>
              </a:rPr>
            </a:br>
            <a:r>
              <a:rPr lang="en-US" sz="5200" dirty="0">
                <a:solidFill>
                  <a:schemeClr val="bg1"/>
                </a:solidFill>
                <a:latin typeface="Times New Roman" panose="02020603050405020304" pitchFamily="18" charset="0"/>
                <a:cs typeface="Times New Roman" panose="02020603050405020304" pitchFamily="18" charset="0"/>
              </a:rPr>
              <a:t>(If it’s old, it’s too traditional)</a:t>
            </a:r>
          </a:p>
        </p:txBody>
      </p:sp>
      <p:sp>
        <p:nvSpPr>
          <p:cNvPr id="3" name="Content Placeholder 2">
            <a:extLst>
              <a:ext uri="{FF2B5EF4-FFF2-40B4-BE49-F238E27FC236}">
                <a16:creationId xmlns:a16="http://schemas.microsoft.com/office/drawing/2014/main" id="{6D542C0E-B9DD-49EB-8DA9-577DC3AEFD73}"/>
              </a:ext>
            </a:extLst>
          </p:cNvPr>
          <p:cNvSpPr>
            <a:spLocks noGrp="1"/>
          </p:cNvSpPr>
          <p:nvPr>
            <p:ph idx="1"/>
          </p:nvPr>
        </p:nvSpPr>
        <p:spPr>
          <a:xfrm>
            <a:off x="6324600" y="621792"/>
            <a:ext cx="5314950" cy="5988558"/>
          </a:xfrm>
        </p:spPr>
        <p:txBody>
          <a:bodyPr anchor="ctr">
            <a:normAutofit lnSpcReduction="10000"/>
          </a:bodyPr>
          <a:lstStyle/>
          <a:p>
            <a:r>
              <a:rPr lang="en-US" sz="3200" b="1" dirty="0">
                <a:latin typeface="Times New Roman" panose="02020603050405020304" pitchFamily="18" charset="0"/>
                <a:cs typeface="Times New Roman" panose="02020603050405020304" pitchFamily="18" charset="0"/>
              </a:rPr>
              <a:t>“OUT WITH THE OLD CHURCH OF CHRIST AND IN WITH THE NEW!”  </a:t>
            </a:r>
            <a:r>
              <a:rPr lang="en-US" sz="3200" dirty="0">
                <a:latin typeface="Times New Roman" panose="02020603050405020304" pitchFamily="18" charset="0"/>
                <a:cs typeface="Times New Roman" panose="02020603050405020304" pitchFamily="18" charset="0"/>
              </a:rPr>
              <a:t>(Steve Calvert said this as he baptized campers at an FC Camp called Camp Hensel back in the 1990’s)</a:t>
            </a:r>
          </a:p>
          <a:p>
            <a:r>
              <a:rPr lang="en-US" sz="3200" dirty="0">
                <a:latin typeface="Times New Roman" panose="02020603050405020304" pitchFamily="18" charset="0"/>
                <a:cs typeface="Times New Roman" panose="02020603050405020304" pitchFamily="18" charset="0"/>
              </a:rPr>
              <a:t>F LaGuard Smith, “Radical Restoration”</a:t>
            </a:r>
          </a:p>
          <a:p>
            <a:r>
              <a:rPr lang="en-US" sz="3200" dirty="0">
                <a:latin typeface="Times New Roman" panose="02020603050405020304" pitchFamily="18" charset="0"/>
                <a:cs typeface="Times New Roman" panose="02020603050405020304" pitchFamily="18" charset="0"/>
              </a:rPr>
              <a:t>“Moving toward a Better Understanding” Oaks West  Church of Christ in Burnet, TX.</a:t>
            </a:r>
          </a:p>
          <a:p>
            <a:endParaRPr lang="en-US" sz="24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0B478B5-0571-4F3E-84C0-C30585B26859}"/>
              </a:ext>
            </a:extLst>
          </p:cNvPr>
          <p:cNvSpPr>
            <a:spLocks noGrp="1"/>
          </p:cNvSpPr>
          <p:nvPr>
            <p:ph type="sldNum" sz="quarter" idx="12"/>
          </p:nvPr>
        </p:nvSpPr>
        <p:spPr>
          <a:xfrm>
            <a:off x="10579100" y="6356350"/>
            <a:ext cx="774700" cy="365125"/>
          </a:xfrm>
        </p:spPr>
        <p:txBody>
          <a:bodyPr>
            <a:normAutofit/>
          </a:bodyPr>
          <a:lstStyle/>
          <a:p>
            <a:pPr>
              <a:spcAft>
                <a:spcPts val="600"/>
              </a:spcAft>
            </a:pPr>
            <a:fld id="{5201AB84-DB8D-41FA-AAF3-109223893907}" type="slidenum">
              <a:rPr lang="en-US" smtClean="0"/>
              <a:pPr>
                <a:spcAft>
                  <a:spcPts val="600"/>
                </a:spcAft>
              </a:pPr>
              <a:t>12</a:t>
            </a:fld>
            <a:endParaRPr lang="en-US" dirty="0"/>
          </a:p>
        </p:txBody>
      </p:sp>
    </p:spTree>
    <p:extLst>
      <p:ext uri="{BB962C8B-B14F-4D97-AF65-F5344CB8AC3E}">
        <p14:creationId xmlns:p14="http://schemas.microsoft.com/office/powerpoint/2010/main" val="858690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0DA5BB-32DF-4FC2-9E7C-7B1469CF069A}"/>
              </a:ext>
            </a:extLst>
          </p:cNvPr>
          <p:cNvSpPr>
            <a:spLocks noGrp="1"/>
          </p:cNvSpPr>
          <p:nvPr>
            <p:ph type="title"/>
          </p:nvPr>
        </p:nvSpPr>
        <p:spPr>
          <a:xfrm>
            <a:off x="841248" y="548640"/>
            <a:ext cx="3600860" cy="5431536"/>
          </a:xfrm>
        </p:spPr>
        <p:txBody>
          <a:bodyPr>
            <a:normAutofit/>
          </a:bodyPr>
          <a:lstStyle/>
          <a:p>
            <a:r>
              <a:rPr lang="en-US" sz="3400" b="0" i="0" u="none" strike="noStrike" dirty="0">
                <a:effectLst/>
                <a:latin typeface="Arial Black" panose="020B0A04020102020204" pitchFamily="34" charset="0"/>
              </a:rPr>
              <a:t>PRESENT DOCTRINES WHICH UNDERMINE THE INSPIRATION OF THE BIBLE</a:t>
            </a:r>
            <a:endParaRPr lang="en-US" sz="3400" dirty="0">
              <a:latin typeface="Arial Black" panose="020B0A04020102020204" pitchFamily="34" charset="0"/>
            </a:endParaRPr>
          </a:p>
        </p:txBody>
      </p:sp>
      <p:sp>
        <p:nvSpPr>
          <p:cNvPr id="11"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076AAAF-E52F-4DAB-AF58-77EA560002F9}"/>
              </a:ext>
            </a:extLst>
          </p:cNvPr>
          <p:cNvSpPr>
            <a:spLocks noGrp="1"/>
          </p:cNvSpPr>
          <p:nvPr>
            <p:ph idx="1"/>
          </p:nvPr>
        </p:nvSpPr>
        <p:spPr>
          <a:xfrm>
            <a:off x="4793408" y="136526"/>
            <a:ext cx="7300622" cy="6584950"/>
          </a:xfrm>
        </p:spPr>
        <p:txBody>
          <a:bodyPr anchor="ctr">
            <a:normAutofit fontScale="92500" lnSpcReduction="20000"/>
          </a:bodyPr>
          <a:lstStyle/>
          <a:p>
            <a:pPr marL="0" indent="0" rtl="0">
              <a:spcBef>
                <a:spcPts val="60"/>
              </a:spcBef>
              <a:spcAft>
                <a:spcPts val="0"/>
              </a:spcAft>
              <a:buNone/>
            </a:pPr>
            <a:r>
              <a:rPr lang="en-US" sz="2600" b="0" i="0" u="none" strike="noStrike" dirty="0">
                <a:effectLst/>
                <a:latin typeface="Times New Roman" panose="02020603050405020304" pitchFamily="18" charset="0"/>
                <a:cs typeface="Times New Roman" panose="02020603050405020304" pitchFamily="18" charset="0"/>
              </a:rPr>
              <a:t>Days of Creation. </a:t>
            </a:r>
            <a:endParaRPr lang="en-US" sz="2600" b="0" dirty="0">
              <a:effectLst/>
              <a:latin typeface="Times New Roman" panose="02020603050405020304" pitchFamily="18" charset="0"/>
              <a:cs typeface="Times New Roman" panose="02020603050405020304" pitchFamily="18" charset="0"/>
            </a:endParaRPr>
          </a:p>
          <a:p>
            <a:pPr marL="9842" indent="0" rtl="0">
              <a:spcBef>
                <a:spcPts val="176"/>
              </a:spcBef>
              <a:spcAft>
                <a:spcPts val="0"/>
              </a:spcAft>
              <a:buNone/>
            </a:pPr>
            <a:r>
              <a:rPr lang="en-US" sz="2600" b="0" i="0" u="none" strike="noStrike" dirty="0">
                <a:effectLst/>
                <a:latin typeface="Times New Roman" panose="02020603050405020304" pitchFamily="18" charset="0"/>
                <a:cs typeface="Times New Roman" panose="02020603050405020304" pitchFamily="18" charset="0"/>
              </a:rPr>
              <a:t>1. False doctrine “days” = “ages” in Gen. 1.1 </a:t>
            </a:r>
            <a:endParaRPr lang="en-US" sz="2600" b="0" dirty="0">
              <a:effectLst/>
              <a:latin typeface="Times New Roman" panose="02020603050405020304" pitchFamily="18" charset="0"/>
              <a:cs typeface="Times New Roman" panose="02020603050405020304" pitchFamily="18" charset="0"/>
            </a:endParaRPr>
          </a:p>
          <a:p>
            <a:pPr marL="114745" indent="0" rtl="0">
              <a:spcBef>
                <a:spcPts val="0"/>
              </a:spcBef>
              <a:spcAft>
                <a:spcPts val="0"/>
              </a:spcAft>
              <a:buNone/>
            </a:pPr>
            <a:r>
              <a:rPr lang="en-US" sz="2600" b="0" i="0" u="none" strike="noStrike" dirty="0">
                <a:effectLst/>
                <a:latin typeface="Times New Roman" panose="02020603050405020304" pitchFamily="18" charset="0"/>
                <a:cs typeface="Times New Roman" panose="02020603050405020304" pitchFamily="18" charset="0"/>
              </a:rPr>
              <a:t>   a. Attempt to fit Bible into current scientific theory about origins. (Theist Evolution)</a:t>
            </a:r>
            <a:endParaRPr lang="en-US" sz="2600" b="0" dirty="0">
              <a:effectLst/>
              <a:latin typeface="Times New Roman" panose="02020603050405020304" pitchFamily="18" charset="0"/>
              <a:cs typeface="Times New Roman" panose="02020603050405020304" pitchFamily="18" charset="0"/>
            </a:endParaRPr>
          </a:p>
          <a:p>
            <a:pPr marL="119939" indent="0" rtl="0">
              <a:spcBef>
                <a:spcPts val="176"/>
              </a:spcBef>
              <a:spcAft>
                <a:spcPts val="0"/>
              </a:spcAft>
              <a:buNone/>
            </a:pPr>
            <a:r>
              <a:rPr lang="en-US" sz="2600" b="0" i="0" u="none" strike="noStrike" dirty="0">
                <a:effectLst/>
                <a:latin typeface="Times New Roman" panose="02020603050405020304" pitchFamily="18" charset="0"/>
                <a:cs typeface="Times New Roman" panose="02020603050405020304" pitchFamily="18" charset="0"/>
              </a:rPr>
              <a:t>   b. Other way around. </a:t>
            </a:r>
            <a:endParaRPr lang="en-US" sz="2600" b="0" dirty="0">
              <a:effectLst/>
              <a:latin typeface="Times New Roman" panose="02020603050405020304" pitchFamily="18" charset="0"/>
              <a:cs typeface="Times New Roman" panose="02020603050405020304" pitchFamily="18" charset="0"/>
            </a:endParaRPr>
          </a:p>
          <a:p>
            <a:pPr marL="1715" indent="0" rtl="0">
              <a:spcBef>
                <a:spcPts val="176"/>
              </a:spcBef>
              <a:spcAft>
                <a:spcPts val="0"/>
              </a:spcAft>
              <a:buNone/>
            </a:pPr>
            <a:r>
              <a:rPr lang="en-US" sz="2600" b="0" i="0" u="none" strike="noStrike" dirty="0">
                <a:effectLst/>
                <a:latin typeface="Times New Roman" panose="02020603050405020304" pitchFamily="18" charset="0"/>
                <a:cs typeface="Times New Roman" panose="02020603050405020304" pitchFamily="18" charset="0"/>
              </a:rPr>
              <a:t>2. Yet, the Bible says: </a:t>
            </a:r>
            <a:endParaRPr lang="en-US" sz="2600" b="0" dirty="0">
              <a:effectLst/>
              <a:latin typeface="Times New Roman" panose="02020603050405020304" pitchFamily="18" charset="0"/>
              <a:cs typeface="Times New Roman" panose="02020603050405020304" pitchFamily="18" charset="0"/>
            </a:endParaRPr>
          </a:p>
          <a:p>
            <a:pPr marL="114745" indent="0" rtl="0">
              <a:spcBef>
                <a:spcPts val="176"/>
              </a:spcBef>
              <a:spcAft>
                <a:spcPts val="0"/>
              </a:spcAft>
              <a:buNone/>
            </a:pPr>
            <a:r>
              <a:rPr lang="en-US" sz="2600" b="0" i="0" u="none" strike="noStrike" dirty="0">
                <a:effectLst/>
                <a:latin typeface="Times New Roman" panose="02020603050405020304" pitchFamily="18" charset="0"/>
                <a:cs typeface="Times New Roman" panose="02020603050405020304" pitchFamily="18" charset="0"/>
              </a:rPr>
              <a:t>   a. Morning and evening, Gen. 1:5, 8, 13… </a:t>
            </a:r>
            <a:endParaRPr lang="en-US" sz="2600" b="0" dirty="0">
              <a:effectLst/>
              <a:latin typeface="Times New Roman" panose="02020603050405020304" pitchFamily="18" charset="0"/>
              <a:cs typeface="Times New Roman" panose="02020603050405020304" pitchFamily="18" charset="0"/>
            </a:endParaRPr>
          </a:p>
          <a:p>
            <a:pPr marL="0" indent="0">
              <a:buNone/>
            </a:pPr>
            <a:r>
              <a:rPr lang="en-US" sz="2600" b="0" i="0" u="none" strike="noStrike" dirty="0">
                <a:effectLst/>
                <a:latin typeface="Times New Roman" panose="02020603050405020304" pitchFamily="18" charset="0"/>
                <a:cs typeface="Times New Roman" panose="02020603050405020304" pitchFamily="18" charset="0"/>
              </a:rPr>
              <a:t>     b. Jewish work week corresponds to creation week, Exod. 20:9-11.</a:t>
            </a:r>
          </a:p>
          <a:p>
            <a:pPr marL="0" indent="0" rtl="0">
              <a:spcBef>
                <a:spcPts val="60"/>
              </a:spcBef>
              <a:spcAft>
                <a:spcPts val="0"/>
              </a:spcAft>
              <a:buNone/>
            </a:pPr>
            <a:endParaRPr lang="en-US" sz="2400" dirty="0">
              <a:latin typeface="Arial" panose="020B0604020202020204" pitchFamily="34" charset="0"/>
            </a:endParaRPr>
          </a:p>
          <a:p>
            <a:pPr marL="0" indent="0" rtl="0">
              <a:spcBef>
                <a:spcPts val="60"/>
              </a:spcBef>
              <a:spcAft>
                <a:spcPts val="0"/>
              </a:spcAft>
              <a:buNone/>
            </a:pPr>
            <a:r>
              <a:rPr lang="en-US" sz="2600" b="0" i="0" u="none" strike="noStrike" dirty="0">
                <a:effectLst/>
                <a:latin typeface="Times New Roman" panose="02020603050405020304" pitchFamily="18" charset="0"/>
                <a:cs typeface="Times New Roman" panose="02020603050405020304" pitchFamily="18" charset="0"/>
              </a:rPr>
              <a:t>View of the Biblical some advocate:</a:t>
            </a:r>
          </a:p>
          <a:p>
            <a:pPr marL="340119" marR="25235" indent="0" rtl="0">
              <a:spcBef>
                <a:spcPts val="164"/>
              </a:spcBef>
              <a:spcAft>
                <a:spcPts val="0"/>
              </a:spcAft>
              <a:buNone/>
            </a:pPr>
            <a:r>
              <a:rPr lang="en-US" sz="2600" b="0" i="0" u="none" strike="noStrike" dirty="0">
                <a:effectLst/>
                <a:latin typeface="Times New Roman" panose="02020603050405020304" pitchFamily="18" charset="0"/>
                <a:cs typeface="Times New Roman" panose="02020603050405020304" pitchFamily="18" charset="0"/>
              </a:rPr>
              <a:t>“All we know from God is what Moses wrote. However, the evidence is real. It appears  that Moses knew nothing about creation except what he wrote. He was not there…I have  no problem with a 24 </a:t>
            </a:r>
            <a:r>
              <a:rPr lang="en-US" sz="2600" b="0" i="0" u="none" strike="noStrike" dirty="0" err="1">
                <a:effectLst/>
                <a:latin typeface="Times New Roman" panose="02020603050405020304" pitchFamily="18" charset="0"/>
                <a:cs typeface="Times New Roman" panose="02020603050405020304" pitchFamily="18" charset="0"/>
              </a:rPr>
              <a:t>hr</a:t>
            </a:r>
            <a:r>
              <a:rPr lang="en-US" sz="2600" b="0" i="0" u="none" strike="noStrike" dirty="0">
                <a:effectLst/>
                <a:latin typeface="Times New Roman" panose="02020603050405020304" pitchFamily="18" charset="0"/>
                <a:cs typeface="Times New Roman" panose="02020603050405020304" pitchFamily="18" charset="0"/>
              </a:rPr>
              <a:t>/day and a 7 day wk. I believe God can, (could) do anything. If He  is all powerful then: He is all powerful…I find it extremely difficult to ignore scientific  evidence especially when it disagrees with scripture. Therefore, I will search for the  explanation and ask the questions.” (Harry Downing, 8/27, 29/2002) </a:t>
            </a:r>
            <a:endParaRPr lang="en-US" sz="2600" b="0" dirty="0">
              <a:effectLst/>
              <a:latin typeface="Times New Roman" panose="02020603050405020304" pitchFamily="18" charset="0"/>
              <a:cs typeface="Times New Roman" panose="02020603050405020304" pitchFamily="18" charset="0"/>
            </a:endParaRPr>
          </a:p>
          <a:p>
            <a:pPr marL="0" indent="0">
              <a:buNone/>
            </a:pPr>
            <a:br>
              <a:rPr lang="en-US" sz="1700" dirty="0"/>
            </a:br>
            <a:endParaRPr lang="en-US" sz="1700" dirty="0"/>
          </a:p>
        </p:txBody>
      </p:sp>
      <p:sp>
        <p:nvSpPr>
          <p:cNvPr id="4" name="Slide Number Placeholder 3">
            <a:extLst>
              <a:ext uri="{FF2B5EF4-FFF2-40B4-BE49-F238E27FC236}">
                <a16:creationId xmlns:a16="http://schemas.microsoft.com/office/drawing/2014/main" id="{DCE71F5A-6DAF-4961-8B67-540D3C277667}"/>
              </a:ext>
            </a:extLst>
          </p:cNvPr>
          <p:cNvSpPr>
            <a:spLocks noGrp="1"/>
          </p:cNvSpPr>
          <p:nvPr>
            <p:ph type="sldNum" sz="quarter" idx="12"/>
          </p:nvPr>
        </p:nvSpPr>
        <p:spPr>
          <a:xfrm>
            <a:off x="8610600" y="6356350"/>
            <a:ext cx="2743200" cy="365125"/>
          </a:xfrm>
        </p:spPr>
        <p:txBody>
          <a:bodyPr>
            <a:normAutofit/>
          </a:bodyPr>
          <a:lstStyle/>
          <a:p>
            <a:pPr>
              <a:spcAft>
                <a:spcPts val="600"/>
              </a:spcAft>
            </a:pPr>
            <a:fld id="{5201AB84-DB8D-41FA-AAF3-109223893907}" type="slidenum">
              <a:rPr lang="en-US" smtClean="0"/>
              <a:pPr>
                <a:spcAft>
                  <a:spcPts val="600"/>
                </a:spcAft>
              </a:pPr>
              <a:t>13</a:t>
            </a:fld>
            <a:endParaRPr lang="en-US"/>
          </a:p>
        </p:txBody>
      </p:sp>
    </p:spTree>
    <p:extLst>
      <p:ext uri="{BB962C8B-B14F-4D97-AF65-F5344CB8AC3E}">
        <p14:creationId xmlns:p14="http://schemas.microsoft.com/office/powerpoint/2010/main" val="3950289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230EE-F73E-4A64-AA0D-C6B160D59864}"/>
              </a:ext>
            </a:extLst>
          </p:cNvPr>
          <p:cNvSpPr>
            <a:spLocks noGrp="1"/>
          </p:cNvSpPr>
          <p:nvPr>
            <p:ph type="title"/>
          </p:nvPr>
        </p:nvSpPr>
        <p:spPr>
          <a:xfrm>
            <a:off x="1828800" y="593724"/>
            <a:ext cx="9744074" cy="476250"/>
          </a:xfrm>
        </p:spPr>
        <p:txBody>
          <a:bodyPr>
            <a:normAutofit/>
          </a:bodyPr>
          <a:lstStyle/>
          <a:p>
            <a:r>
              <a:rPr lang="en-US" sz="2800" b="1" dirty="0">
                <a:latin typeface="Times New Roman" panose="02020603050405020304" pitchFamily="18" charset="0"/>
                <a:cs typeface="Times New Roman" panose="02020603050405020304" pitchFamily="18" charset="0"/>
              </a:rPr>
              <a:t>Quote from Ferrell Jenkins ( Former F.C. President)</a:t>
            </a:r>
          </a:p>
        </p:txBody>
      </p:sp>
      <p:sp>
        <p:nvSpPr>
          <p:cNvPr id="3" name="Content Placeholder 2">
            <a:extLst>
              <a:ext uri="{FF2B5EF4-FFF2-40B4-BE49-F238E27FC236}">
                <a16:creationId xmlns:a16="http://schemas.microsoft.com/office/drawing/2014/main" id="{CF357740-27A4-4E37-9B81-3A8B8D11766B}"/>
              </a:ext>
            </a:extLst>
          </p:cNvPr>
          <p:cNvSpPr>
            <a:spLocks noGrp="1"/>
          </p:cNvSpPr>
          <p:nvPr>
            <p:ph idx="1"/>
          </p:nvPr>
        </p:nvSpPr>
        <p:spPr>
          <a:xfrm>
            <a:off x="76200" y="1060449"/>
            <a:ext cx="12115800" cy="5661026"/>
          </a:xfrm>
        </p:spPr>
        <p:txBody>
          <a:bodyPr>
            <a:noAutofit/>
          </a:bodyPr>
          <a:lstStyle/>
          <a:p>
            <a:pPr marL="0" indent="0">
              <a:buNone/>
            </a:pPr>
            <a:r>
              <a:rPr lang="en-US" dirty="0">
                <a:highlight>
                  <a:srgbClr val="FFFF00"/>
                </a:highlight>
                <a:latin typeface="Times New Roman" panose="02020603050405020304" pitchFamily="18" charset="0"/>
                <a:cs typeface="Times New Roman" panose="02020603050405020304" pitchFamily="18" charset="0"/>
              </a:rPr>
              <a:t>Ferrell Jenkins (2/8/2000):</a:t>
            </a:r>
            <a:r>
              <a:rPr lang="en-US" sz="3200"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“Now, I think we run into a problem when we say ‘must,’ one of these views must be correct. And I’ve got a good brother friend who said one place that these must be long ages, and I can’t say that. But on the other hand, I can’t say they must be 24 hour ages. There were some arguments made for that like Exodus 20 and some arguments I didn’t have time to deal with that I did have them in my notes here. And you can argue, you know, you can make a good case either way for that, all of those things like that.... And there is nobody in our brotherhood who can say, This is it, and you’ve all got to agree with my view.’ ” </a:t>
            </a:r>
            <a:r>
              <a:rPr lang="en-US" sz="3200" dirty="0">
                <a:highlight>
                  <a:srgbClr val="FFFF00"/>
                </a:highlight>
                <a:latin typeface="Times New Roman" panose="02020603050405020304" pitchFamily="18" charset="0"/>
                <a:cs typeface="Times New Roman" panose="02020603050405020304" pitchFamily="18" charset="0"/>
              </a:rPr>
              <a:t>Hebrews 11:3; Genesis 1:11-19  Plant Life – the Sun?</a:t>
            </a:r>
          </a:p>
        </p:txBody>
      </p:sp>
      <p:sp>
        <p:nvSpPr>
          <p:cNvPr id="4" name="Slide Number Placeholder 3">
            <a:extLst>
              <a:ext uri="{FF2B5EF4-FFF2-40B4-BE49-F238E27FC236}">
                <a16:creationId xmlns:a16="http://schemas.microsoft.com/office/drawing/2014/main" id="{F4BF0D4B-18FE-4CF9-A391-55E21AA22E70}"/>
              </a:ext>
            </a:extLst>
          </p:cNvPr>
          <p:cNvSpPr>
            <a:spLocks noGrp="1"/>
          </p:cNvSpPr>
          <p:nvPr>
            <p:ph type="sldNum" sz="quarter" idx="12"/>
          </p:nvPr>
        </p:nvSpPr>
        <p:spPr/>
        <p:txBody>
          <a:bodyPr/>
          <a:lstStyle/>
          <a:p>
            <a:fld id="{5201AB84-DB8D-41FA-AAF3-109223893907}" type="slidenum">
              <a:rPr lang="en-US" smtClean="0"/>
              <a:t>14</a:t>
            </a:fld>
            <a:endParaRPr lang="en-US" dirty="0"/>
          </a:p>
        </p:txBody>
      </p:sp>
    </p:spTree>
    <p:extLst>
      <p:ext uri="{BB962C8B-B14F-4D97-AF65-F5344CB8AC3E}">
        <p14:creationId xmlns:p14="http://schemas.microsoft.com/office/powerpoint/2010/main" val="133948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923CC-01D1-49E0-B329-1C29C7EE0501}"/>
              </a:ext>
            </a:extLst>
          </p:cNvPr>
          <p:cNvSpPr>
            <a:spLocks noGrp="1"/>
          </p:cNvSpPr>
          <p:nvPr>
            <p:ph type="title"/>
          </p:nvPr>
        </p:nvSpPr>
        <p:spPr>
          <a:xfrm>
            <a:off x="838200" y="365125"/>
            <a:ext cx="10515600" cy="1006475"/>
          </a:xfrm>
        </p:spPr>
        <p:txBody>
          <a:bodyPr>
            <a:normAutofit/>
          </a:bodyPr>
          <a:lstStyle/>
          <a:p>
            <a:r>
              <a:rPr lang="en-US" sz="3600" dirty="0">
                <a:highlight>
                  <a:srgbClr val="FFFF00"/>
                </a:highlight>
                <a:latin typeface="Times New Roman" panose="02020603050405020304" pitchFamily="18" charset="0"/>
                <a:cs typeface="Times New Roman" panose="02020603050405020304" pitchFamily="18" charset="0"/>
              </a:rPr>
              <a:t>Ferrell Jenkins (2/8/2000):</a:t>
            </a:r>
            <a:endParaRPr lang="en-US" sz="3600" dirty="0"/>
          </a:p>
        </p:txBody>
      </p:sp>
      <p:sp>
        <p:nvSpPr>
          <p:cNvPr id="3" name="Content Placeholder 2">
            <a:extLst>
              <a:ext uri="{FF2B5EF4-FFF2-40B4-BE49-F238E27FC236}">
                <a16:creationId xmlns:a16="http://schemas.microsoft.com/office/drawing/2014/main" id="{D537A2AB-F126-463D-B49E-C950F990C2A6}"/>
              </a:ext>
            </a:extLst>
          </p:cNvPr>
          <p:cNvSpPr>
            <a:spLocks noGrp="1"/>
          </p:cNvSpPr>
          <p:nvPr>
            <p:ph idx="1"/>
          </p:nvPr>
        </p:nvSpPr>
        <p:spPr>
          <a:xfrm>
            <a:off x="838200" y="1688306"/>
            <a:ext cx="10515600" cy="4351338"/>
          </a:xfrm>
        </p:spPr>
        <p:txBody>
          <a:bodyPr>
            <a:normAutofit/>
          </a:bodyPr>
          <a:lstStyle/>
          <a:p>
            <a:pPr marL="0" indent="0">
              <a:buNone/>
            </a:pPr>
            <a:r>
              <a:rPr lang="en-US" sz="4800" dirty="0">
                <a:latin typeface="Times New Roman" panose="02020603050405020304" pitchFamily="18" charset="0"/>
                <a:cs typeface="Times New Roman" panose="02020603050405020304" pitchFamily="18" charset="0"/>
              </a:rPr>
              <a:t>“Now brethren, that’s the history that we come from. And I’m sad to say that those who are younger and who may only be 10 years old or 15 or 20 years old, because it’s been always a certain way in your life doesn’t mean it’s always been that way.”</a:t>
            </a:r>
            <a:endParaRPr lang="en-US" sz="4800" dirty="0"/>
          </a:p>
        </p:txBody>
      </p:sp>
      <p:sp>
        <p:nvSpPr>
          <p:cNvPr id="4" name="Slide Number Placeholder 3">
            <a:extLst>
              <a:ext uri="{FF2B5EF4-FFF2-40B4-BE49-F238E27FC236}">
                <a16:creationId xmlns:a16="http://schemas.microsoft.com/office/drawing/2014/main" id="{A92C944F-DE21-4A25-8D5E-5087C21FA4EA}"/>
              </a:ext>
            </a:extLst>
          </p:cNvPr>
          <p:cNvSpPr>
            <a:spLocks noGrp="1"/>
          </p:cNvSpPr>
          <p:nvPr>
            <p:ph type="sldNum" sz="quarter" idx="12"/>
          </p:nvPr>
        </p:nvSpPr>
        <p:spPr/>
        <p:txBody>
          <a:bodyPr/>
          <a:lstStyle/>
          <a:p>
            <a:fld id="{5201AB84-DB8D-41FA-AAF3-109223893907}" type="slidenum">
              <a:rPr lang="en-US" smtClean="0"/>
              <a:t>15</a:t>
            </a:fld>
            <a:endParaRPr lang="en-US" dirty="0"/>
          </a:p>
        </p:txBody>
      </p:sp>
    </p:spTree>
    <p:extLst>
      <p:ext uri="{BB962C8B-B14F-4D97-AF65-F5344CB8AC3E}">
        <p14:creationId xmlns:p14="http://schemas.microsoft.com/office/powerpoint/2010/main" val="39075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CFABD-9E2C-421F-8649-70A2932C9A72}"/>
              </a:ext>
            </a:extLst>
          </p:cNvPr>
          <p:cNvSpPr>
            <a:spLocks noGrp="1"/>
          </p:cNvSpPr>
          <p:nvPr>
            <p:ph type="title"/>
          </p:nvPr>
        </p:nvSpPr>
        <p:spPr>
          <a:xfrm>
            <a:off x="685800" y="403226"/>
            <a:ext cx="10515600" cy="1035050"/>
          </a:xfrm>
        </p:spPr>
        <p:txBody>
          <a:bodyPr>
            <a:normAutofit fontScale="90000"/>
          </a:bodyPr>
          <a:lstStyle/>
          <a:p>
            <a:r>
              <a:rPr lang="en-US" dirty="0">
                <a:latin typeface="Times New Roman" panose="02020603050405020304" pitchFamily="18" charset="0"/>
                <a:cs typeface="Times New Roman" panose="02020603050405020304" pitchFamily="18" charset="0"/>
              </a:rPr>
              <a:t>Ferrell Jenkins </a:t>
            </a:r>
            <a:r>
              <a:rPr lang="en-US" dirty="0"/>
              <a:t>– (</a:t>
            </a:r>
            <a:r>
              <a:rPr lang="en-US" dirty="0">
                <a:highlight>
                  <a:srgbClr val="FFFF00"/>
                </a:highlight>
                <a:latin typeface="Times New Roman" panose="02020603050405020304" pitchFamily="18" charset="0"/>
                <a:cs typeface="Times New Roman" panose="02020603050405020304" pitchFamily="18" charset="0"/>
              </a:rPr>
              <a:t>“Making Sense Of The Days Of Creation,” Florida College, February 8, 2000</a:t>
            </a:r>
            <a:r>
              <a:rPr lang="en-US" dirty="0">
                <a:latin typeface="Times New Roman" panose="02020603050405020304" pitchFamily="18"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B8325A5E-5F17-4AAE-9EC7-9AAB4C0134DA}"/>
              </a:ext>
            </a:extLst>
          </p:cNvPr>
          <p:cNvSpPr>
            <a:spLocks noGrp="1"/>
          </p:cNvSpPr>
          <p:nvPr>
            <p:ph idx="1"/>
          </p:nvPr>
        </p:nvSpPr>
        <p:spPr>
          <a:xfrm>
            <a:off x="314325" y="1825625"/>
            <a:ext cx="11553825" cy="4895850"/>
          </a:xfrm>
        </p:spPr>
        <p:txBody>
          <a:bodyPr>
            <a:noAutofit/>
          </a:bodyPr>
          <a:lstStyle/>
          <a:p>
            <a:pPr marL="0" indent="0">
              <a:buNone/>
            </a:pPr>
            <a:r>
              <a:rPr lang="en-US" sz="4400" dirty="0">
                <a:latin typeface="Times New Roman" panose="02020603050405020304" pitchFamily="18" charset="0"/>
                <a:cs typeface="Times New Roman" panose="02020603050405020304" pitchFamily="18" charset="0"/>
              </a:rPr>
              <a:t>“And its time people who were older spoke up and said, Look, what goes around comes around.’ </a:t>
            </a:r>
            <a:r>
              <a:rPr lang="en-US" sz="4400" u="sng" dirty="0">
                <a:latin typeface="Times New Roman" panose="02020603050405020304" pitchFamily="18" charset="0"/>
                <a:cs typeface="Times New Roman" panose="02020603050405020304" pitchFamily="18" charset="0"/>
              </a:rPr>
              <a:t>Not to be wishy-washy, not to compromise on any biblical truth, </a:t>
            </a:r>
            <a:r>
              <a:rPr lang="en-US" sz="4400" u="sng" dirty="0">
                <a:highlight>
                  <a:srgbClr val="FFFF00"/>
                </a:highlight>
                <a:latin typeface="Times New Roman" panose="02020603050405020304" pitchFamily="18" charset="0"/>
                <a:cs typeface="Times New Roman" panose="02020603050405020304" pitchFamily="18" charset="0"/>
              </a:rPr>
              <a:t>but</a:t>
            </a:r>
            <a:r>
              <a:rPr lang="en-US" sz="4400" u="sng" dirty="0">
                <a:latin typeface="Times New Roman" panose="02020603050405020304" pitchFamily="18" charset="0"/>
                <a:cs typeface="Times New Roman" panose="02020603050405020304" pitchFamily="18" charset="0"/>
              </a:rPr>
              <a:t> to say there are just some things so difficult that I may not be able to draw the same conclusion you’ve drawn on those and then to give that opportunity for people</a:t>
            </a:r>
            <a:r>
              <a:rPr lang="en-US" sz="4400" dirty="0">
                <a:latin typeface="Times New Roman" panose="02020603050405020304" pitchFamily="18" charset="0"/>
                <a:cs typeface="Times New Roman" panose="02020603050405020304" pitchFamily="18" charset="0"/>
              </a:rPr>
              <a:t>”</a:t>
            </a:r>
            <a:endParaRPr lang="en-US" sz="4400" dirty="0"/>
          </a:p>
        </p:txBody>
      </p:sp>
      <p:sp>
        <p:nvSpPr>
          <p:cNvPr id="4" name="Slide Number Placeholder 3">
            <a:extLst>
              <a:ext uri="{FF2B5EF4-FFF2-40B4-BE49-F238E27FC236}">
                <a16:creationId xmlns:a16="http://schemas.microsoft.com/office/drawing/2014/main" id="{3E272699-A9B0-47B0-A915-B299DBC45FD7}"/>
              </a:ext>
            </a:extLst>
          </p:cNvPr>
          <p:cNvSpPr>
            <a:spLocks noGrp="1"/>
          </p:cNvSpPr>
          <p:nvPr>
            <p:ph type="sldNum" sz="quarter" idx="12"/>
          </p:nvPr>
        </p:nvSpPr>
        <p:spPr/>
        <p:txBody>
          <a:bodyPr/>
          <a:lstStyle/>
          <a:p>
            <a:fld id="{5201AB84-DB8D-41FA-AAF3-109223893907}" type="slidenum">
              <a:rPr lang="en-US" smtClean="0"/>
              <a:t>16</a:t>
            </a:fld>
            <a:endParaRPr lang="en-US" dirty="0"/>
          </a:p>
        </p:txBody>
      </p:sp>
    </p:spTree>
    <p:extLst>
      <p:ext uri="{BB962C8B-B14F-4D97-AF65-F5344CB8AC3E}">
        <p14:creationId xmlns:p14="http://schemas.microsoft.com/office/powerpoint/2010/main" val="273103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E720906-7B80-42E8-923F-9CBE24358BDB}"/>
              </a:ext>
            </a:extLst>
          </p:cNvPr>
          <p:cNvSpPr>
            <a:spLocks noGrp="1"/>
          </p:cNvSpPr>
          <p:nvPr>
            <p:ph type="title"/>
          </p:nvPr>
        </p:nvSpPr>
        <p:spPr>
          <a:xfrm>
            <a:off x="804672" y="640080"/>
            <a:ext cx="3282696" cy="5257800"/>
          </a:xfrm>
        </p:spPr>
        <p:txBody>
          <a:bodyPr>
            <a:normAutofit/>
          </a:bodyPr>
          <a:lstStyle/>
          <a:p>
            <a:r>
              <a:rPr lang="en-US" b="1" dirty="0">
                <a:solidFill>
                  <a:schemeClr val="bg1"/>
                </a:solidFill>
                <a:latin typeface="Times New Roman" panose="02020603050405020304" pitchFamily="18" charset="0"/>
                <a:cs typeface="Times New Roman" panose="02020603050405020304" pitchFamily="18" charset="0"/>
              </a:rPr>
              <a:t>God’s word must be the only source for doctrine. </a:t>
            </a:r>
            <a:endParaRPr lang="en-US" dirty="0">
              <a:solidFill>
                <a:schemeClr val="bg1"/>
              </a:solidFill>
            </a:endParaRPr>
          </a:p>
        </p:txBody>
      </p:sp>
      <p:sp>
        <p:nvSpPr>
          <p:cNvPr id="3" name="Content Placeholder 2">
            <a:extLst>
              <a:ext uri="{FF2B5EF4-FFF2-40B4-BE49-F238E27FC236}">
                <a16:creationId xmlns:a16="http://schemas.microsoft.com/office/drawing/2014/main" id="{A308102D-A08D-41F2-8674-AD66A4A4CAF0}"/>
              </a:ext>
            </a:extLst>
          </p:cNvPr>
          <p:cNvSpPr>
            <a:spLocks noGrp="1"/>
          </p:cNvSpPr>
          <p:nvPr>
            <p:ph idx="1"/>
          </p:nvPr>
        </p:nvSpPr>
        <p:spPr>
          <a:xfrm>
            <a:off x="4790440" y="670560"/>
            <a:ext cx="7481316" cy="6199505"/>
          </a:xfrm>
        </p:spPr>
        <p:txBody>
          <a:bodyPr anchor="ctr">
            <a:normAutofit/>
          </a:bodyPr>
          <a:lstStyle/>
          <a:p>
            <a:r>
              <a:rPr lang="en-US" sz="3200" b="1" dirty="0">
                <a:latin typeface="Times New Roman" panose="02020603050405020304" pitchFamily="18" charset="0"/>
                <a:cs typeface="Times New Roman" panose="02020603050405020304" pitchFamily="18" charset="0"/>
              </a:rPr>
              <a:t>Ephesians 4:4-6</a:t>
            </a:r>
            <a:r>
              <a:rPr lang="en-US" sz="3200" dirty="0">
                <a:latin typeface="Times New Roman" panose="02020603050405020304" pitchFamily="18" charset="0"/>
                <a:cs typeface="Times New Roman" panose="02020603050405020304" pitchFamily="18" charset="0"/>
              </a:rPr>
              <a:t>, </a:t>
            </a:r>
            <a:r>
              <a:rPr lang="en-US" sz="3200" b="1" i="1" dirty="0">
                <a:latin typeface="Times New Roman" panose="02020603050405020304" pitchFamily="18" charset="0"/>
                <a:cs typeface="Times New Roman" panose="02020603050405020304" pitchFamily="18" charset="0"/>
              </a:rPr>
              <a:t>“There is </a:t>
            </a:r>
            <a:r>
              <a:rPr lang="en-US" sz="3200" b="1" i="1" u="sng" dirty="0">
                <a:latin typeface="Times New Roman" panose="02020603050405020304" pitchFamily="18" charset="0"/>
                <a:cs typeface="Times New Roman" panose="02020603050405020304" pitchFamily="18" charset="0"/>
              </a:rPr>
              <a:t>one body</a:t>
            </a:r>
            <a:r>
              <a:rPr lang="en-US" sz="3200" b="1" i="1" dirty="0">
                <a:latin typeface="Times New Roman" panose="02020603050405020304" pitchFamily="18" charset="0"/>
                <a:cs typeface="Times New Roman" panose="02020603050405020304" pitchFamily="18" charset="0"/>
              </a:rPr>
              <a:t> and </a:t>
            </a:r>
            <a:r>
              <a:rPr lang="en-US" sz="3200" b="1" i="1" u="sng" dirty="0">
                <a:latin typeface="Times New Roman" panose="02020603050405020304" pitchFamily="18" charset="0"/>
                <a:cs typeface="Times New Roman" panose="02020603050405020304" pitchFamily="18" charset="0"/>
              </a:rPr>
              <a:t>one Spirit</a:t>
            </a:r>
            <a:r>
              <a:rPr lang="en-US" sz="3200" b="1" i="1" dirty="0">
                <a:latin typeface="Times New Roman" panose="02020603050405020304" pitchFamily="18" charset="0"/>
                <a:cs typeface="Times New Roman" panose="02020603050405020304" pitchFamily="18" charset="0"/>
              </a:rPr>
              <a:t>, just as you were called in </a:t>
            </a:r>
            <a:r>
              <a:rPr lang="en-US" sz="3200" b="1" i="1" u="sng" dirty="0">
                <a:latin typeface="Times New Roman" panose="02020603050405020304" pitchFamily="18" charset="0"/>
                <a:cs typeface="Times New Roman" panose="02020603050405020304" pitchFamily="18" charset="0"/>
              </a:rPr>
              <a:t>one hope of your calling</a:t>
            </a:r>
            <a:r>
              <a:rPr lang="en-US" sz="3200" b="1" i="1" dirty="0">
                <a:latin typeface="Times New Roman" panose="02020603050405020304" pitchFamily="18" charset="0"/>
                <a:cs typeface="Times New Roman" panose="02020603050405020304" pitchFamily="18" charset="0"/>
              </a:rPr>
              <a:t>; </a:t>
            </a:r>
            <a:r>
              <a:rPr lang="en-US" sz="3200" b="1" i="1" u="sng" dirty="0">
                <a:latin typeface="Times New Roman" panose="02020603050405020304" pitchFamily="18" charset="0"/>
                <a:cs typeface="Times New Roman" panose="02020603050405020304" pitchFamily="18" charset="0"/>
              </a:rPr>
              <a:t>one Lord, one faith, one baptism</a:t>
            </a:r>
            <a:r>
              <a:rPr lang="en-US" sz="3200" b="1" i="1" dirty="0">
                <a:latin typeface="Times New Roman" panose="02020603050405020304" pitchFamily="18" charset="0"/>
                <a:cs typeface="Times New Roman" panose="02020603050405020304" pitchFamily="18" charset="0"/>
              </a:rPr>
              <a:t>; </a:t>
            </a:r>
            <a:r>
              <a:rPr lang="en-US" sz="3200" b="1" i="1" u="sng" dirty="0">
                <a:latin typeface="Times New Roman" panose="02020603050405020304" pitchFamily="18" charset="0"/>
                <a:cs typeface="Times New Roman" panose="02020603050405020304" pitchFamily="18" charset="0"/>
              </a:rPr>
              <a:t>one God and Father of all</a:t>
            </a:r>
            <a:r>
              <a:rPr lang="en-US" sz="3200" b="1" i="1" dirty="0">
                <a:latin typeface="Times New Roman" panose="02020603050405020304" pitchFamily="18" charset="0"/>
                <a:cs typeface="Times New Roman" panose="02020603050405020304" pitchFamily="18" charset="0"/>
              </a:rPr>
              <a:t>, who is above all, and through all, and in you all.</a:t>
            </a:r>
            <a:r>
              <a:rPr lang="en-US" sz="3200" dirty="0">
                <a:latin typeface="Times New Roman" panose="02020603050405020304" pitchFamily="18" charset="0"/>
                <a:cs typeface="Times New Roman" panose="02020603050405020304" pitchFamily="18" charset="0"/>
              </a:rPr>
              <a:t>  JUST ONE KIND! </a:t>
            </a:r>
          </a:p>
          <a:p>
            <a:r>
              <a:rPr lang="en-US" b="1" dirty="0">
                <a:latin typeface="Times New Roman" panose="02020603050405020304" pitchFamily="18" charset="0"/>
                <a:cs typeface="Times New Roman" panose="02020603050405020304" pitchFamily="18" charset="0"/>
              </a:rPr>
              <a:t>2 Timothy 3:16-17</a:t>
            </a:r>
            <a:r>
              <a:rPr lang="en-US" dirty="0"/>
              <a:t>, </a:t>
            </a:r>
            <a:r>
              <a:rPr lang="en-US" sz="3200" b="1" i="1" dirty="0">
                <a:latin typeface="Times New Roman" panose="02020603050405020304" pitchFamily="18" charset="0"/>
                <a:cs typeface="Times New Roman" panose="02020603050405020304" pitchFamily="18" charset="0"/>
              </a:rPr>
              <a:t>“All Scripture is given by inspiration of God, and is profitable for doctrine, for reproof, for correction, for instruction in righteousness, that the man of God may be complete, thoroughly equipped for every good work.”</a:t>
            </a:r>
          </a:p>
          <a:p>
            <a:pPr marL="0" indent="0">
              <a:buNone/>
            </a:pP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p>
        </p:txBody>
      </p:sp>
      <p:sp>
        <p:nvSpPr>
          <p:cNvPr id="4" name="Slide Number Placeholder 3">
            <a:extLst>
              <a:ext uri="{FF2B5EF4-FFF2-40B4-BE49-F238E27FC236}">
                <a16:creationId xmlns:a16="http://schemas.microsoft.com/office/drawing/2014/main" id="{2E95987E-333D-45D6-80C1-382A9F8CB3D0}"/>
              </a:ext>
            </a:extLst>
          </p:cNvPr>
          <p:cNvSpPr>
            <a:spLocks noGrp="1"/>
          </p:cNvSpPr>
          <p:nvPr>
            <p:ph type="sldNum" sz="quarter" idx="12"/>
          </p:nvPr>
        </p:nvSpPr>
        <p:spPr>
          <a:xfrm>
            <a:off x="8610600" y="6356350"/>
            <a:ext cx="2743200" cy="365125"/>
          </a:xfrm>
        </p:spPr>
        <p:txBody>
          <a:bodyPr>
            <a:normAutofit/>
          </a:bodyPr>
          <a:lstStyle/>
          <a:p>
            <a:pPr>
              <a:spcAft>
                <a:spcPts val="600"/>
              </a:spcAft>
            </a:pPr>
            <a:fld id="{5201AB84-DB8D-41FA-AAF3-109223893907}" type="slidenum">
              <a:rPr lang="en-US" smtClean="0"/>
              <a:pPr>
                <a:spcAft>
                  <a:spcPts val="600"/>
                </a:spcAft>
              </a:pPr>
              <a:t>17</a:t>
            </a:fld>
            <a:endParaRPr lang="en-US" dirty="0"/>
          </a:p>
        </p:txBody>
      </p:sp>
    </p:spTree>
    <p:extLst>
      <p:ext uri="{BB962C8B-B14F-4D97-AF65-F5344CB8AC3E}">
        <p14:creationId xmlns:p14="http://schemas.microsoft.com/office/powerpoint/2010/main" val="422010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795147" y="687705"/>
            <a:ext cx="3282696" cy="5257800"/>
          </a:xfrm>
        </p:spPr>
        <p:txBody>
          <a:bodyPr>
            <a:normAutofit/>
          </a:bodyPr>
          <a:lstStyle/>
          <a:p>
            <a:r>
              <a:rPr lang="en-US" sz="3400" dirty="0">
                <a:solidFill>
                  <a:schemeClr val="bg1"/>
                </a:solidFill>
                <a:latin typeface="Arial Black" panose="020B0A04020102020204" pitchFamily="34" charset="0"/>
                <a:cs typeface="Aharoni" panose="02010803020104030203" pitchFamily="2" charset="-79"/>
              </a:rPr>
              <a:t>What should serve as the church’s single source for truth?  </a:t>
            </a:r>
            <a:br>
              <a:rPr lang="en-US" sz="3400" dirty="0">
                <a:solidFill>
                  <a:schemeClr val="bg1"/>
                </a:solidFill>
                <a:latin typeface="Arial Black" panose="020B0A04020102020204" pitchFamily="34" charset="0"/>
                <a:cs typeface="Aharoni" panose="02010803020104030203" pitchFamily="2" charset="-79"/>
              </a:rPr>
            </a:br>
            <a:r>
              <a:rPr lang="en-US" sz="3400" dirty="0">
                <a:solidFill>
                  <a:schemeClr val="bg1"/>
                </a:solidFill>
                <a:latin typeface="Arial Black" panose="020B0A04020102020204" pitchFamily="34" charset="0"/>
                <a:cs typeface="Aharoni" panose="02010803020104030203" pitchFamily="2" charset="-79"/>
              </a:rPr>
              <a:t>(What, Where, or from Whom should it be derived?)</a:t>
            </a:r>
          </a:p>
        </p:txBody>
      </p:sp>
      <p:sp>
        <p:nvSpPr>
          <p:cNvPr id="3" name="Content Placeholder 2"/>
          <p:cNvSpPr>
            <a:spLocks noGrp="1"/>
          </p:cNvSpPr>
          <p:nvPr>
            <p:ph idx="1"/>
          </p:nvPr>
        </p:nvSpPr>
        <p:spPr>
          <a:xfrm>
            <a:off x="4709160" y="335280"/>
            <a:ext cx="7350760" cy="6386195"/>
          </a:xfrm>
        </p:spPr>
        <p:txBody>
          <a:bodyPr anchor="ctr">
            <a:normAutofit/>
          </a:bodyPr>
          <a:lstStyle/>
          <a:p>
            <a:r>
              <a:rPr lang="en-US" b="1" dirty="0">
                <a:latin typeface="Times New Roman" panose="02020603050405020304" pitchFamily="18" charset="0"/>
                <a:cs typeface="Times New Roman" panose="02020603050405020304" pitchFamily="18" charset="0"/>
              </a:rPr>
              <a:t>If the preaching of the Gospel consists only of a presentation of human wisdom, or academic excellence, why would Paul write to the Corinthians in 1 Corinthians 2:1-5, what he did? Romans 1:16-17</a:t>
            </a:r>
          </a:p>
          <a:p>
            <a:r>
              <a:rPr lang="en-US" sz="3200" b="1" i="1" dirty="0">
                <a:latin typeface="Times New Roman" panose="02020603050405020304" pitchFamily="18" charset="0"/>
                <a:cs typeface="Times New Roman" panose="02020603050405020304" pitchFamily="18" charset="0"/>
              </a:rPr>
              <a:t>“Knowing, therefore, the terror of the Lord, we persuade men;” </a:t>
            </a:r>
            <a:r>
              <a:rPr lang="en-US" b="1" dirty="0">
                <a:latin typeface="Times New Roman" panose="02020603050405020304" pitchFamily="18" charset="0"/>
                <a:cs typeface="Times New Roman" panose="02020603050405020304" pitchFamily="18" charset="0"/>
              </a:rPr>
              <a:t>2 Cor. 5:11</a:t>
            </a:r>
          </a:p>
          <a:p>
            <a:r>
              <a:rPr lang="en-US" sz="3200" b="1" dirty="0">
                <a:latin typeface="Times New Roman" panose="02020603050405020304" pitchFamily="18" charset="0"/>
                <a:cs typeface="Times New Roman" panose="02020603050405020304" pitchFamily="18" charset="0"/>
              </a:rPr>
              <a:t>Paul taught Gospel Preaching should motivate the hearts of those who hear it so as to move them to obey. </a:t>
            </a:r>
          </a:p>
          <a:p>
            <a:r>
              <a:rPr lang="en-US" sz="3200" b="1" dirty="0">
                <a:latin typeface="Times New Roman" panose="02020603050405020304" pitchFamily="18" charset="0"/>
                <a:cs typeface="Times New Roman" panose="02020603050405020304" pitchFamily="18" charset="0"/>
              </a:rPr>
              <a:t>(Or shall we  teach that there is no Hell of Fire)</a:t>
            </a: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p>
        </p:txBody>
      </p:sp>
      <p:sp>
        <p:nvSpPr>
          <p:cNvPr id="5" name="Slide Number Placeholder 4"/>
          <p:cNvSpPr>
            <a:spLocks noGrp="1"/>
          </p:cNvSpPr>
          <p:nvPr>
            <p:ph type="sldNum" sz="quarter" idx="12"/>
          </p:nvPr>
        </p:nvSpPr>
        <p:spPr>
          <a:xfrm>
            <a:off x="8610600" y="6356350"/>
            <a:ext cx="2743200" cy="365125"/>
          </a:xfrm>
        </p:spPr>
        <p:txBody>
          <a:bodyPr>
            <a:normAutofit/>
          </a:bodyPr>
          <a:lstStyle/>
          <a:p>
            <a:pPr>
              <a:spcAft>
                <a:spcPts val="600"/>
              </a:spcAft>
            </a:pPr>
            <a:fld id="{5201AB84-DB8D-41FA-AAF3-109223893907}" type="slidenum">
              <a:rPr lang="en-US" smtClean="0"/>
              <a:pPr>
                <a:spcAft>
                  <a:spcPts val="600"/>
                </a:spcAft>
              </a:pPr>
              <a:t>18</a:t>
            </a:fld>
            <a:endParaRPr lang="en-US" dirty="0"/>
          </a:p>
        </p:txBody>
      </p:sp>
    </p:spTree>
    <p:extLst>
      <p:ext uri="{BB962C8B-B14F-4D97-AF65-F5344CB8AC3E}">
        <p14:creationId xmlns:p14="http://schemas.microsoft.com/office/powerpoint/2010/main" val="5576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8">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 name="Rectangle 10">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12">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9EFFE5D-F844-40A9-88F9-86302ADBEC8C}"/>
              </a:ext>
            </a:extLst>
          </p:cNvPr>
          <p:cNvSpPr>
            <a:spLocks noGrp="1"/>
          </p:cNvSpPr>
          <p:nvPr>
            <p:ph type="title"/>
          </p:nvPr>
        </p:nvSpPr>
        <p:spPr>
          <a:xfrm>
            <a:off x="518160" y="640080"/>
            <a:ext cx="3860800" cy="5618480"/>
          </a:xfrm>
        </p:spPr>
        <p:txBody>
          <a:bodyPr>
            <a:normAutofit/>
          </a:bodyPr>
          <a:lstStyle/>
          <a:p>
            <a:r>
              <a:rPr lang="en-US" sz="4800" dirty="0">
                <a:solidFill>
                  <a:schemeClr val="bg1"/>
                </a:solidFill>
                <a:latin typeface="Times New Roman" panose="02020603050405020304" pitchFamily="18" charset="0"/>
                <a:cs typeface="Times New Roman" panose="02020603050405020304" pitchFamily="18" charset="0"/>
              </a:rPr>
              <a:t>What of Those who do not abide in the teachings of Christ Jesus our Lord</a:t>
            </a:r>
          </a:p>
        </p:txBody>
      </p:sp>
      <p:sp>
        <p:nvSpPr>
          <p:cNvPr id="3" name="Content Placeholder 2">
            <a:extLst>
              <a:ext uri="{FF2B5EF4-FFF2-40B4-BE49-F238E27FC236}">
                <a16:creationId xmlns:a16="http://schemas.microsoft.com/office/drawing/2014/main" id="{42544C16-5659-403D-81B1-41DCCEA9A904}"/>
              </a:ext>
            </a:extLst>
          </p:cNvPr>
          <p:cNvSpPr>
            <a:spLocks noGrp="1"/>
          </p:cNvSpPr>
          <p:nvPr>
            <p:ph idx="1"/>
          </p:nvPr>
        </p:nvSpPr>
        <p:spPr>
          <a:xfrm>
            <a:off x="4709160" y="136525"/>
            <a:ext cx="7482840" cy="6721475"/>
          </a:xfrm>
        </p:spPr>
        <p:txBody>
          <a:bodyPr anchor="ctr">
            <a:normAutofit lnSpcReduction="10000"/>
          </a:bodyPr>
          <a:lstStyle/>
          <a:p>
            <a:r>
              <a:rPr lang="en-US" b="1" dirty="0">
                <a:latin typeface="Times New Roman" panose="02020603050405020304" pitchFamily="18" charset="0"/>
                <a:cs typeface="Times New Roman" panose="02020603050405020304" pitchFamily="18" charset="0"/>
              </a:rPr>
              <a:t>2 John 9-11</a:t>
            </a:r>
            <a:r>
              <a:rPr lang="en-US"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“Whoever transgresses and </a:t>
            </a:r>
            <a:r>
              <a:rPr lang="en-US" b="1" i="1" u="sng" dirty="0">
                <a:latin typeface="Times New Roman" panose="02020603050405020304" pitchFamily="18" charset="0"/>
                <a:cs typeface="Times New Roman" panose="02020603050405020304" pitchFamily="18" charset="0"/>
              </a:rPr>
              <a:t>does not abide in the doctrine of Christ does not have God</a:t>
            </a:r>
            <a:r>
              <a:rPr lang="en-US" b="1" i="1" dirty="0">
                <a:latin typeface="Times New Roman" panose="02020603050405020304" pitchFamily="18" charset="0"/>
                <a:cs typeface="Times New Roman" panose="02020603050405020304" pitchFamily="18" charset="0"/>
              </a:rPr>
              <a:t>. </a:t>
            </a:r>
            <a:r>
              <a:rPr lang="en-US" b="1" i="1" u="sng" dirty="0">
                <a:latin typeface="Times New Roman" panose="02020603050405020304" pitchFamily="18" charset="0"/>
                <a:cs typeface="Times New Roman" panose="02020603050405020304" pitchFamily="18" charset="0"/>
              </a:rPr>
              <a:t>He who abides in the doctrine of Christ has both the Father and the Son</a:t>
            </a:r>
            <a:r>
              <a:rPr lang="en-US" b="1" i="1" dirty="0">
                <a:latin typeface="Times New Roman" panose="02020603050405020304" pitchFamily="18" charset="0"/>
                <a:cs typeface="Times New Roman" panose="02020603050405020304" pitchFamily="18" charset="0"/>
              </a:rPr>
              <a:t>. If anyone comes to you and does not bring this doctrine, do not receive him into your house nor greet him; for he who greets him shares in his evil deeds.”  Ephesians 5:11; 1 John 1:5-7</a:t>
            </a:r>
          </a:p>
          <a:p>
            <a:r>
              <a:rPr lang="en-US" b="1" i="1" dirty="0">
                <a:latin typeface="Times New Roman" panose="02020603050405020304" pitchFamily="18" charset="0"/>
                <a:cs typeface="Times New Roman" panose="02020603050405020304" pitchFamily="18" charset="0"/>
              </a:rPr>
              <a:t>Christians are being convinced that the answers are not in the word of God! </a:t>
            </a:r>
            <a:r>
              <a:rPr lang="en-US" b="1" dirty="0">
                <a:latin typeface="Times New Roman" panose="02020603050405020304" pitchFamily="18" charset="0"/>
                <a:cs typeface="Times New Roman" panose="02020603050405020304" pitchFamily="18" charset="0"/>
              </a:rPr>
              <a:t>2 Peter 1:2-3, 4</a:t>
            </a:r>
            <a:r>
              <a:rPr lang="en-US"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Grace and peace be multiplied to you in the knowledge of God and of Jesus our Lord, </a:t>
            </a:r>
            <a:r>
              <a:rPr lang="en-US" b="1" i="1" u="sng" dirty="0">
                <a:latin typeface="Times New Roman" panose="02020603050405020304" pitchFamily="18" charset="0"/>
                <a:cs typeface="Times New Roman" panose="02020603050405020304" pitchFamily="18" charset="0"/>
              </a:rPr>
              <a:t>as His divine power has given to us all things that pertain to life and godliness</a:t>
            </a:r>
            <a:r>
              <a:rPr lang="en-US" b="1" i="1" dirty="0">
                <a:latin typeface="Times New Roman" panose="02020603050405020304" pitchFamily="18" charset="0"/>
                <a:cs typeface="Times New Roman" panose="02020603050405020304" pitchFamily="18" charset="0"/>
              </a:rPr>
              <a:t>, through the knowledge of Him who called us by glory and virtue,”</a:t>
            </a:r>
          </a:p>
          <a:p>
            <a:pPr marL="0" indent="0">
              <a:buNone/>
            </a:pPr>
            <a:r>
              <a:rPr lang="en-US" sz="2000" b="1" i="1" dirty="0">
                <a:latin typeface="Times New Roman" panose="02020603050405020304" pitchFamily="18" charset="0"/>
                <a:cs typeface="Times New Roman" panose="02020603050405020304" pitchFamily="18" charset="0"/>
              </a:rPr>
              <a:t> </a:t>
            </a:r>
          </a:p>
          <a:p>
            <a:endParaRPr lang="en-US" sz="2000" dirty="0"/>
          </a:p>
        </p:txBody>
      </p:sp>
      <p:sp>
        <p:nvSpPr>
          <p:cNvPr id="4" name="Slide Number Placeholder 3">
            <a:extLst>
              <a:ext uri="{FF2B5EF4-FFF2-40B4-BE49-F238E27FC236}">
                <a16:creationId xmlns:a16="http://schemas.microsoft.com/office/drawing/2014/main" id="{52284913-6A03-417E-9B5B-094C2D1DEFAC}"/>
              </a:ext>
            </a:extLst>
          </p:cNvPr>
          <p:cNvSpPr>
            <a:spLocks noGrp="1"/>
          </p:cNvSpPr>
          <p:nvPr>
            <p:ph type="sldNum" sz="quarter" idx="12"/>
          </p:nvPr>
        </p:nvSpPr>
        <p:spPr>
          <a:xfrm>
            <a:off x="8610600" y="6356350"/>
            <a:ext cx="2743200" cy="365125"/>
          </a:xfrm>
        </p:spPr>
        <p:txBody>
          <a:bodyPr>
            <a:normAutofit/>
          </a:bodyPr>
          <a:lstStyle/>
          <a:p>
            <a:pPr>
              <a:spcAft>
                <a:spcPts val="600"/>
              </a:spcAft>
            </a:pPr>
            <a:fld id="{5201AB84-DB8D-41FA-AAF3-109223893907}" type="slidenum">
              <a:rPr lang="en-US" smtClean="0"/>
              <a:pPr>
                <a:spcAft>
                  <a:spcPts val="600"/>
                </a:spcAft>
              </a:pPr>
              <a:t>19</a:t>
            </a:fld>
            <a:endParaRPr lang="en-US" dirty="0"/>
          </a:p>
        </p:txBody>
      </p:sp>
    </p:spTree>
    <p:extLst>
      <p:ext uri="{BB962C8B-B14F-4D97-AF65-F5344CB8AC3E}">
        <p14:creationId xmlns:p14="http://schemas.microsoft.com/office/powerpoint/2010/main" val="345759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8E293096-ED81-43F3-BCE6-8A97BE3E32D8}"/>
              </a:ext>
            </a:extLst>
          </p:cNvPr>
          <p:cNvSpPr>
            <a:spLocks noGrp="1"/>
          </p:cNvSpPr>
          <p:nvPr>
            <p:ph type="title"/>
          </p:nvPr>
        </p:nvSpPr>
        <p:spPr>
          <a:xfrm>
            <a:off x="833002" y="365125"/>
            <a:ext cx="10520702" cy="1863725"/>
          </a:xfrm>
        </p:spPr>
        <p:txBody>
          <a:bodyPr>
            <a:normAutofit fontScale="90000"/>
          </a:bodyPr>
          <a:lstStyle/>
          <a:p>
            <a:r>
              <a:rPr lang="en-US" sz="4900" dirty="0">
                <a:latin typeface="Amasis MT Pro Black" panose="02040A04050005020304" pitchFamily="18" charset="0"/>
              </a:rPr>
              <a:t>What should be the Authoritative Source for Christ’s Church?  </a:t>
            </a:r>
            <a:br>
              <a:rPr lang="en-US" dirty="0">
                <a:solidFill>
                  <a:schemeClr val="bg1"/>
                </a:solidFill>
                <a:latin typeface="Baskerville Old Face" panose="02020602080505020303" pitchFamily="18" charset="0"/>
              </a:rPr>
            </a:br>
            <a:endParaRPr lang="en-US" dirty="0">
              <a:solidFill>
                <a:srgbClr val="FFFFFF"/>
              </a:solidFill>
            </a:endParaRPr>
          </a:p>
        </p:txBody>
      </p:sp>
      <p:sp>
        <p:nvSpPr>
          <p:cNvPr id="3" name="Content Placeholder 2">
            <a:extLst>
              <a:ext uri="{FF2B5EF4-FFF2-40B4-BE49-F238E27FC236}">
                <a16:creationId xmlns:a16="http://schemas.microsoft.com/office/drawing/2014/main" id="{EC2A950B-B356-46A8-A1C2-C2287EC56B94}"/>
              </a:ext>
            </a:extLst>
          </p:cNvPr>
          <p:cNvSpPr>
            <a:spLocks noGrp="1"/>
          </p:cNvSpPr>
          <p:nvPr>
            <p:ph idx="1"/>
          </p:nvPr>
        </p:nvSpPr>
        <p:spPr>
          <a:xfrm>
            <a:off x="619124" y="2790825"/>
            <a:ext cx="11167629" cy="3702050"/>
          </a:xfrm>
        </p:spPr>
        <p:txBody>
          <a:bodyPr>
            <a:normAutofit/>
          </a:bodyPr>
          <a:lstStyle/>
          <a:p>
            <a:pPr marL="0" indent="0">
              <a:buNone/>
            </a:pPr>
            <a:r>
              <a:rPr lang="en-US" sz="4000" b="1" dirty="0">
                <a:latin typeface="Times New Roman" panose="02020603050405020304" pitchFamily="18" charset="0"/>
                <a:cs typeface="Times New Roman" panose="02020603050405020304" pitchFamily="18" charset="0"/>
              </a:rPr>
              <a:t>Jesus taught in John 7:14-17, </a:t>
            </a:r>
            <a:r>
              <a:rPr lang="en-US" sz="4000" b="1" i="1" dirty="0">
                <a:latin typeface="Times New Roman" panose="02020603050405020304" pitchFamily="18" charset="0"/>
                <a:cs typeface="Times New Roman" panose="02020603050405020304" pitchFamily="18" charset="0"/>
              </a:rPr>
              <a:t>“Now about the middle of the feast Jesus went up into the temple and taught. And the Jews marveled, saying, ‘</a:t>
            </a:r>
            <a:r>
              <a:rPr lang="en-US" sz="4000" b="1" i="1" u="sng" dirty="0">
                <a:latin typeface="Times New Roman" panose="02020603050405020304" pitchFamily="18" charset="0"/>
                <a:cs typeface="Times New Roman" panose="02020603050405020304" pitchFamily="18" charset="0"/>
              </a:rPr>
              <a:t>How does this Man know letters, having never studied</a:t>
            </a:r>
            <a:r>
              <a:rPr lang="en-US" sz="4000" b="1" i="1" dirty="0">
                <a:latin typeface="Times New Roman" panose="02020603050405020304" pitchFamily="18" charset="0"/>
                <a:cs typeface="Times New Roman" panose="02020603050405020304" pitchFamily="18" charset="0"/>
              </a:rPr>
              <a:t>?’ Jesus answered them and said, “My doctrine is not Mine, but His who sent Me.</a:t>
            </a:r>
            <a:endParaRPr lang="en-US" sz="4000" dirty="0">
              <a:solidFill>
                <a:srgbClr val="FFFFFF"/>
              </a:solidFill>
            </a:endParaRPr>
          </a:p>
        </p:txBody>
      </p:sp>
      <p:sp>
        <p:nvSpPr>
          <p:cNvPr id="4" name="Slide Number Placeholder 3">
            <a:extLst>
              <a:ext uri="{FF2B5EF4-FFF2-40B4-BE49-F238E27FC236}">
                <a16:creationId xmlns:a16="http://schemas.microsoft.com/office/drawing/2014/main" id="{D1047BD4-4B41-43E4-9C19-D8B8C108D467}"/>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5201AB84-DB8D-41FA-AAF3-109223893907}" type="slidenum">
              <a:rPr lang="en-US">
                <a:solidFill>
                  <a:srgbClr val="FFFFFF">
                    <a:alpha val="80000"/>
                  </a:srgbClr>
                </a:solidFill>
              </a:rPr>
              <a:pPr>
                <a:spcAft>
                  <a:spcPts val="600"/>
                </a:spcAft>
              </a:pPr>
              <a:t>2</a:t>
            </a:fld>
            <a:endParaRPr lang="en-US" dirty="0">
              <a:solidFill>
                <a:srgbClr val="FFFFFF">
                  <a:alpha val="80000"/>
                </a:srgbClr>
              </a:solidFill>
            </a:endParaRPr>
          </a:p>
        </p:txBody>
      </p:sp>
    </p:spTree>
    <p:extLst>
      <p:ext uri="{BB962C8B-B14F-4D97-AF65-F5344CB8AC3E}">
        <p14:creationId xmlns:p14="http://schemas.microsoft.com/office/powerpoint/2010/main" val="343220980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8">
            <a:extLst>
              <a:ext uri="{FF2B5EF4-FFF2-40B4-BE49-F238E27FC236}">
                <a16:creationId xmlns:a16="http://schemas.microsoft.com/office/drawing/2014/main" id="{2BD55E05-51A2-4173-A7FA-869DE4F7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1345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04800" y="621792"/>
            <a:ext cx="5506720" cy="5951728"/>
          </a:xfrm>
        </p:spPr>
        <p:txBody>
          <a:bodyPr>
            <a:normAutofit/>
          </a:bodyPr>
          <a:lstStyle/>
          <a:p>
            <a:r>
              <a:rPr lang="en-US" sz="3600" dirty="0">
                <a:solidFill>
                  <a:schemeClr val="bg1"/>
                </a:solidFill>
                <a:latin typeface="Engravers MT" panose="02090707080505020304" pitchFamily="18" charset="0"/>
              </a:rPr>
              <a:t>What is absolute Truth?</a:t>
            </a:r>
            <a:r>
              <a:rPr lang="en-US" sz="3600" dirty="0">
                <a:solidFill>
                  <a:schemeClr val="bg1"/>
                </a:solidFill>
                <a:latin typeface="Engravers MT" panose="02090707080505020304" pitchFamily="18" charset="0"/>
                <a:cs typeface="Times New Roman" panose="02020603050405020304" pitchFamily="18" charset="0"/>
              </a:rPr>
              <a:t> </a:t>
            </a:r>
            <a:br>
              <a:rPr lang="en-US" sz="3600" dirty="0">
                <a:solidFill>
                  <a:schemeClr val="bg1"/>
                </a:solidFill>
                <a:latin typeface="Engravers MT" panose="02090707080505020304" pitchFamily="18" charset="0"/>
                <a:cs typeface="Times New Roman" panose="02020603050405020304" pitchFamily="18" charset="0"/>
              </a:rPr>
            </a:br>
            <a:r>
              <a:rPr lang="en-US" sz="4000" dirty="0">
                <a:solidFill>
                  <a:schemeClr val="bg1"/>
                </a:solidFill>
                <a:latin typeface="Times New Roman" panose="02020603050405020304" pitchFamily="18" charset="0"/>
                <a:cs typeface="Times New Roman" panose="02020603050405020304" pitchFamily="18" charset="0"/>
              </a:rPr>
              <a:t>Pilate asked Jesus, “What is Truth?”  Jesus had already answered the question, </a:t>
            </a:r>
            <a:br>
              <a:rPr lang="en-US" sz="3600" dirty="0">
                <a:solidFill>
                  <a:schemeClr val="bg1"/>
                </a:solidFill>
                <a:latin typeface="Times New Roman" panose="02020603050405020304" pitchFamily="18" charset="0"/>
                <a:cs typeface="Times New Roman" panose="02020603050405020304" pitchFamily="18" charset="0"/>
              </a:rPr>
            </a:br>
            <a:r>
              <a:rPr lang="en-US" sz="4000" dirty="0">
                <a:solidFill>
                  <a:schemeClr val="bg1"/>
                </a:solidFill>
                <a:latin typeface="Times New Roman" panose="02020603050405020304" pitchFamily="18" charset="0"/>
                <a:cs typeface="Times New Roman" panose="02020603050405020304" pitchFamily="18" charset="0"/>
              </a:rPr>
              <a:t>“</a:t>
            </a:r>
            <a:r>
              <a:rPr lang="en-US" sz="4000" b="1" i="1" u="sng" dirty="0">
                <a:solidFill>
                  <a:schemeClr val="bg1"/>
                </a:solidFill>
                <a:latin typeface="Times New Roman" panose="02020603050405020304" pitchFamily="18" charset="0"/>
                <a:cs typeface="Times New Roman" panose="02020603050405020304" pitchFamily="18" charset="0"/>
              </a:rPr>
              <a:t>Everyone who is of the truth hears My voice</a:t>
            </a:r>
            <a:r>
              <a:rPr lang="en-US" sz="4000" u="sng" dirty="0">
                <a:solidFill>
                  <a:schemeClr val="bg1"/>
                </a:solidFill>
              </a:rPr>
              <a:t>.</a:t>
            </a:r>
            <a:r>
              <a:rPr lang="en-US" sz="4000" dirty="0">
                <a:solidFill>
                  <a:schemeClr val="bg1"/>
                </a:solidFill>
              </a:rPr>
              <a:t>” </a:t>
            </a:r>
            <a:r>
              <a:rPr lang="en-US" sz="3600" dirty="0">
                <a:solidFill>
                  <a:schemeClr val="bg1"/>
                </a:solidFill>
                <a:latin typeface="Times New Roman" panose="02020603050405020304" pitchFamily="18" charset="0"/>
                <a:cs typeface="Times New Roman" panose="02020603050405020304" pitchFamily="18" charset="0"/>
              </a:rPr>
              <a:t>John 18:37</a:t>
            </a:r>
            <a:endParaRPr lang="en-US" sz="36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13450" y="467360"/>
            <a:ext cx="6178550" cy="6390640"/>
          </a:xfrm>
        </p:spPr>
        <p:txBody>
          <a:bodyPr anchor="ctr">
            <a:normAutofit fontScale="92500" lnSpcReduction="10000"/>
          </a:bodyPr>
          <a:lstStyle/>
          <a:p>
            <a:r>
              <a:rPr lang="en-US" dirty="0">
                <a:latin typeface="Times New Roman" panose="02020603050405020304" pitchFamily="18" charset="0"/>
                <a:cs typeface="Times New Roman" panose="02020603050405020304" pitchFamily="18" charset="0"/>
              </a:rPr>
              <a:t>Paul warned in Galatians 1:6-12, </a:t>
            </a:r>
            <a:r>
              <a:rPr lang="en-US" b="1" i="1" dirty="0">
                <a:latin typeface="Times New Roman" panose="02020603050405020304" pitchFamily="18" charset="0"/>
                <a:cs typeface="Times New Roman" panose="02020603050405020304" pitchFamily="18" charset="0"/>
              </a:rPr>
              <a:t>“I marvel that you are turning away so soon from Him who called you in the grace of Christ, to a different gospel, which is not another; </a:t>
            </a:r>
            <a:r>
              <a:rPr lang="en-US" b="1" i="1" u="sng" dirty="0">
                <a:latin typeface="Times New Roman" panose="02020603050405020304" pitchFamily="18" charset="0"/>
                <a:cs typeface="Times New Roman" panose="02020603050405020304" pitchFamily="18" charset="0"/>
              </a:rPr>
              <a:t>but there are some who trouble you and want to pervert the gospel of Christ</a:t>
            </a:r>
            <a:r>
              <a:rPr lang="en-US" b="1" i="1" dirty="0">
                <a:latin typeface="Times New Roman" panose="02020603050405020304" pitchFamily="18" charset="0"/>
                <a:cs typeface="Times New Roman" panose="02020603050405020304" pitchFamily="18" charset="0"/>
              </a:rPr>
              <a:t>.” verses 11-12, “But I make known to you, brethren, that the gospel which was preached by me is </a:t>
            </a:r>
            <a:r>
              <a:rPr lang="en-US" b="1" i="1" u="sng" dirty="0">
                <a:latin typeface="Times New Roman" panose="02020603050405020304" pitchFamily="18" charset="0"/>
                <a:cs typeface="Times New Roman" panose="02020603050405020304" pitchFamily="18" charset="0"/>
              </a:rPr>
              <a:t>not according to man</a:t>
            </a:r>
            <a:r>
              <a:rPr lang="en-US" b="1" i="1" dirty="0">
                <a:latin typeface="Times New Roman" panose="02020603050405020304" pitchFamily="18" charset="0"/>
                <a:cs typeface="Times New Roman" panose="02020603050405020304" pitchFamily="18" charset="0"/>
              </a:rPr>
              <a:t>. </a:t>
            </a:r>
            <a:r>
              <a:rPr lang="en-US" b="1" i="1" u="sng" dirty="0">
                <a:latin typeface="Times New Roman" panose="02020603050405020304" pitchFamily="18" charset="0"/>
                <a:cs typeface="Times New Roman" panose="02020603050405020304" pitchFamily="18" charset="0"/>
              </a:rPr>
              <a:t>For I neither received it from man, nor was I taught it</a:t>
            </a:r>
            <a:r>
              <a:rPr lang="en-US" b="1" i="1" dirty="0">
                <a:latin typeface="Times New Roman" panose="02020603050405020304" pitchFamily="18" charset="0"/>
                <a:cs typeface="Times New Roman" panose="02020603050405020304" pitchFamily="18" charset="0"/>
              </a:rPr>
              <a:t>, but it came through the revelation of Jesus Christ.”  </a:t>
            </a:r>
          </a:p>
          <a:p>
            <a:r>
              <a:rPr lang="en-US" b="1" i="1" dirty="0">
                <a:latin typeface="Times New Roman" panose="02020603050405020304" pitchFamily="18" charset="0"/>
                <a:cs typeface="Times New Roman" panose="02020603050405020304" pitchFamily="18" charset="0"/>
              </a:rPr>
              <a:t>Galatians 4:16, “Have I therefore become your enemy because I tell you the truth?”</a:t>
            </a:r>
          </a:p>
          <a:p>
            <a:r>
              <a:rPr lang="en-US" b="1" dirty="0">
                <a:latin typeface="Times New Roman" panose="02020603050405020304" pitchFamily="18" charset="0"/>
                <a:cs typeface="Times New Roman" panose="02020603050405020304" pitchFamily="18" charset="0"/>
              </a:rPr>
              <a:t>James 1:22 </a:t>
            </a:r>
            <a:r>
              <a:rPr lang="en-US" b="1" i="1" dirty="0">
                <a:latin typeface="Times New Roman" panose="02020603050405020304" pitchFamily="18" charset="0"/>
                <a:cs typeface="Times New Roman" panose="02020603050405020304" pitchFamily="18" charset="0"/>
              </a:rPr>
              <a:t>“But be doers of the word, and not hearers only, deceiving yourselves.”</a:t>
            </a:r>
          </a:p>
          <a:p>
            <a:endParaRPr lang="en-US" sz="2000" b="1" i="1" dirty="0">
              <a:latin typeface="Times New Roman" panose="02020603050405020304" pitchFamily="18" charset="0"/>
              <a:cs typeface="Times New Roman" panose="02020603050405020304" pitchFamily="18" charset="0"/>
            </a:endParaRPr>
          </a:p>
          <a:p>
            <a:endParaRPr lang="en-US" sz="2000" b="1" i="1" dirty="0">
              <a:latin typeface="Times New Roman" panose="02020603050405020304" pitchFamily="18" charset="0"/>
              <a:cs typeface="Times New Roman" panose="02020603050405020304" pitchFamily="18" charset="0"/>
            </a:endParaRPr>
          </a:p>
          <a:p>
            <a:endParaRPr lang="en-US" sz="2000" dirty="0"/>
          </a:p>
        </p:txBody>
      </p:sp>
      <p:sp>
        <p:nvSpPr>
          <p:cNvPr id="4" name="Slide Number Placeholder 3"/>
          <p:cNvSpPr>
            <a:spLocks noGrp="1"/>
          </p:cNvSpPr>
          <p:nvPr>
            <p:ph type="sldNum" sz="quarter" idx="12"/>
          </p:nvPr>
        </p:nvSpPr>
        <p:spPr>
          <a:xfrm>
            <a:off x="10579100" y="6356350"/>
            <a:ext cx="774700" cy="365125"/>
          </a:xfrm>
        </p:spPr>
        <p:txBody>
          <a:bodyPr>
            <a:normAutofit/>
          </a:bodyPr>
          <a:lstStyle/>
          <a:p>
            <a:pPr>
              <a:spcAft>
                <a:spcPts val="600"/>
              </a:spcAft>
            </a:pPr>
            <a:fld id="{5201AB84-DB8D-41FA-AAF3-109223893907}" type="slidenum">
              <a:rPr lang="en-US" smtClean="0"/>
              <a:pPr>
                <a:spcAft>
                  <a:spcPts val="600"/>
                </a:spcAft>
              </a:pPr>
              <a:t>20</a:t>
            </a:fld>
            <a:endParaRPr lang="en-US" dirty="0"/>
          </a:p>
        </p:txBody>
      </p:sp>
    </p:spTree>
    <p:extLst>
      <p:ext uri="{BB962C8B-B14F-4D97-AF65-F5344CB8AC3E}">
        <p14:creationId xmlns:p14="http://schemas.microsoft.com/office/powerpoint/2010/main" val="3795764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95325"/>
            <a:ext cx="10515600" cy="685800"/>
          </a:xfrm>
        </p:spPr>
        <p:txBody>
          <a:bodyPr>
            <a:normAutofit fontScale="90000"/>
          </a:bodyPr>
          <a:lstStyle/>
          <a:p>
            <a:r>
              <a:rPr lang="en-US" b="1" dirty="0">
                <a:latin typeface="Times New Roman" panose="02020603050405020304" pitchFamily="18" charset="0"/>
                <a:cs typeface="Times New Roman" panose="02020603050405020304" pitchFamily="18" charset="0"/>
              </a:rPr>
              <a:t>5 WARNING SIGNS OF AN APOSTASY:</a:t>
            </a:r>
          </a:p>
        </p:txBody>
      </p:sp>
      <p:sp>
        <p:nvSpPr>
          <p:cNvPr id="3" name="Content Placeholder 2"/>
          <p:cNvSpPr>
            <a:spLocks noGrp="1"/>
          </p:cNvSpPr>
          <p:nvPr>
            <p:ph idx="1"/>
          </p:nvPr>
        </p:nvSpPr>
        <p:spPr>
          <a:xfrm>
            <a:off x="333375" y="1408112"/>
            <a:ext cx="11677649" cy="5130800"/>
          </a:xfrm>
        </p:spPr>
        <p:txBody>
          <a:bodyPr>
            <a:normAutofit lnSpcReduction="10000"/>
          </a:bodyPr>
          <a:lstStyle/>
          <a:p>
            <a:pPr marL="0" indent="0">
              <a:buNone/>
            </a:pPr>
            <a:r>
              <a:rPr lang="en-US" b="1" dirty="0">
                <a:latin typeface="Arial Black" panose="020B0A04020102020204" pitchFamily="34" charset="0"/>
              </a:rPr>
              <a:t>1</a:t>
            </a:r>
            <a:r>
              <a:rPr lang="en-US" sz="3200" b="1" dirty="0">
                <a:latin typeface="Arial Black" panose="020B0A04020102020204" pitchFamily="34" charset="0"/>
              </a:rPr>
              <a:t>. “There is a lowered view of the Bible.”</a:t>
            </a:r>
            <a:r>
              <a:rPr lang="en-US" sz="3200" b="1" dirty="0"/>
              <a:t>  Have you noticed in these : </a:t>
            </a:r>
            <a:r>
              <a:rPr lang="en-US" sz="3200" b="1" dirty="0">
                <a:solidFill>
                  <a:srgbClr val="00B0F0"/>
                </a:solidFill>
                <a:latin typeface="Times New Roman" panose="02020603050405020304" pitchFamily="18" charset="0"/>
                <a:cs typeface="Times New Roman" panose="02020603050405020304" pitchFamily="18" charset="0"/>
              </a:rPr>
              <a:t>THE BIBLE IS NO LONGER USED FOR THE PREACHING DONE IN THE CHURCH.  THE SERMONS, (IF THERE ARE ANY SERMONS PREACHED AT ALL) WILL ONLY HAVE A FEW VERSES, WITH NO APPLICATION BEING MADE TO THE LIVES OF CHRISTIANS.  </a:t>
            </a:r>
          </a:p>
          <a:p>
            <a:pPr marL="0" lvl="0" indent="0">
              <a:buNone/>
            </a:pPr>
            <a:r>
              <a:rPr lang="en-US" sz="3200" b="1" dirty="0">
                <a:latin typeface="Arial Black" panose="020B0A04020102020204" pitchFamily="34" charset="0"/>
                <a:cs typeface="Times New Roman" panose="02020603050405020304" pitchFamily="18" charset="0"/>
              </a:rPr>
              <a:t>2. “Feelings are emphasized over facts</a:t>
            </a:r>
            <a:r>
              <a:rPr lang="en-US" sz="3600" b="1" dirty="0">
                <a:latin typeface="Arial Black" panose="020B0A04020102020204" pitchFamily="34" charset="0"/>
                <a:cs typeface="Times New Roman" panose="02020603050405020304" pitchFamily="18" charset="0"/>
              </a:rPr>
              <a:t>.”  </a:t>
            </a:r>
            <a:r>
              <a:rPr lang="en-US" sz="3600" b="1" dirty="0">
                <a:solidFill>
                  <a:schemeClr val="accent5"/>
                </a:solidFill>
                <a:cs typeface="Times New Roman" panose="02020603050405020304" pitchFamily="18" charset="0"/>
              </a:rPr>
              <a:t>THE BIBLE TAKES SECOND PLACE TO THE EMOTIONS AND DEEPLY HELD FEELINGS OF MANY.  SUBJECTIVE FAITH REPLACES OBJECTIVE FAITH AS IT IS TAUGHT IN THE NEW TESTAMENT.</a:t>
            </a:r>
            <a:r>
              <a:rPr lang="en-US" sz="3200" b="1" dirty="0">
                <a:solidFill>
                  <a:schemeClr val="accent5"/>
                </a:solidFill>
                <a:cs typeface="Times New Roman" panose="02020603050405020304" pitchFamily="18" charset="0"/>
              </a:rPr>
              <a:t>  1 Corinthians 4:16</a:t>
            </a:r>
            <a:endParaRPr lang="en-US" sz="3200" b="1" dirty="0">
              <a:solidFill>
                <a:schemeClr val="accent5"/>
              </a:solidFill>
            </a:endParaRPr>
          </a:p>
          <a:p>
            <a:endParaRPr lang="en-US" dirty="0"/>
          </a:p>
        </p:txBody>
      </p:sp>
      <p:sp>
        <p:nvSpPr>
          <p:cNvPr id="4" name="Slide Number Placeholder 3"/>
          <p:cNvSpPr>
            <a:spLocks noGrp="1"/>
          </p:cNvSpPr>
          <p:nvPr>
            <p:ph type="sldNum" sz="quarter" idx="12"/>
          </p:nvPr>
        </p:nvSpPr>
        <p:spPr/>
        <p:txBody>
          <a:bodyPr/>
          <a:lstStyle/>
          <a:p>
            <a:fld id="{5201AB84-DB8D-41FA-AAF3-109223893907}" type="slidenum">
              <a:rPr lang="en-US" smtClean="0"/>
              <a:t>21</a:t>
            </a:fld>
            <a:endParaRPr lang="en-US" dirty="0"/>
          </a:p>
        </p:txBody>
      </p:sp>
    </p:spTree>
    <p:extLst>
      <p:ext uri="{BB962C8B-B14F-4D97-AF65-F5344CB8AC3E}">
        <p14:creationId xmlns:p14="http://schemas.microsoft.com/office/powerpoint/2010/main" val="1114608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6B99E9E-60D5-48AB-A580-7E9B7897A23C}"/>
              </a:ext>
            </a:extLst>
          </p:cNvPr>
          <p:cNvSpPr>
            <a:spLocks noGrp="1"/>
          </p:cNvSpPr>
          <p:nvPr>
            <p:ph type="title"/>
          </p:nvPr>
        </p:nvSpPr>
        <p:spPr>
          <a:xfrm>
            <a:off x="161925" y="278535"/>
            <a:ext cx="7762875" cy="1312206"/>
          </a:xfrm>
        </p:spPr>
        <p:txBody>
          <a:bodyPr>
            <a:normAutofit/>
          </a:bodyPr>
          <a:lstStyle/>
          <a:p>
            <a:r>
              <a:rPr lang="en-US" sz="3400" dirty="0">
                <a:solidFill>
                  <a:srgbClr val="FFFFFF"/>
                </a:solidFill>
                <a:latin typeface="Times New Roman" panose="02020603050405020304" pitchFamily="18" charset="0"/>
                <a:cs typeface="Times New Roman" panose="02020603050405020304" pitchFamily="18" charset="0"/>
              </a:rPr>
              <a:t>WARNING SIGNS OF AN EMERGENT </a:t>
            </a:r>
            <a:br>
              <a:rPr lang="en-US" sz="3400" dirty="0">
                <a:solidFill>
                  <a:srgbClr val="FFFFFF"/>
                </a:solidFill>
                <a:latin typeface="Times New Roman" panose="02020603050405020304" pitchFamily="18" charset="0"/>
                <a:cs typeface="Times New Roman" panose="02020603050405020304" pitchFamily="18" charset="0"/>
              </a:rPr>
            </a:br>
            <a:r>
              <a:rPr lang="en-US" sz="3400" dirty="0">
                <a:solidFill>
                  <a:srgbClr val="FFFFFF"/>
                </a:solidFill>
                <a:latin typeface="Times New Roman" panose="02020603050405020304" pitchFamily="18" charset="0"/>
                <a:cs typeface="Times New Roman" panose="02020603050405020304" pitchFamily="18" charset="0"/>
              </a:rPr>
              <a:t>CHURCH INSURGENCE</a:t>
            </a:r>
            <a:endParaRPr lang="en-US" sz="3400" dirty="0">
              <a:solidFill>
                <a:srgbClr val="FFFFFF"/>
              </a:solidFill>
            </a:endParaRPr>
          </a:p>
        </p:txBody>
      </p:sp>
      <p:sp>
        <p:nvSpPr>
          <p:cNvPr id="3" name="Content Placeholder 2">
            <a:extLst>
              <a:ext uri="{FF2B5EF4-FFF2-40B4-BE49-F238E27FC236}">
                <a16:creationId xmlns:a16="http://schemas.microsoft.com/office/drawing/2014/main" id="{A51E10C9-672E-4981-B431-7FF4CB1C718C}"/>
              </a:ext>
            </a:extLst>
          </p:cNvPr>
          <p:cNvSpPr>
            <a:spLocks noGrp="1"/>
          </p:cNvSpPr>
          <p:nvPr>
            <p:ph idx="1"/>
          </p:nvPr>
        </p:nvSpPr>
        <p:spPr>
          <a:xfrm>
            <a:off x="41767" y="2009973"/>
            <a:ext cx="11732646" cy="4810583"/>
          </a:xfrm>
        </p:spPr>
        <p:txBody>
          <a:bodyPr anchor="ctr">
            <a:normAutofit/>
          </a:bodyPr>
          <a:lstStyle/>
          <a:p>
            <a:pPr marL="0" indent="0">
              <a:buNone/>
            </a:pPr>
            <a:r>
              <a:rPr lang="en-US" sz="3200" b="1" dirty="0">
                <a:latin typeface="Times New Roman" panose="02020603050405020304" pitchFamily="18" charset="0"/>
                <a:cs typeface="Times New Roman" panose="02020603050405020304" pitchFamily="18" charset="0"/>
              </a:rPr>
              <a:t>3. “Essential Scriptural doctrines are open for Re-Interpretation.” </a:t>
            </a:r>
          </a:p>
          <a:p>
            <a:pPr marL="0" indent="0">
              <a:buNone/>
            </a:pPr>
            <a:r>
              <a:rPr lang="en-US" sz="3200" b="1" dirty="0">
                <a:solidFill>
                  <a:srgbClr val="0070C0"/>
                </a:solidFill>
                <a:latin typeface="Arial Black" panose="020B0A04020102020204" pitchFamily="34" charset="0"/>
              </a:rPr>
              <a:t>THE BIBLE IS NOT SEEN AS HOLDING ANY “ESSENTIAL” OR “SUPERIOR TEACHINGS” WHEN IT CONTRADICTS THE FEELINGS OF THE MAJORITY IN ANY CHURCH!</a:t>
            </a:r>
          </a:p>
          <a:p>
            <a:pPr marL="0" indent="0">
              <a:buNone/>
            </a:pPr>
            <a:r>
              <a:rPr lang="en-US" sz="3600" b="1" dirty="0">
                <a:latin typeface="Times New Roman" panose="02020603050405020304" pitchFamily="18" charset="0"/>
                <a:cs typeface="Times New Roman" panose="02020603050405020304" pitchFamily="18" charset="0"/>
              </a:rPr>
              <a:t>Denominational concept of “Making it your own” which is an interpretation according to what one thinks or feels verses what Bible scriptures teach.</a:t>
            </a:r>
          </a:p>
          <a:p>
            <a:pPr marL="0" indent="0">
              <a:buNone/>
            </a:pPr>
            <a:endParaRPr lang="en-US" sz="2000" b="1" dirty="0">
              <a:latin typeface="Arial Black" panose="020B0A04020102020204" pitchFamily="34" charset="0"/>
            </a:endParaRPr>
          </a:p>
          <a:p>
            <a:endParaRPr lang="en-US" sz="2000" dirty="0"/>
          </a:p>
        </p:txBody>
      </p:sp>
      <p:sp>
        <p:nvSpPr>
          <p:cNvPr id="4" name="Slide Number Placeholder 3">
            <a:extLst>
              <a:ext uri="{FF2B5EF4-FFF2-40B4-BE49-F238E27FC236}">
                <a16:creationId xmlns:a16="http://schemas.microsoft.com/office/drawing/2014/main" id="{AFB4B5C2-29E9-472B-918C-F0537D3F6267}"/>
              </a:ext>
            </a:extLst>
          </p:cNvPr>
          <p:cNvSpPr>
            <a:spLocks noGrp="1"/>
          </p:cNvSpPr>
          <p:nvPr>
            <p:ph type="sldNum" sz="quarter" idx="12"/>
          </p:nvPr>
        </p:nvSpPr>
        <p:spPr>
          <a:xfrm>
            <a:off x="11704320" y="6455431"/>
            <a:ext cx="445913" cy="365125"/>
          </a:xfrm>
        </p:spPr>
        <p:txBody>
          <a:bodyPr>
            <a:normAutofit/>
          </a:bodyPr>
          <a:lstStyle/>
          <a:p>
            <a:pPr>
              <a:spcAft>
                <a:spcPts val="600"/>
              </a:spcAft>
            </a:pPr>
            <a:fld id="{5201AB84-DB8D-41FA-AAF3-109223893907}" type="slidenum">
              <a:rPr lang="en-US" sz="1100">
                <a:solidFill>
                  <a:schemeClr val="tx1">
                    <a:lumMod val="50000"/>
                    <a:lumOff val="50000"/>
                  </a:schemeClr>
                </a:solidFill>
              </a:rPr>
              <a:pPr>
                <a:spcAft>
                  <a:spcPts val="600"/>
                </a:spcAft>
              </a:pPr>
              <a:t>22</a:t>
            </a:fld>
            <a:endParaRPr lang="en-US" sz="1100" dirty="0">
              <a:solidFill>
                <a:schemeClr val="tx1">
                  <a:lumMod val="50000"/>
                  <a:lumOff val="50000"/>
                </a:schemeClr>
              </a:solidFill>
            </a:endParaRPr>
          </a:p>
        </p:txBody>
      </p:sp>
    </p:spTree>
    <p:extLst>
      <p:ext uri="{BB962C8B-B14F-4D97-AF65-F5344CB8AC3E}">
        <p14:creationId xmlns:p14="http://schemas.microsoft.com/office/powerpoint/2010/main" val="36884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FD5F94A-C43A-4EDE-AD79-ED137D5C109B}"/>
              </a:ext>
            </a:extLst>
          </p:cNvPr>
          <p:cNvSpPr>
            <a:spLocks noGrp="1"/>
          </p:cNvSpPr>
          <p:nvPr>
            <p:ph type="title"/>
          </p:nvPr>
        </p:nvSpPr>
        <p:spPr>
          <a:xfrm>
            <a:off x="826396" y="586855"/>
            <a:ext cx="4230100" cy="3387497"/>
          </a:xfrm>
        </p:spPr>
        <p:txBody>
          <a:bodyPr anchor="b">
            <a:normAutofit/>
          </a:bodyPr>
          <a:lstStyle/>
          <a:p>
            <a:pPr algn="r"/>
            <a:r>
              <a:rPr lang="en-US" sz="4000" b="1" dirty="0">
                <a:solidFill>
                  <a:srgbClr val="FFFFFF"/>
                </a:solidFill>
                <a:latin typeface="Times New Roman" panose="02020603050405020304" pitchFamily="18" charset="0"/>
                <a:cs typeface="Times New Roman" panose="02020603050405020304" pitchFamily="18" charset="0"/>
              </a:rPr>
              <a:t>Verses of Scripture that will not be tolerated in the New Churches of Christ!</a:t>
            </a:r>
          </a:p>
        </p:txBody>
      </p:sp>
      <p:sp>
        <p:nvSpPr>
          <p:cNvPr id="3" name="Content Placeholder 2">
            <a:extLst>
              <a:ext uri="{FF2B5EF4-FFF2-40B4-BE49-F238E27FC236}">
                <a16:creationId xmlns:a16="http://schemas.microsoft.com/office/drawing/2014/main" id="{6B3E000D-A23F-4501-AD4A-27FE926E6B68}"/>
              </a:ext>
            </a:extLst>
          </p:cNvPr>
          <p:cNvSpPr>
            <a:spLocks noGrp="1"/>
          </p:cNvSpPr>
          <p:nvPr>
            <p:ph idx="1"/>
          </p:nvPr>
        </p:nvSpPr>
        <p:spPr>
          <a:xfrm>
            <a:off x="5695950" y="1619250"/>
            <a:ext cx="6686549" cy="5238750"/>
          </a:xfrm>
        </p:spPr>
        <p:txBody>
          <a:bodyPr anchor="ctr">
            <a:normAutofit fontScale="92500" lnSpcReduction="20000"/>
          </a:bodyPr>
          <a:lstStyle/>
          <a:p>
            <a:r>
              <a:rPr lang="en-US" b="1" dirty="0">
                <a:latin typeface="Times New Roman" panose="02020603050405020304" pitchFamily="18" charset="0"/>
                <a:cs typeface="Times New Roman" panose="02020603050405020304" pitchFamily="18" charset="0"/>
              </a:rPr>
              <a:t>Isaiah 55:8, </a:t>
            </a:r>
            <a:r>
              <a:rPr lang="en-US" b="1" i="1" dirty="0">
                <a:latin typeface="Times New Roman" panose="02020603050405020304" pitchFamily="18" charset="0"/>
                <a:cs typeface="Times New Roman" panose="02020603050405020304" pitchFamily="18" charset="0"/>
              </a:rPr>
              <a:t>“For My thoughts are not your thoughts, Nor are your ways My ways,” says the LORD. For as the heavens are higher than the earth,  So are My ways higher than your ways, And My thoughts than your thoughts.”</a:t>
            </a:r>
          </a:p>
          <a:p>
            <a:r>
              <a:rPr lang="en-US" b="1" i="1" dirty="0">
                <a:latin typeface="Times New Roman" panose="02020603050405020304" pitchFamily="18" charset="0"/>
                <a:cs typeface="Times New Roman" panose="02020603050405020304" pitchFamily="18" charset="0"/>
              </a:rPr>
              <a:t>Jeremiah 6:16, “Thus says the LORD: ‘Stand in the ways and see, And ask for the old paths, where the good way is, And walk in it; Then you will find rest for your souls.    But they said, ‘We will not walk in it.’”</a:t>
            </a:r>
          </a:p>
          <a:p>
            <a:r>
              <a:rPr lang="en-US" b="1" dirty="0">
                <a:latin typeface="Times New Roman" panose="02020603050405020304" pitchFamily="18" charset="0"/>
                <a:cs typeface="Times New Roman" panose="02020603050405020304" pitchFamily="18" charset="0"/>
              </a:rPr>
              <a:t>Romans 11:34</a:t>
            </a:r>
            <a:r>
              <a:rPr lang="en-US" b="1" i="1" dirty="0">
                <a:latin typeface="Times New Roman" panose="02020603050405020304" pitchFamily="18" charset="0"/>
                <a:cs typeface="Times New Roman" panose="02020603050405020304" pitchFamily="18" charset="0"/>
              </a:rPr>
              <a:t>, “For who has known the</a:t>
            </a:r>
            <a:r>
              <a:rPr lang="en-US" b="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mind of the LORD?</a:t>
            </a:r>
            <a:br>
              <a:rPr lang="en-US" b="1" i="1" dirty="0">
                <a:latin typeface="Times New Roman" panose="02020603050405020304" pitchFamily="18" charset="0"/>
                <a:cs typeface="Times New Roman" panose="02020603050405020304" pitchFamily="18" charset="0"/>
              </a:rPr>
            </a:br>
            <a:r>
              <a:rPr lang="en-US" b="1" i="1" dirty="0">
                <a:latin typeface="Times New Roman" panose="02020603050405020304" pitchFamily="18" charset="0"/>
                <a:cs typeface="Times New Roman" panose="02020603050405020304" pitchFamily="18" charset="0"/>
              </a:rPr>
              <a:t>Or</a:t>
            </a:r>
            <a:r>
              <a:rPr lang="en-US" b="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who has become His counselor?” </a:t>
            </a:r>
          </a:p>
          <a:p>
            <a:r>
              <a:rPr lang="en-US" b="1" dirty="0">
                <a:latin typeface="Times New Roman" panose="02020603050405020304" pitchFamily="18" charset="0"/>
                <a:cs typeface="Times New Roman" panose="02020603050405020304" pitchFamily="18" charset="0"/>
              </a:rPr>
              <a:t>1 Corinthians 2:16</a:t>
            </a:r>
            <a:r>
              <a:rPr lang="en-US" b="1" i="1" dirty="0">
                <a:latin typeface="Times New Roman" panose="02020603050405020304" pitchFamily="18" charset="0"/>
                <a:cs typeface="Times New Roman" panose="02020603050405020304" pitchFamily="18" charset="0"/>
              </a:rPr>
              <a:t>,</a:t>
            </a:r>
            <a:r>
              <a:rPr lang="en-US" dirty="0"/>
              <a:t> </a:t>
            </a:r>
            <a:r>
              <a:rPr lang="en-US"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For </a:t>
            </a:r>
            <a:r>
              <a:rPr lang="en-US" b="1" i="1" dirty="0">
                <a:latin typeface="Times New Roman" panose="02020603050405020304" pitchFamily="18" charset="0"/>
                <a:cs typeface="Times New Roman" panose="02020603050405020304" pitchFamily="18" charset="0"/>
              </a:rPr>
              <a:t>‘who has known the mind of the LORD that he may instruct Him?’”</a:t>
            </a:r>
          </a:p>
          <a:p>
            <a:endParaRPr lang="en-US" sz="2000" b="1" i="1" dirty="0">
              <a:latin typeface="Times New Roman" panose="02020603050405020304" pitchFamily="18" charset="0"/>
              <a:cs typeface="Times New Roman" panose="02020603050405020304" pitchFamily="18" charset="0"/>
            </a:endParaRPr>
          </a:p>
          <a:p>
            <a:endParaRPr lang="en-US" sz="2000" b="1" i="1" dirty="0">
              <a:latin typeface="Times New Roman" panose="02020603050405020304" pitchFamily="18" charset="0"/>
              <a:cs typeface="Times New Roman" panose="02020603050405020304" pitchFamily="18" charset="0"/>
            </a:endParaRPr>
          </a:p>
          <a:p>
            <a:endParaRPr lang="en-US" sz="2000" b="1" i="1" dirty="0">
              <a:latin typeface="Times New Roman" panose="02020603050405020304" pitchFamily="18" charset="0"/>
              <a:cs typeface="Times New Roman" panose="02020603050405020304" pitchFamily="18" charset="0"/>
            </a:endParaRPr>
          </a:p>
          <a:p>
            <a:endParaRPr lang="en-US" sz="2000" b="1" i="1" dirty="0">
              <a:latin typeface="Times New Roman" panose="02020603050405020304" pitchFamily="18" charset="0"/>
              <a:cs typeface="Times New Roman" panose="02020603050405020304" pitchFamily="18" charset="0"/>
            </a:endParaRPr>
          </a:p>
          <a:p>
            <a:endParaRPr lang="en-US" sz="2000" dirty="0"/>
          </a:p>
        </p:txBody>
      </p:sp>
      <p:sp>
        <p:nvSpPr>
          <p:cNvPr id="4" name="Slide Number Placeholder 3">
            <a:extLst>
              <a:ext uri="{FF2B5EF4-FFF2-40B4-BE49-F238E27FC236}">
                <a16:creationId xmlns:a16="http://schemas.microsoft.com/office/drawing/2014/main" id="{ADF600B8-5F85-46A6-B7D3-E509B155EBF8}"/>
              </a:ext>
            </a:extLst>
          </p:cNvPr>
          <p:cNvSpPr>
            <a:spLocks noGrp="1"/>
          </p:cNvSpPr>
          <p:nvPr>
            <p:ph type="sldNum" sz="quarter" idx="12"/>
          </p:nvPr>
        </p:nvSpPr>
        <p:spPr>
          <a:xfrm>
            <a:off x="11704320" y="6455664"/>
            <a:ext cx="448056" cy="365125"/>
          </a:xfrm>
        </p:spPr>
        <p:txBody>
          <a:bodyPr>
            <a:normAutofit/>
          </a:bodyPr>
          <a:lstStyle/>
          <a:p>
            <a:pPr>
              <a:spcAft>
                <a:spcPts val="600"/>
              </a:spcAft>
            </a:pPr>
            <a:fld id="{5201AB84-DB8D-41FA-AAF3-109223893907}" type="slidenum">
              <a:rPr lang="en-US" sz="1100">
                <a:solidFill>
                  <a:schemeClr val="tx1">
                    <a:lumMod val="50000"/>
                    <a:lumOff val="50000"/>
                  </a:schemeClr>
                </a:solidFill>
              </a:rPr>
              <a:pPr>
                <a:spcAft>
                  <a:spcPts val="600"/>
                </a:spcAft>
              </a:pPr>
              <a:t>23</a:t>
            </a:fld>
            <a:endParaRPr lang="en-US" sz="1100" dirty="0">
              <a:solidFill>
                <a:schemeClr val="tx1">
                  <a:lumMod val="50000"/>
                  <a:lumOff val="50000"/>
                </a:schemeClr>
              </a:solidFill>
            </a:endParaRPr>
          </a:p>
        </p:txBody>
      </p:sp>
    </p:spTree>
    <p:extLst>
      <p:ext uri="{BB962C8B-B14F-4D97-AF65-F5344CB8AC3E}">
        <p14:creationId xmlns:p14="http://schemas.microsoft.com/office/powerpoint/2010/main" val="3210568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26396" y="586855"/>
            <a:ext cx="4230100" cy="3387497"/>
          </a:xfrm>
        </p:spPr>
        <p:txBody>
          <a:bodyPr anchor="b">
            <a:normAutofit/>
          </a:bodyPr>
          <a:lstStyle/>
          <a:p>
            <a:pPr algn="r"/>
            <a:r>
              <a:rPr lang="en-US" sz="3700" dirty="0">
                <a:solidFill>
                  <a:srgbClr val="FFFFFF"/>
                </a:solidFill>
                <a:latin typeface="Times New Roman" panose="02020603050405020304" pitchFamily="18" charset="0"/>
                <a:cs typeface="Times New Roman" panose="02020603050405020304" pitchFamily="18" charset="0"/>
              </a:rPr>
              <a:t>WARNING SIGNS TO LOOK FOR IN A CHURCH CLAIMING TO BE SCRIPTURALLY SOUND</a:t>
            </a:r>
          </a:p>
        </p:txBody>
      </p:sp>
      <p:sp>
        <p:nvSpPr>
          <p:cNvPr id="3" name="Content Placeholder 2"/>
          <p:cNvSpPr>
            <a:spLocks noGrp="1"/>
          </p:cNvSpPr>
          <p:nvPr>
            <p:ph idx="1"/>
          </p:nvPr>
        </p:nvSpPr>
        <p:spPr>
          <a:xfrm>
            <a:off x="5588347" y="228600"/>
            <a:ext cx="6611795" cy="6592190"/>
          </a:xfrm>
        </p:spPr>
        <p:txBody>
          <a:bodyPr anchor="ctr">
            <a:noAutofit/>
          </a:bodyPr>
          <a:lstStyle/>
          <a:p>
            <a:pPr marL="0" indent="0">
              <a:buNone/>
            </a:pPr>
            <a:r>
              <a:rPr lang="en-US" b="1" dirty="0">
                <a:latin typeface="Times New Roman" panose="02020603050405020304" pitchFamily="18" charset="0"/>
                <a:cs typeface="Times New Roman" panose="02020603050405020304" pitchFamily="18" charset="0"/>
              </a:rPr>
              <a:t>4. “Historic terms are re-defined.”  </a:t>
            </a:r>
            <a:r>
              <a:rPr lang="en-US" dirty="0">
                <a:latin typeface="Times New Roman" panose="02020603050405020304" pitchFamily="18" charset="0"/>
                <a:cs typeface="Times New Roman" panose="02020603050405020304" pitchFamily="18" charset="0"/>
              </a:rPr>
              <a:t>"Do you believe the Bible is divinely inspired?" He answered confidently, "Yes, of course!" </a:t>
            </a:r>
            <a:r>
              <a:rPr lang="en-US" u="sng" dirty="0">
                <a:latin typeface="Times New Roman" panose="02020603050405020304" pitchFamily="18" charset="0"/>
                <a:cs typeface="Times New Roman" panose="02020603050405020304" pitchFamily="18" charset="0"/>
              </a:rPr>
              <a:t>However, I mistakenly assumed that when using the word "inspired," we both meant the same thing</a:t>
            </a:r>
            <a:r>
              <a:rPr lang="en-US" dirty="0">
                <a:latin typeface="Times New Roman" panose="02020603050405020304" pitchFamily="18" charset="0"/>
                <a:cs typeface="Times New Roman" panose="02020603050405020304" pitchFamily="18" charset="0"/>
              </a:rPr>
              <a:t>.  He clarified months later what he meant—that the Bible is inspired </a:t>
            </a:r>
            <a:r>
              <a:rPr lang="en-US" i="1" dirty="0">
                <a:latin typeface="Times New Roman" panose="02020603050405020304" pitchFamily="18" charset="0"/>
                <a:cs typeface="Times New Roman" panose="02020603050405020304" pitchFamily="18" charset="0"/>
              </a:rPr>
              <a:t>in the same way</a:t>
            </a:r>
            <a:r>
              <a:rPr lang="en-US" dirty="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on the same level</a:t>
            </a:r>
            <a:r>
              <a:rPr lang="en-US" dirty="0">
                <a:latin typeface="Times New Roman" panose="02020603050405020304" pitchFamily="18" charset="0"/>
                <a:cs typeface="Times New Roman" panose="02020603050405020304" pitchFamily="18" charset="0"/>
              </a:rPr>
              <a:t> as many other Christian books, songs, and sermons.</a:t>
            </a:r>
          </a:p>
          <a:p>
            <a:pPr marL="0" indent="0">
              <a:buNone/>
            </a:pPr>
            <a:r>
              <a:rPr lang="en-US" dirty="0">
                <a:latin typeface="Times New Roman" panose="02020603050405020304" pitchFamily="18" charset="0"/>
                <a:cs typeface="Times New Roman" panose="02020603050405020304" pitchFamily="18" charset="0"/>
              </a:rPr>
              <a:t> This, of course, is not how Christians have historically understood the doctrine of divine inspiration. Another word that tends to get a Progressive make-over is the word "love." When plucked out of its Biblical context, it becomes a catch-all term for everything non-confrontational, pleasant, and affirming.”</a:t>
            </a:r>
          </a:p>
        </p:txBody>
      </p:sp>
      <p:sp>
        <p:nvSpPr>
          <p:cNvPr id="4" name="Slide Number Placeholder 3"/>
          <p:cNvSpPr>
            <a:spLocks noGrp="1"/>
          </p:cNvSpPr>
          <p:nvPr>
            <p:ph type="sldNum" sz="quarter" idx="12"/>
          </p:nvPr>
        </p:nvSpPr>
        <p:spPr>
          <a:xfrm>
            <a:off x="11704320" y="6455664"/>
            <a:ext cx="448056" cy="365125"/>
          </a:xfrm>
        </p:spPr>
        <p:txBody>
          <a:bodyPr>
            <a:normAutofit/>
          </a:bodyPr>
          <a:lstStyle/>
          <a:p>
            <a:pPr>
              <a:spcAft>
                <a:spcPts val="600"/>
              </a:spcAft>
            </a:pPr>
            <a:fld id="{5201AB84-DB8D-41FA-AAF3-109223893907}" type="slidenum">
              <a:rPr lang="en-US" sz="1100">
                <a:solidFill>
                  <a:schemeClr val="tx1">
                    <a:lumMod val="50000"/>
                    <a:lumOff val="50000"/>
                  </a:schemeClr>
                </a:solidFill>
              </a:rPr>
              <a:pPr>
                <a:spcAft>
                  <a:spcPts val="600"/>
                </a:spcAft>
              </a:pPr>
              <a:t>24</a:t>
            </a:fld>
            <a:endParaRPr lang="en-US" sz="1100" dirty="0">
              <a:solidFill>
                <a:schemeClr val="tx1">
                  <a:lumMod val="50000"/>
                  <a:lumOff val="50000"/>
                </a:schemeClr>
              </a:solidFill>
            </a:endParaRPr>
          </a:p>
        </p:txBody>
      </p:sp>
    </p:spTree>
    <p:extLst>
      <p:ext uri="{BB962C8B-B14F-4D97-AF65-F5344CB8AC3E}">
        <p14:creationId xmlns:p14="http://schemas.microsoft.com/office/powerpoint/2010/main" val="153634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 name="Freeform: Shape 27">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7835055-3012-493B-ADE1-595C660461B7}"/>
              </a:ext>
            </a:extLst>
          </p:cNvPr>
          <p:cNvSpPr>
            <a:spLocks noGrp="1"/>
          </p:cNvSpPr>
          <p:nvPr>
            <p:ph type="title"/>
          </p:nvPr>
        </p:nvSpPr>
        <p:spPr>
          <a:xfrm>
            <a:off x="804672" y="640080"/>
            <a:ext cx="3282696" cy="5257800"/>
          </a:xfrm>
        </p:spPr>
        <p:txBody>
          <a:bodyPr>
            <a:normAutofit/>
          </a:bodyPr>
          <a:lstStyle/>
          <a:p>
            <a:r>
              <a:rPr lang="en-US" sz="4000" dirty="0">
                <a:solidFill>
                  <a:schemeClr val="bg1"/>
                </a:solidFill>
                <a:latin typeface="Times New Roman" panose="02020603050405020304" pitchFamily="18" charset="0"/>
                <a:cs typeface="Times New Roman" panose="02020603050405020304" pitchFamily="18" charset="0"/>
              </a:rPr>
              <a:t>The 5</a:t>
            </a:r>
            <a:r>
              <a:rPr lang="en-US" sz="4000" baseline="30000" dirty="0">
                <a:solidFill>
                  <a:schemeClr val="bg1"/>
                </a:solidFill>
                <a:latin typeface="Times New Roman" panose="02020603050405020304" pitchFamily="18" charset="0"/>
                <a:cs typeface="Times New Roman" panose="02020603050405020304" pitchFamily="18" charset="0"/>
              </a:rPr>
              <a:t>TH</a:t>
            </a:r>
            <a:r>
              <a:rPr lang="en-US" sz="4000" dirty="0">
                <a:solidFill>
                  <a:schemeClr val="bg1"/>
                </a:solidFill>
                <a:latin typeface="Times New Roman" panose="02020603050405020304" pitchFamily="18" charset="0"/>
                <a:cs typeface="Times New Roman" panose="02020603050405020304" pitchFamily="18" charset="0"/>
              </a:rPr>
              <a:t> SIGN TO LOOK FOR IN A CHURCH CLAIMING TO BE FAITHFUL</a:t>
            </a:r>
            <a:endParaRPr lang="en-US" sz="4000" dirty="0">
              <a:solidFill>
                <a:schemeClr val="bg1"/>
              </a:solidFill>
            </a:endParaRPr>
          </a:p>
        </p:txBody>
      </p:sp>
      <p:sp>
        <p:nvSpPr>
          <p:cNvPr id="3" name="Content Placeholder 2">
            <a:extLst>
              <a:ext uri="{FF2B5EF4-FFF2-40B4-BE49-F238E27FC236}">
                <a16:creationId xmlns:a16="http://schemas.microsoft.com/office/drawing/2014/main" id="{87CF31A5-8D38-48F9-91CF-E916DB9EC5ED}"/>
              </a:ext>
            </a:extLst>
          </p:cNvPr>
          <p:cNvSpPr>
            <a:spLocks noGrp="1"/>
          </p:cNvSpPr>
          <p:nvPr>
            <p:ph idx="1"/>
          </p:nvPr>
        </p:nvSpPr>
        <p:spPr>
          <a:xfrm>
            <a:off x="5167884" y="344806"/>
            <a:ext cx="6024654" cy="5257800"/>
          </a:xfrm>
        </p:spPr>
        <p:txBody>
          <a:bodyPr anchor="ctr">
            <a:normAutofit/>
          </a:bodyPr>
          <a:lstStyle/>
          <a:p>
            <a:pPr marL="0" indent="0">
              <a:buNone/>
            </a:pPr>
            <a:endParaRPr lang="en-US" sz="2400" b="1" dirty="0">
              <a:latin typeface="Times New Roman" panose="02020603050405020304" pitchFamily="18" charset="0"/>
              <a:cs typeface="Times New Roman" panose="02020603050405020304" pitchFamily="18" charset="0"/>
            </a:endParaRPr>
          </a:p>
          <a:p>
            <a:pPr marL="0" indent="0">
              <a:buNone/>
            </a:pPr>
            <a:endParaRPr lang="en-US" sz="2400" b="1" dirty="0">
              <a:latin typeface="Times New Roman" panose="02020603050405020304" pitchFamily="18" charset="0"/>
              <a:cs typeface="Times New Roman" panose="02020603050405020304" pitchFamily="18" charset="0"/>
            </a:endParaRPr>
          </a:p>
          <a:p>
            <a:pPr marL="0" indent="0">
              <a:buNone/>
            </a:pPr>
            <a:r>
              <a:rPr lang="en-US" sz="4800" b="1" dirty="0">
                <a:latin typeface="Times New Roman" panose="02020603050405020304" pitchFamily="18" charset="0"/>
                <a:cs typeface="Times New Roman" panose="02020603050405020304" pitchFamily="18" charset="0"/>
              </a:rPr>
              <a:t>5. “The heart of the gospel message shifts from sin and redemption to </a:t>
            </a:r>
            <a:r>
              <a:rPr lang="en-US" sz="4800" b="1" dirty="0">
                <a:solidFill>
                  <a:srgbClr val="FF0000"/>
                </a:solidFill>
                <a:latin typeface="Times New Roman" panose="02020603050405020304" pitchFamily="18" charset="0"/>
                <a:cs typeface="Times New Roman" panose="02020603050405020304" pitchFamily="18" charset="0"/>
              </a:rPr>
              <a:t>social justice</a:t>
            </a:r>
            <a:r>
              <a:rPr lang="en-US" sz="4800" b="1" dirty="0">
                <a:latin typeface="Times New Roman" panose="02020603050405020304" pitchFamily="18" charset="0"/>
                <a:cs typeface="Times New Roman" panose="02020603050405020304" pitchFamily="18" charset="0"/>
              </a:rPr>
              <a:t>”</a:t>
            </a:r>
          </a:p>
          <a:p>
            <a:endParaRPr lang="en-US" sz="2400" dirty="0"/>
          </a:p>
        </p:txBody>
      </p:sp>
      <p:sp>
        <p:nvSpPr>
          <p:cNvPr id="4" name="Slide Number Placeholder 3">
            <a:extLst>
              <a:ext uri="{FF2B5EF4-FFF2-40B4-BE49-F238E27FC236}">
                <a16:creationId xmlns:a16="http://schemas.microsoft.com/office/drawing/2014/main" id="{083218CA-E501-4FA2-B124-E9CBDB9CFCC6}"/>
              </a:ext>
            </a:extLst>
          </p:cNvPr>
          <p:cNvSpPr>
            <a:spLocks noGrp="1"/>
          </p:cNvSpPr>
          <p:nvPr>
            <p:ph type="sldNum" sz="quarter" idx="12"/>
          </p:nvPr>
        </p:nvSpPr>
        <p:spPr>
          <a:xfrm>
            <a:off x="8610600" y="6356350"/>
            <a:ext cx="2743200" cy="365125"/>
          </a:xfrm>
        </p:spPr>
        <p:txBody>
          <a:bodyPr>
            <a:normAutofit/>
          </a:bodyPr>
          <a:lstStyle/>
          <a:p>
            <a:pPr>
              <a:spcAft>
                <a:spcPts val="600"/>
              </a:spcAft>
            </a:pPr>
            <a:fld id="{5201AB84-DB8D-41FA-AAF3-109223893907}" type="slidenum">
              <a:rPr lang="en-US"/>
              <a:pPr>
                <a:spcAft>
                  <a:spcPts val="600"/>
                </a:spcAft>
              </a:pPr>
              <a:t>25</a:t>
            </a:fld>
            <a:endParaRPr lang="en-US" dirty="0"/>
          </a:p>
        </p:txBody>
      </p:sp>
    </p:spTree>
    <p:extLst>
      <p:ext uri="{BB962C8B-B14F-4D97-AF65-F5344CB8AC3E}">
        <p14:creationId xmlns:p14="http://schemas.microsoft.com/office/powerpoint/2010/main" val="164845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630A8A4-4462-4B36-857F-C71C46ADFFD8}"/>
              </a:ext>
            </a:extLst>
          </p:cNvPr>
          <p:cNvSpPr>
            <a:spLocks noGrp="1"/>
          </p:cNvSpPr>
          <p:nvPr>
            <p:ph type="title"/>
          </p:nvPr>
        </p:nvSpPr>
        <p:spPr>
          <a:xfrm>
            <a:off x="804672" y="640080"/>
            <a:ext cx="3282696" cy="5257800"/>
          </a:xfrm>
        </p:spPr>
        <p:txBody>
          <a:bodyPr>
            <a:normAutofit/>
          </a:bodyPr>
          <a:lstStyle/>
          <a:p>
            <a:r>
              <a:rPr lang="en-US" sz="4800" b="1" dirty="0">
                <a:solidFill>
                  <a:schemeClr val="bg1"/>
                </a:solidFill>
                <a:latin typeface="Times New Roman" panose="02020603050405020304" pitchFamily="18" charset="0"/>
                <a:cs typeface="Times New Roman" panose="02020603050405020304" pitchFamily="18" charset="0"/>
              </a:rPr>
              <a:t>Examples of  Changing Practices in </a:t>
            </a:r>
            <a:br>
              <a:rPr lang="en-US" sz="4800" b="1" dirty="0">
                <a:solidFill>
                  <a:schemeClr val="bg1"/>
                </a:solidFill>
                <a:latin typeface="Times New Roman" panose="02020603050405020304" pitchFamily="18" charset="0"/>
                <a:cs typeface="Times New Roman" panose="02020603050405020304" pitchFamily="18" charset="0"/>
              </a:rPr>
            </a:br>
            <a:r>
              <a:rPr lang="en-US" sz="4800" b="1" dirty="0">
                <a:solidFill>
                  <a:schemeClr val="bg1"/>
                </a:solidFill>
                <a:latin typeface="Times New Roman" panose="02020603050405020304" pitchFamily="18" charset="0"/>
                <a:cs typeface="Times New Roman" panose="02020603050405020304" pitchFamily="18" charset="0"/>
              </a:rPr>
              <a:t>New Age Churches</a:t>
            </a:r>
          </a:p>
        </p:txBody>
      </p:sp>
      <p:sp>
        <p:nvSpPr>
          <p:cNvPr id="3" name="Content Placeholder 2">
            <a:extLst>
              <a:ext uri="{FF2B5EF4-FFF2-40B4-BE49-F238E27FC236}">
                <a16:creationId xmlns:a16="http://schemas.microsoft.com/office/drawing/2014/main" id="{A20B918A-96D3-457B-B800-D1504A4B8FE1}"/>
              </a:ext>
            </a:extLst>
          </p:cNvPr>
          <p:cNvSpPr>
            <a:spLocks noGrp="1"/>
          </p:cNvSpPr>
          <p:nvPr>
            <p:ph idx="1"/>
          </p:nvPr>
        </p:nvSpPr>
        <p:spPr>
          <a:xfrm>
            <a:off x="4890516" y="923925"/>
            <a:ext cx="7149084" cy="5797550"/>
          </a:xfrm>
        </p:spPr>
        <p:txBody>
          <a:bodyPr anchor="ctr">
            <a:normAutofit/>
          </a:bodyPr>
          <a:lstStyle/>
          <a:p>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“Many Progressive Christians today find the concept of God willing His Son to die on the cross to be embarrassing or even appalling. Sometimes referred to as “</a:t>
            </a:r>
            <a:r>
              <a:rPr lang="en-US" sz="3600" u="sng" dirty="0">
                <a:latin typeface="Times New Roman" panose="02020603050405020304" pitchFamily="18" charset="0"/>
                <a:cs typeface="Times New Roman" panose="02020603050405020304" pitchFamily="18" charset="0"/>
              </a:rPr>
              <a:t>cosmic child abuse</a:t>
            </a:r>
            <a:r>
              <a:rPr lang="en-US" sz="3600" dirty="0">
                <a:latin typeface="Times New Roman" panose="02020603050405020304" pitchFamily="18" charset="0"/>
                <a:cs typeface="Times New Roman" panose="02020603050405020304" pitchFamily="18" charset="0"/>
              </a:rPr>
              <a:t>," the idea of blood atonement is de-emphasized or denied altogether, with social justice and good works enthroned in its place.”</a:t>
            </a:r>
          </a:p>
          <a:p>
            <a:endParaRPr lang="en-US" sz="2400" dirty="0"/>
          </a:p>
        </p:txBody>
      </p:sp>
      <p:sp>
        <p:nvSpPr>
          <p:cNvPr id="4" name="Slide Number Placeholder 3">
            <a:extLst>
              <a:ext uri="{FF2B5EF4-FFF2-40B4-BE49-F238E27FC236}">
                <a16:creationId xmlns:a16="http://schemas.microsoft.com/office/drawing/2014/main" id="{71E2B93B-BC02-4125-A788-8DF18E0A6CE7}"/>
              </a:ext>
            </a:extLst>
          </p:cNvPr>
          <p:cNvSpPr>
            <a:spLocks noGrp="1"/>
          </p:cNvSpPr>
          <p:nvPr>
            <p:ph type="sldNum" sz="quarter" idx="12"/>
          </p:nvPr>
        </p:nvSpPr>
        <p:spPr>
          <a:xfrm>
            <a:off x="8610600" y="6356350"/>
            <a:ext cx="2743200" cy="365125"/>
          </a:xfrm>
        </p:spPr>
        <p:txBody>
          <a:bodyPr>
            <a:normAutofit/>
          </a:bodyPr>
          <a:lstStyle/>
          <a:p>
            <a:pPr>
              <a:spcAft>
                <a:spcPts val="600"/>
              </a:spcAft>
            </a:pPr>
            <a:fld id="{5201AB84-DB8D-41FA-AAF3-109223893907}" type="slidenum">
              <a:rPr lang="en-US" smtClean="0"/>
              <a:pPr>
                <a:spcAft>
                  <a:spcPts val="600"/>
                </a:spcAft>
              </a:pPr>
              <a:t>26</a:t>
            </a:fld>
            <a:endParaRPr lang="en-US" dirty="0"/>
          </a:p>
        </p:txBody>
      </p:sp>
    </p:spTree>
    <p:extLst>
      <p:ext uri="{BB962C8B-B14F-4D97-AF65-F5344CB8AC3E}">
        <p14:creationId xmlns:p14="http://schemas.microsoft.com/office/powerpoint/2010/main" val="2933737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1E97C72-136B-4EF5-B1C5-77F3E1292332}"/>
              </a:ext>
            </a:extLst>
          </p:cNvPr>
          <p:cNvSpPr>
            <a:spLocks noGrp="1"/>
          </p:cNvSpPr>
          <p:nvPr>
            <p:ph type="title"/>
          </p:nvPr>
        </p:nvSpPr>
        <p:spPr>
          <a:xfrm>
            <a:off x="609600" y="586855"/>
            <a:ext cx="4446896" cy="3556520"/>
          </a:xfrm>
        </p:spPr>
        <p:txBody>
          <a:bodyPr anchor="b">
            <a:normAutofit/>
          </a:bodyPr>
          <a:lstStyle/>
          <a:p>
            <a:pPr algn="r"/>
            <a:r>
              <a:rPr lang="en-US" sz="4800" dirty="0">
                <a:solidFill>
                  <a:srgbClr val="FFFFFF"/>
                </a:solidFill>
                <a:latin typeface="Times New Roman" panose="02020603050405020304" pitchFamily="18" charset="0"/>
                <a:cs typeface="Times New Roman" panose="02020603050405020304" pitchFamily="18" charset="0"/>
              </a:rPr>
              <a:t>Another Example of Changing Teachings</a:t>
            </a:r>
          </a:p>
        </p:txBody>
      </p:sp>
      <p:sp>
        <p:nvSpPr>
          <p:cNvPr id="3" name="Content Placeholder 2">
            <a:extLst>
              <a:ext uri="{FF2B5EF4-FFF2-40B4-BE49-F238E27FC236}">
                <a16:creationId xmlns:a16="http://schemas.microsoft.com/office/drawing/2014/main" id="{4306CD45-6D5B-4078-B4E6-B7B3CB767393}"/>
              </a:ext>
            </a:extLst>
          </p:cNvPr>
          <p:cNvSpPr>
            <a:spLocks noGrp="1"/>
          </p:cNvSpPr>
          <p:nvPr>
            <p:ph idx="1"/>
          </p:nvPr>
        </p:nvSpPr>
        <p:spPr>
          <a:xfrm>
            <a:off x="5588347" y="649479"/>
            <a:ext cx="6385939" cy="6077891"/>
          </a:xfrm>
        </p:spPr>
        <p:txBody>
          <a:bodyPr anchor="ctr">
            <a:normAutofit/>
          </a:bodyPr>
          <a:lstStyle/>
          <a:p>
            <a:pPr marL="0" indent="0">
              <a:buNone/>
            </a:pPr>
            <a:r>
              <a:rPr lang="en-US" sz="3600" dirty="0">
                <a:latin typeface="Times New Roman" panose="02020603050405020304" pitchFamily="18" charset="0"/>
                <a:cs typeface="Times New Roman" panose="02020603050405020304" pitchFamily="18" charset="0"/>
              </a:rPr>
              <a:t>“CONCLUSION: Identifying the signs is not always obvious—sometimes they are subtle and mixed with a lot of truth. Progressive Christianity can be persuasive and enticing, but carried out to its logical end, it is an assault on the foundational framework of Christianity, leaving it disarmed of its saving power.”</a:t>
            </a:r>
          </a:p>
          <a:p>
            <a:endParaRPr lang="en-US" sz="2000" dirty="0"/>
          </a:p>
        </p:txBody>
      </p:sp>
      <p:sp>
        <p:nvSpPr>
          <p:cNvPr id="4" name="Slide Number Placeholder 3">
            <a:extLst>
              <a:ext uri="{FF2B5EF4-FFF2-40B4-BE49-F238E27FC236}">
                <a16:creationId xmlns:a16="http://schemas.microsoft.com/office/drawing/2014/main" id="{A2DAAC8E-917C-4CA4-A779-227D9D19902C}"/>
              </a:ext>
            </a:extLst>
          </p:cNvPr>
          <p:cNvSpPr>
            <a:spLocks noGrp="1"/>
          </p:cNvSpPr>
          <p:nvPr>
            <p:ph type="sldNum" sz="quarter" idx="12"/>
          </p:nvPr>
        </p:nvSpPr>
        <p:spPr>
          <a:xfrm>
            <a:off x="11704320" y="6455664"/>
            <a:ext cx="448056" cy="365125"/>
          </a:xfrm>
        </p:spPr>
        <p:txBody>
          <a:bodyPr>
            <a:normAutofit/>
          </a:bodyPr>
          <a:lstStyle/>
          <a:p>
            <a:pPr>
              <a:spcAft>
                <a:spcPts val="600"/>
              </a:spcAft>
            </a:pPr>
            <a:fld id="{5201AB84-DB8D-41FA-AAF3-109223893907}" type="slidenum">
              <a:rPr lang="en-US" sz="1100">
                <a:solidFill>
                  <a:schemeClr val="tx1">
                    <a:lumMod val="50000"/>
                    <a:lumOff val="50000"/>
                  </a:schemeClr>
                </a:solidFill>
              </a:rPr>
              <a:pPr>
                <a:spcAft>
                  <a:spcPts val="600"/>
                </a:spcAft>
              </a:pPr>
              <a:t>27</a:t>
            </a:fld>
            <a:endParaRPr lang="en-US" sz="1100" dirty="0">
              <a:solidFill>
                <a:schemeClr val="tx1">
                  <a:lumMod val="50000"/>
                  <a:lumOff val="50000"/>
                </a:schemeClr>
              </a:solidFill>
            </a:endParaRPr>
          </a:p>
        </p:txBody>
      </p:sp>
    </p:spTree>
    <p:extLst>
      <p:ext uri="{BB962C8B-B14F-4D97-AF65-F5344CB8AC3E}">
        <p14:creationId xmlns:p14="http://schemas.microsoft.com/office/powerpoint/2010/main" val="114818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Bibliography </a:t>
            </a:r>
          </a:p>
        </p:txBody>
      </p:sp>
      <p:sp>
        <p:nvSpPr>
          <p:cNvPr id="3" name="Content Placeholder 2"/>
          <p:cNvSpPr>
            <a:spLocks noGrp="1"/>
          </p:cNvSpPr>
          <p:nvPr>
            <p:ph idx="1"/>
          </p:nvPr>
        </p:nvSpPr>
        <p:spPr>
          <a:xfrm>
            <a:off x="838200" y="1825624"/>
            <a:ext cx="10515600" cy="5032375"/>
          </a:xfrm>
        </p:spPr>
        <p:txBody>
          <a:bodyPr>
            <a:normAutofit fontScale="92500" lnSpcReduction="20000"/>
          </a:bodyPr>
          <a:lstStyle/>
          <a:p>
            <a:r>
              <a:rPr lang="en-US" dirty="0">
                <a:hlinkClick r:id="rId2"/>
              </a:rPr>
              <a:t>http://davidfiorazo.com/2016/09/the-church-infecting-christianity/</a:t>
            </a:r>
            <a:endParaRPr lang="en-US" dirty="0"/>
          </a:p>
          <a:p>
            <a:r>
              <a:rPr lang="en-US" dirty="0"/>
              <a:t>Brian McClaren http://www.beliefnet.com/faiths/christianity/2005/05/beyond-business-as-usual-christianity.aspx </a:t>
            </a:r>
          </a:p>
          <a:p>
            <a:r>
              <a:rPr lang="en-US" b="1" dirty="0"/>
              <a:t>Brian McLaren's 'A New Kind of Christianity' </a:t>
            </a:r>
            <a:r>
              <a:rPr lang="en-US" dirty="0"/>
              <a:t>Brian McLaren's 'new' Christianity is not so much revolutionary as evolutionary.                 Scot McKnight| February 26, 2010 </a:t>
            </a:r>
            <a:r>
              <a:rPr lang="en-US" dirty="0">
                <a:hlinkClick r:id="rId3"/>
              </a:rPr>
              <a:t>http://www.christianitytoday.com/ct/2010/march/3.59.html</a:t>
            </a:r>
            <a:endParaRPr lang="en-US" dirty="0"/>
          </a:p>
          <a:p>
            <a:r>
              <a:rPr lang="en-US" dirty="0"/>
              <a:t>Alisa Childers - </a:t>
            </a:r>
            <a:r>
              <a:rPr lang="en-US" dirty="0">
                <a:hlinkClick r:id="rId4"/>
              </a:rPr>
              <a:t>https://www.alisachilders.com/blog/5-signs-your-church-might-be-heading-toward-progressive-christianity</a:t>
            </a:r>
            <a:endParaRPr lang="en-US" dirty="0"/>
          </a:p>
          <a:p>
            <a:r>
              <a:rPr lang="en-US" b="1" dirty="0"/>
              <a:t>How to spot the "Emergent" trends in your church </a:t>
            </a:r>
            <a:r>
              <a:rPr lang="en-US" dirty="0"/>
              <a:t>Posted by </a:t>
            </a:r>
            <a:r>
              <a:rPr lang="en-US" dirty="0">
                <a:hlinkClick r:id="rId5" tooltip="Posts by Amy Spreeman"/>
              </a:rPr>
              <a:t>Amy Spreeman</a:t>
            </a:r>
            <a:r>
              <a:rPr lang="en-US" dirty="0"/>
              <a:t> | Oct 26, 2012 | </a:t>
            </a:r>
            <a:r>
              <a:rPr lang="en-US" dirty="0">
                <a:hlinkClick r:id="rId6"/>
              </a:rPr>
              <a:t>Emergent Church</a:t>
            </a:r>
            <a:r>
              <a:rPr lang="en-US" dirty="0"/>
              <a:t> |standupforthetruth.com/2012/10/how-to-spot-the-emergent-trends-in-your-church/</a:t>
            </a:r>
          </a:p>
          <a:p>
            <a:endParaRPr lang="en-US" dirty="0"/>
          </a:p>
        </p:txBody>
      </p:sp>
      <p:sp>
        <p:nvSpPr>
          <p:cNvPr id="4" name="Slide Number Placeholder 3"/>
          <p:cNvSpPr>
            <a:spLocks noGrp="1"/>
          </p:cNvSpPr>
          <p:nvPr>
            <p:ph type="sldNum" sz="quarter" idx="12"/>
          </p:nvPr>
        </p:nvSpPr>
        <p:spPr/>
        <p:txBody>
          <a:bodyPr/>
          <a:lstStyle/>
          <a:p>
            <a:fld id="{5201AB84-DB8D-41FA-AAF3-109223893907}" type="slidenum">
              <a:rPr lang="en-US" smtClean="0"/>
              <a:t>28</a:t>
            </a:fld>
            <a:endParaRPr lang="en-US" dirty="0"/>
          </a:p>
        </p:txBody>
      </p:sp>
    </p:spTree>
    <p:extLst>
      <p:ext uri="{BB962C8B-B14F-4D97-AF65-F5344CB8AC3E}">
        <p14:creationId xmlns:p14="http://schemas.microsoft.com/office/powerpoint/2010/main" val="17941765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956"/>
          </a:xfrm>
        </p:spPr>
        <p:txBody>
          <a:bodyPr>
            <a:normAutofit fontScale="90000"/>
          </a:bodyPr>
          <a:lstStyle/>
          <a:p>
            <a:endParaRPr lang="en-US" dirty="0"/>
          </a:p>
        </p:txBody>
      </p:sp>
      <p:sp>
        <p:nvSpPr>
          <p:cNvPr id="3" name="Content Placeholder 2"/>
          <p:cNvSpPr>
            <a:spLocks noGrp="1"/>
          </p:cNvSpPr>
          <p:nvPr>
            <p:ph idx="1"/>
          </p:nvPr>
        </p:nvSpPr>
        <p:spPr/>
        <p:txBody>
          <a:bodyPr>
            <a:normAutofit fontScale="70000" lnSpcReduction="20000"/>
          </a:bodyPr>
          <a:lstStyle/>
          <a:p>
            <a:r>
              <a:rPr lang="en-US" b="1" dirty="0"/>
              <a:t>Redefining Christ and Christianity </a:t>
            </a:r>
            <a:r>
              <a:rPr lang="en-US" dirty="0"/>
              <a:t>by </a:t>
            </a:r>
            <a:r>
              <a:rPr lang="en-US" dirty="0">
                <a:hlinkClick r:id="rId2"/>
              </a:rPr>
              <a:t>Mark Schofield</a:t>
            </a:r>
            <a:r>
              <a:rPr lang="en-US" dirty="0"/>
              <a:t> on April 15, 2012 - </a:t>
            </a:r>
            <a:r>
              <a:rPr lang="en-US" dirty="0">
                <a:hlinkClick r:id="rId3"/>
              </a:rPr>
              <a:t>https://progressivechristianity.org/resources/redefining-christ-and-christianity-what-can-progressive-christianity-tell-us-about-modern-religion-secularisation-and-the-future-of-spirituality/</a:t>
            </a:r>
            <a:endParaRPr lang="en-US" dirty="0"/>
          </a:p>
          <a:p>
            <a:r>
              <a:rPr lang="en-US" b="1" dirty="0"/>
              <a:t>The 8 Points of Progressive Christianity</a:t>
            </a:r>
            <a:r>
              <a:rPr lang="en-US" dirty="0"/>
              <a:t> - </a:t>
            </a:r>
            <a:r>
              <a:rPr lang="en-US" dirty="0">
                <a:hlinkClick r:id="rId4"/>
              </a:rPr>
              <a:t>https://progressivechristianity.org/the-8-points/</a:t>
            </a:r>
            <a:endParaRPr lang="en-US" dirty="0"/>
          </a:p>
          <a:p>
            <a:r>
              <a:rPr lang="en-US" b="1" dirty="0"/>
              <a:t>The Seven Signs You're in a Cult - </a:t>
            </a:r>
            <a:r>
              <a:rPr lang="en-US" dirty="0"/>
              <a:t>A former member of a tight-knit college prayer group describes his community's disintegration—and  one of its</a:t>
            </a:r>
            <a:r>
              <a:rPr lang="en-US" b="1" dirty="0"/>
              <a:t> </a:t>
            </a:r>
            <a:r>
              <a:rPr lang="en-US" dirty="0"/>
              <a:t>members ended up dead. Opposing critical thinking. </a:t>
            </a:r>
          </a:p>
          <a:p>
            <a:pPr marL="0" indent="0">
              <a:buNone/>
            </a:pPr>
            <a:r>
              <a:rPr lang="en-US" dirty="0"/>
              <a:t>1. Isolating members and penalizing them for leaving</a:t>
            </a:r>
          </a:p>
          <a:p>
            <a:pPr marL="0" indent="0">
              <a:buNone/>
            </a:pPr>
            <a:r>
              <a:rPr lang="en-US" dirty="0"/>
              <a:t>2. Emphasizing special doctrines outside scripture</a:t>
            </a:r>
          </a:p>
          <a:p>
            <a:pPr marL="0" indent="0">
              <a:buNone/>
            </a:pPr>
            <a:r>
              <a:rPr lang="en-US" dirty="0"/>
              <a:t>3. Seeking inappropriate loyalty to their leaders</a:t>
            </a:r>
          </a:p>
          <a:p>
            <a:pPr marL="0" indent="0">
              <a:buNone/>
            </a:pPr>
            <a:r>
              <a:rPr lang="en-US" dirty="0"/>
              <a:t>4. Dishonoring the family unit</a:t>
            </a:r>
          </a:p>
          <a:p>
            <a:pPr marL="0" indent="0">
              <a:buNone/>
            </a:pPr>
            <a:r>
              <a:rPr lang="en-US" dirty="0"/>
              <a:t>5. Crossing Biblical boundaries of behavior (versus sexual purity and personal ownership)</a:t>
            </a:r>
          </a:p>
          <a:p>
            <a:pPr marL="0" indent="0">
              <a:buNone/>
            </a:pPr>
            <a:r>
              <a:rPr lang="en-US" dirty="0"/>
              <a:t>6. Separation from the Church</a:t>
            </a:r>
          </a:p>
          <a:p>
            <a:endParaRPr lang="en-US" dirty="0"/>
          </a:p>
          <a:p>
            <a:endParaRPr lang="en-US" b="1" dirty="0"/>
          </a:p>
        </p:txBody>
      </p:sp>
      <p:sp>
        <p:nvSpPr>
          <p:cNvPr id="4" name="Slide Number Placeholder 3"/>
          <p:cNvSpPr>
            <a:spLocks noGrp="1"/>
          </p:cNvSpPr>
          <p:nvPr>
            <p:ph type="sldNum" sz="quarter" idx="12"/>
          </p:nvPr>
        </p:nvSpPr>
        <p:spPr/>
        <p:txBody>
          <a:bodyPr/>
          <a:lstStyle/>
          <a:p>
            <a:fld id="{5201AB84-DB8D-41FA-AAF3-109223893907}" type="slidenum">
              <a:rPr lang="en-US" smtClean="0"/>
              <a:t>29</a:t>
            </a:fld>
            <a:endParaRPr lang="en-US" dirty="0"/>
          </a:p>
        </p:txBody>
      </p:sp>
    </p:spTree>
    <p:extLst>
      <p:ext uri="{BB962C8B-B14F-4D97-AF65-F5344CB8AC3E}">
        <p14:creationId xmlns:p14="http://schemas.microsoft.com/office/powerpoint/2010/main" val="112040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E5768B29-223F-42A9-88E1-D88B6BFC8278}"/>
              </a:ext>
            </a:extLst>
          </p:cNvPr>
          <p:cNvSpPr>
            <a:spLocks noGrp="1"/>
          </p:cNvSpPr>
          <p:nvPr>
            <p:ph type="title"/>
          </p:nvPr>
        </p:nvSpPr>
        <p:spPr>
          <a:xfrm>
            <a:off x="426720" y="669925"/>
            <a:ext cx="4826000" cy="1325563"/>
          </a:xfrm>
        </p:spPr>
        <p:txBody>
          <a:bodyPr anchor="b">
            <a:normAutofit/>
          </a:bodyPr>
          <a:lstStyle/>
          <a:p>
            <a:pPr algn="r"/>
            <a:r>
              <a:rPr lang="en-US" sz="6600" b="1" dirty="0">
                <a:solidFill>
                  <a:schemeClr val="bg1"/>
                </a:solidFill>
                <a:latin typeface="Times New Roman" panose="02020603050405020304" pitchFamily="18" charset="0"/>
                <a:cs typeface="Times New Roman" panose="02020603050405020304" pitchFamily="18" charset="0"/>
              </a:rPr>
              <a:t>John 7:17</a:t>
            </a:r>
          </a:p>
        </p:txBody>
      </p:sp>
      <p:cxnSp>
        <p:nvCxnSpPr>
          <p:cNvPr id="11" name="Straight Connector 10">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213371A-ADE1-43FD-8D31-98A748A9EDB2}"/>
              </a:ext>
            </a:extLst>
          </p:cNvPr>
          <p:cNvSpPr>
            <a:spLocks noGrp="1"/>
          </p:cNvSpPr>
          <p:nvPr>
            <p:ph idx="1"/>
          </p:nvPr>
        </p:nvSpPr>
        <p:spPr>
          <a:xfrm>
            <a:off x="542925" y="2238374"/>
            <a:ext cx="11191875" cy="4410074"/>
          </a:xfrm>
        </p:spPr>
        <p:txBody>
          <a:bodyPr>
            <a:noAutofit/>
          </a:bodyPr>
          <a:lstStyle/>
          <a:p>
            <a:pPr marL="0" indent="0">
              <a:buNone/>
            </a:pPr>
            <a:r>
              <a:rPr lang="en-US" sz="4400" b="1" i="1" dirty="0">
                <a:solidFill>
                  <a:schemeClr val="bg1"/>
                </a:solidFill>
                <a:latin typeface="Times New Roman" panose="02020603050405020304" pitchFamily="18" charset="0"/>
                <a:cs typeface="Times New Roman" panose="02020603050405020304" pitchFamily="18" charset="0"/>
              </a:rPr>
              <a:t>“‘If anyone wills to do His will, he shall know concerning the doctrine, whether it is from God or whether I speak on My own authority.          </a:t>
            </a:r>
          </a:p>
          <a:p>
            <a:pPr marL="0" indent="0">
              <a:buNone/>
            </a:pPr>
            <a:r>
              <a:rPr lang="en-US" sz="4400" b="1" i="1" dirty="0">
                <a:solidFill>
                  <a:schemeClr val="bg1"/>
                </a:solidFill>
                <a:latin typeface="Times New Roman" panose="02020603050405020304" pitchFamily="18" charset="0"/>
                <a:cs typeface="Times New Roman" panose="02020603050405020304" pitchFamily="18" charset="0"/>
              </a:rPr>
              <a:t>He who speaks from himself seeks his own glory; but He who seeks the glory of the One who sent Him is true, and no unrighteousness is in Him.’”</a:t>
            </a:r>
            <a:endParaRPr lang="en-US" sz="4400" dirty="0">
              <a:solidFill>
                <a:schemeClr val="bg1"/>
              </a:solidFill>
            </a:endParaRPr>
          </a:p>
        </p:txBody>
      </p:sp>
      <p:sp>
        <p:nvSpPr>
          <p:cNvPr id="13" name="Rectangle 12">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BF242F27-B172-4A30-9CF3-36073F2960C1}"/>
              </a:ext>
            </a:extLst>
          </p:cNvPr>
          <p:cNvSpPr>
            <a:spLocks noGrp="1"/>
          </p:cNvSpPr>
          <p:nvPr>
            <p:ph type="sldNum" sz="quarter" idx="12"/>
          </p:nvPr>
        </p:nvSpPr>
        <p:spPr>
          <a:xfrm>
            <a:off x="8610600" y="6356350"/>
            <a:ext cx="2743200" cy="365125"/>
          </a:xfrm>
        </p:spPr>
        <p:txBody>
          <a:bodyPr>
            <a:normAutofit/>
          </a:bodyPr>
          <a:lstStyle/>
          <a:p>
            <a:pPr>
              <a:spcAft>
                <a:spcPts val="600"/>
              </a:spcAft>
            </a:pPr>
            <a:fld id="{5201AB84-DB8D-41FA-AAF3-109223893907}" type="slidenum">
              <a:rPr lang="en-US">
                <a:solidFill>
                  <a:schemeClr val="bg1">
                    <a:lumMod val="50000"/>
                  </a:schemeClr>
                </a:solidFill>
              </a:rPr>
              <a:pPr>
                <a:spcAft>
                  <a:spcPts val="600"/>
                </a:spcAft>
              </a:pPr>
              <a:t>3</a:t>
            </a:fld>
            <a:endParaRPr lang="en-US" dirty="0">
              <a:solidFill>
                <a:schemeClr val="bg1">
                  <a:lumMod val="50000"/>
                </a:schemeClr>
              </a:solidFill>
            </a:endParaRPr>
          </a:p>
        </p:txBody>
      </p:sp>
    </p:spTree>
    <p:extLst>
      <p:ext uri="{BB962C8B-B14F-4D97-AF65-F5344CB8AC3E}">
        <p14:creationId xmlns:p14="http://schemas.microsoft.com/office/powerpoint/2010/main" val="89299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p:cNvSpPr>
            <a:spLocks noGrp="1"/>
          </p:cNvSpPr>
          <p:nvPr>
            <p:ph idx="1"/>
          </p:nvPr>
        </p:nvSpPr>
        <p:spPr/>
        <p:txBody>
          <a:bodyPr/>
          <a:lstStyle/>
          <a:p>
            <a:r>
              <a:rPr lang="en-US" b="1" dirty="0"/>
              <a:t>What is Progressive Christianity, and is it biblical?</a:t>
            </a:r>
            <a:r>
              <a:rPr lang="en-US" dirty="0"/>
              <a:t> - </a:t>
            </a:r>
            <a:r>
              <a:rPr lang="en-US" dirty="0">
                <a:hlinkClick r:id="rId2"/>
              </a:rPr>
              <a:t>https://www.gotquestions.org/progressive-Christianity.html</a:t>
            </a:r>
            <a:endParaRPr lang="en-US" dirty="0"/>
          </a:p>
          <a:p>
            <a:r>
              <a:rPr lang="en-US" dirty="0"/>
              <a:t>Phyllis Tickle  - The Great Emergence – How Christianity Is Changing and Why, Baker Books – ISBN 978-8010-7102-7 Published 2008, 2012</a:t>
            </a:r>
          </a:p>
          <a:p>
            <a:endParaRPr lang="en-US" b="1" dirty="0"/>
          </a:p>
        </p:txBody>
      </p:sp>
      <p:sp>
        <p:nvSpPr>
          <p:cNvPr id="4" name="Slide Number Placeholder 3"/>
          <p:cNvSpPr>
            <a:spLocks noGrp="1"/>
          </p:cNvSpPr>
          <p:nvPr>
            <p:ph type="sldNum" sz="quarter" idx="12"/>
          </p:nvPr>
        </p:nvSpPr>
        <p:spPr/>
        <p:txBody>
          <a:bodyPr/>
          <a:lstStyle/>
          <a:p>
            <a:fld id="{5201AB84-DB8D-41FA-AAF3-109223893907}" type="slidenum">
              <a:rPr lang="en-US" smtClean="0"/>
              <a:t>30</a:t>
            </a:fld>
            <a:endParaRPr lang="en-US" dirty="0"/>
          </a:p>
        </p:txBody>
      </p:sp>
    </p:spTree>
    <p:extLst>
      <p:ext uri="{BB962C8B-B14F-4D97-AF65-F5344CB8AC3E}">
        <p14:creationId xmlns:p14="http://schemas.microsoft.com/office/powerpoint/2010/main" val="2279680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04672" y="640080"/>
            <a:ext cx="3282696" cy="5257800"/>
          </a:xfrm>
        </p:spPr>
        <p:txBody>
          <a:bodyPr>
            <a:normAutofit/>
          </a:bodyPr>
          <a:lstStyle/>
          <a:p>
            <a:r>
              <a:rPr lang="en-US" dirty="0">
                <a:solidFill>
                  <a:schemeClr val="bg1"/>
                </a:solidFill>
                <a:latin typeface="Times New Roman" panose="02020603050405020304" pitchFamily="18" charset="0"/>
                <a:cs typeface="Times New Roman" panose="02020603050405020304" pitchFamily="18" charset="0"/>
              </a:rPr>
              <a:t>Digressions from God’s Worship as it was recorded in the Old Testament:</a:t>
            </a:r>
          </a:p>
        </p:txBody>
      </p:sp>
      <p:sp>
        <p:nvSpPr>
          <p:cNvPr id="3" name="Content Placeholder 2"/>
          <p:cNvSpPr>
            <a:spLocks noGrp="1"/>
          </p:cNvSpPr>
          <p:nvPr>
            <p:ph idx="1"/>
          </p:nvPr>
        </p:nvSpPr>
        <p:spPr>
          <a:xfrm>
            <a:off x="4885436" y="371475"/>
            <a:ext cx="6896989" cy="6486525"/>
          </a:xfrm>
        </p:spPr>
        <p:txBody>
          <a:bodyPr anchor="ctr">
            <a:noAutofit/>
          </a:bodyPr>
          <a:lstStyle/>
          <a:p>
            <a:r>
              <a:rPr lang="en-US" sz="4000" dirty="0">
                <a:latin typeface="Times New Roman" panose="02020603050405020304" pitchFamily="18" charset="0"/>
                <a:cs typeface="Times New Roman" panose="02020603050405020304" pitchFamily="18" charset="0"/>
              </a:rPr>
              <a:t>“</a:t>
            </a:r>
            <a:r>
              <a:rPr lang="en-US" sz="4000" b="1" i="1" u="sng" dirty="0">
                <a:latin typeface="Times New Roman" panose="02020603050405020304" pitchFamily="18" charset="0"/>
                <a:cs typeface="Times New Roman" panose="02020603050405020304" pitchFamily="18" charset="0"/>
              </a:rPr>
              <a:t>You shall not worship the LORD your God with such things</a:t>
            </a:r>
            <a:r>
              <a:rPr lang="en-US" sz="4000" b="1" i="1" dirty="0">
                <a:latin typeface="Times New Roman" panose="02020603050405020304" pitchFamily="18" charset="0"/>
                <a:cs typeface="Times New Roman" panose="02020603050405020304" pitchFamily="18" charset="0"/>
              </a:rPr>
              <a:t>.</a:t>
            </a:r>
            <a:r>
              <a:rPr lang="en-US" sz="4000" i="1"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Deut. 12:1-4</a:t>
            </a:r>
          </a:p>
          <a:p>
            <a:r>
              <a:rPr lang="en-US" sz="4000" dirty="0">
                <a:latin typeface="Times New Roman" panose="02020603050405020304" pitchFamily="18" charset="0"/>
                <a:cs typeface="Times New Roman" panose="02020603050405020304" pitchFamily="18" charset="0"/>
              </a:rPr>
              <a:t>“</a:t>
            </a:r>
            <a:r>
              <a:rPr lang="en-US" sz="4000" b="1" i="1" u="sng" dirty="0">
                <a:latin typeface="Times New Roman" panose="02020603050405020304" pitchFamily="18" charset="0"/>
                <a:cs typeface="Times New Roman" panose="02020603050405020304" pitchFamily="18" charset="0"/>
              </a:rPr>
              <a:t>You shall not worship the LORD your God in that way</a:t>
            </a:r>
            <a:r>
              <a:rPr lang="en-US" sz="4000" b="1" i="1" dirty="0">
                <a:latin typeface="Times New Roman" panose="02020603050405020304" pitchFamily="18" charset="0"/>
                <a:cs typeface="Times New Roman" panose="02020603050405020304" pitchFamily="18" charset="0"/>
              </a:rPr>
              <a:t>; for every abomination to the LORD which He hates they have done to their gods; for they burn even their sons and daughters in the fire to their gods. </a:t>
            </a:r>
            <a:r>
              <a:rPr lang="en-US" sz="4000" b="1" dirty="0">
                <a:latin typeface="Times New Roman" panose="02020603050405020304" pitchFamily="18" charset="0"/>
                <a:cs typeface="Times New Roman" panose="02020603050405020304" pitchFamily="18" charset="0"/>
              </a:rPr>
              <a:t>Deut. 12:29-32</a:t>
            </a:r>
          </a:p>
        </p:txBody>
      </p:sp>
      <p:sp>
        <p:nvSpPr>
          <p:cNvPr id="4" name="Slide Number Placeholder 3"/>
          <p:cNvSpPr>
            <a:spLocks noGrp="1"/>
          </p:cNvSpPr>
          <p:nvPr>
            <p:ph type="sldNum" sz="quarter" idx="12"/>
          </p:nvPr>
        </p:nvSpPr>
        <p:spPr>
          <a:xfrm>
            <a:off x="8610600" y="6356350"/>
            <a:ext cx="2743200" cy="365125"/>
          </a:xfrm>
        </p:spPr>
        <p:txBody>
          <a:bodyPr>
            <a:normAutofit/>
          </a:bodyPr>
          <a:lstStyle/>
          <a:p>
            <a:pPr>
              <a:spcAft>
                <a:spcPts val="600"/>
              </a:spcAft>
            </a:pPr>
            <a:fld id="{5201AB84-DB8D-41FA-AAF3-109223893907}" type="slidenum">
              <a:rPr lang="en-US" smtClean="0"/>
              <a:pPr>
                <a:spcAft>
                  <a:spcPts val="600"/>
                </a:spcAft>
              </a:pPr>
              <a:t>4</a:t>
            </a:fld>
            <a:endParaRPr lang="en-US" dirty="0"/>
          </a:p>
        </p:txBody>
      </p:sp>
    </p:spTree>
    <p:extLst>
      <p:ext uri="{BB962C8B-B14F-4D97-AF65-F5344CB8AC3E}">
        <p14:creationId xmlns:p14="http://schemas.microsoft.com/office/powerpoint/2010/main" val="82151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862A555A-C53B-48C5-86CC-8B6E7E24EF14}"/>
              </a:ext>
            </a:extLst>
          </p:cNvPr>
          <p:cNvSpPr>
            <a:spLocks noGrp="1"/>
          </p:cNvSpPr>
          <p:nvPr>
            <p:ph type="title"/>
          </p:nvPr>
        </p:nvSpPr>
        <p:spPr>
          <a:xfrm>
            <a:off x="508000" y="704088"/>
            <a:ext cx="4135120" cy="3349752"/>
          </a:xfrm>
        </p:spPr>
        <p:txBody>
          <a:bodyPr>
            <a:normAutofit/>
          </a:bodyPr>
          <a:lstStyle/>
          <a:p>
            <a:r>
              <a:rPr lang="en-US" sz="4800" b="1" dirty="0">
                <a:solidFill>
                  <a:schemeClr val="bg1"/>
                </a:solidFill>
                <a:latin typeface="Times New Roman" panose="02020603050405020304" pitchFamily="18" charset="0"/>
                <a:cs typeface="Times New Roman" panose="02020603050405020304" pitchFamily="18" charset="0"/>
              </a:rPr>
              <a:t>Deut. 12:29-32</a:t>
            </a:r>
            <a:endParaRPr lang="en-US" sz="4800" b="1" dirty="0">
              <a:solidFill>
                <a:schemeClr val="bg1"/>
              </a:solidFill>
            </a:endParaRPr>
          </a:p>
        </p:txBody>
      </p:sp>
      <p:sp>
        <p:nvSpPr>
          <p:cNvPr id="3" name="Content Placeholder 2">
            <a:extLst>
              <a:ext uri="{FF2B5EF4-FFF2-40B4-BE49-F238E27FC236}">
                <a16:creationId xmlns:a16="http://schemas.microsoft.com/office/drawing/2014/main" id="{2F32B78D-4E68-431C-9F38-B91613EA9DFE}"/>
              </a:ext>
            </a:extLst>
          </p:cNvPr>
          <p:cNvSpPr>
            <a:spLocks noGrp="1"/>
          </p:cNvSpPr>
          <p:nvPr>
            <p:ph idx="1"/>
          </p:nvPr>
        </p:nvSpPr>
        <p:spPr>
          <a:xfrm>
            <a:off x="6356349" y="704088"/>
            <a:ext cx="5485562" cy="5838952"/>
          </a:xfrm>
        </p:spPr>
        <p:txBody>
          <a:bodyPr anchor="ctr">
            <a:normAutofit lnSpcReduction="10000"/>
          </a:bodyPr>
          <a:lstStyle/>
          <a:p>
            <a:pPr marL="0" indent="0">
              <a:buNone/>
            </a:pPr>
            <a:r>
              <a:rPr lang="en-US" sz="6000" b="1" i="1" dirty="0">
                <a:latin typeface="Times New Roman" panose="02020603050405020304" pitchFamily="18" charset="0"/>
                <a:cs typeface="Times New Roman" panose="02020603050405020304" pitchFamily="18" charset="0"/>
              </a:rPr>
              <a:t>“Whatever I command you, be careful to observe it; </a:t>
            </a:r>
            <a:r>
              <a:rPr lang="en-US" sz="6000" b="1" i="1" u="sng" dirty="0">
                <a:latin typeface="Times New Roman" panose="02020603050405020304" pitchFamily="18" charset="0"/>
                <a:cs typeface="Times New Roman" panose="02020603050405020304" pitchFamily="18" charset="0"/>
              </a:rPr>
              <a:t>you shall not add to it nor take away from it</a:t>
            </a:r>
            <a:r>
              <a:rPr lang="en-US" sz="6000" b="1" i="1" dirty="0">
                <a:latin typeface="Times New Roman" panose="02020603050405020304" pitchFamily="18" charset="0"/>
                <a:cs typeface="Times New Roman" panose="02020603050405020304" pitchFamily="18" charset="0"/>
              </a:rPr>
              <a:t>.”</a:t>
            </a:r>
          </a:p>
          <a:p>
            <a:pPr marL="0" indent="0">
              <a:buNone/>
            </a:pPr>
            <a:endParaRPr lang="en-US" sz="2400" b="1" i="1" dirty="0">
              <a:latin typeface="Times New Roman" panose="02020603050405020304" pitchFamily="18" charset="0"/>
              <a:cs typeface="Times New Roman" panose="02020603050405020304" pitchFamily="18" charset="0"/>
            </a:endParaRPr>
          </a:p>
          <a:p>
            <a:pPr marL="0" indent="0">
              <a:buNone/>
            </a:pPr>
            <a:endParaRPr lang="en-US" sz="2400" dirty="0"/>
          </a:p>
        </p:txBody>
      </p:sp>
      <p:sp>
        <p:nvSpPr>
          <p:cNvPr id="4" name="Slide Number Placeholder 3">
            <a:extLst>
              <a:ext uri="{FF2B5EF4-FFF2-40B4-BE49-F238E27FC236}">
                <a16:creationId xmlns:a16="http://schemas.microsoft.com/office/drawing/2014/main" id="{0E7C2753-05C3-44AE-99FB-4446AE835C86}"/>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5201AB84-DB8D-41FA-AAF3-109223893907}" type="slidenum">
              <a:rPr lang="en-US" smtClean="0"/>
              <a:pPr>
                <a:spcAft>
                  <a:spcPts val="600"/>
                </a:spcAft>
              </a:pPr>
              <a:t>5</a:t>
            </a:fld>
            <a:endParaRPr lang="en-US" dirty="0"/>
          </a:p>
        </p:txBody>
      </p:sp>
    </p:spTree>
    <p:extLst>
      <p:ext uri="{BB962C8B-B14F-4D97-AF65-F5344CB8AC3E}">
        <p14:creationId xmlns:p14="http://schemas.microsoft.com/office/powerpoint/2010/main" val="3354528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3B5111F-58B9-43B5-9C01-3FFFD432D06E}"/>
              </a:ext>
            </a:extLst>
          </p:cNvPr>
          <p:cNvSpPr>
            <a:spLocks noGrp="1"/>
          </p:cNvSpPr>
          <p:nvPr>
            <p:ph type="title"/>
          </p:nvPr>
        </p:nvSpPr>
        <p:spPr>
          <a:xfrm>
            <a:off x="101601" y="2082800"/>
            <a:ext cx="5100224" cy="2009054"/>
          </a:xfrm>
        </p:spPr>
        <p:txBody>
          <a:bodyPr anchor="b">
            <a:normAutofit/>
          </a:bodyPr>
          <a:lstStyle/>
          <a:p>
            <a:pPr algn="r"/>
            <a:r>
              <a:rPr lang="en-US" sz="4800" b="1" dirty="0">
                <a:solidFill>
                  <a:srgbClr val="FFFFFF"/>
                </a:solidFill>
                <a:latin typeface="Times New Roman" panose="02020603050405020304" pitchFamily="18" charset="0"/>
                <a:cs typeface="Times New Roman" panose="02020603050405020304" pitchFamily="18" charset="0"/>
              </a:rPr>
              <a:t>1 Corinthians 4:6</a:t>
            </a:r>
            <a:br>
              <a:rPr lang="en-US" sz="4000" b="1" i="1" dirty="0">
                <a:solidFill>
                  <a:srgbClr val="FFFFFF"/>
                </a:solidFill>
                <a:latin typeface="Times New Roman" panose="02020603050405020304" pitchFamily="18" charset="0"/>
                <a:cs typeface="Times New Roman" panose="02020603050405020304" pitchFamily="18" charset="0"/>
              </a:rPr>
            </a:br>
            <a:endParaRPr lang="en-US" sz="4000" dirty="0">
              <a:solidFill>
                <a:srgbClr val="FFFFFF"/>
              </a:solidFill>
            </a:endParaRPr>
          </a:p>
        </p:txBody>
      </p:sp>
      <p:sp>
        <p:nvSpPr>
          <p:cNvPr id="3" name="Content Placeholder 2">
            <a:extLst>
              <a:ext uri="{FF2B5EF4-FFF2-40B4-BE49-F238E27FC236}">
                <a16:creationId xmlns:a16="http://schemas.microsoft.com/office/drawing/2014/main" id="{CA55820A-DA1B-4505-85D7-7D6FAC3FEFB6}"/>
              </a:ext>
            </a:extLst>
          </p:cNvPr>
          <p:cNvSpPr>
            <a:spLocks noGrp="1"/>
          </p:cNvSpPr>
          <p:nvPr>
            <p:ph idx="1"/>
          </p:nvPr>
        </p:nvSpPr>
        <p:spPr>
          <a:xfrm>
            <a:off x="6096000" y="649480"/>
            <a:ext cx="5668207" cy="5806184"/>
          </a:xfrm>
        </p:spPr>
        <p:txBody>
          <a:bodyPr anchor="ctr">
            <a:noAutofit/>
          </a:bodyPr>
          <a:lstStyle/>
          <a:p>
            <a:pPr marL="0" indent="0">
              <a:buNone/>
            </a:pPr>
            <a:r>
              <a:rPr lang="en-US" sz="4000" b="1" i="1" dirty="0">
                <a:effectLst/>
                <a:latin typeface="Times New Roman" panose="02020603050405020304" pitchFamily="18" charset="0"/>
                <a:cs typeface="Times New Roman" panose="02020603050405020304" pitchFamily="18" charset="0"/>
              </a:rPr>
              <a:t>“Now these things, brethren, I have figuratively transferred to myself and Apollos for your sakes, </a:t>
            </a:r>
            <a:r>
              <a:rPr lang="en-US" sz="4000" b="1" i="1" u="sng" dirty="0">
                <a:effectLst/>
                <a:latin typeface="Times New Roman" panose="02020603050405020304" pitchFamily="18" charset="0"/>
                <a:cs typeface="Times New Roman" panose="02020603050405020304" pitchFamily="18" charset="0"/>
              </a:rPr>
              <a:t>that you may learn in us not to think beyond what is written</a:t>
            </a:r>
            <a:r>
              <a:rPr lang="en-US" sz="4000" b="1" i="1" dirty="0">
                <a:effectLst/>
                <a:latin typeface="Times New Roman" panose="02020603050405020304" pitchFamily="18" charset="0"/>
                <a:cs typeface="Times New Roman" panose="02020603050405020304" pitchFamily="18" charset="0"/>
              </a:rPr>
              <a:t>, that none of you may be puffed up on behalf of one against the other.”</a:t>
            </a:r>
            <a:endParaRPr lang="en-US" sz="4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3DFD3C1-3CDC-4B24-9F1B-95490CB0AE0E}"/>
              </a:ext>
            </a:extLst>
          </p:cNvPr>
          <p:cNvSpPr>
            <a:spLocks noGrp="1"/>
          </p:cNvSpPr>
          <p:nvPr>
            <p:ph type="sldNum" sz="quarter" idx="12"/>
          </p:nvPr>
        </p:nvSpPr>
        <p:spPr>
          <a:xfrm>
            <a:off x="11704320" y="6455664"/>
            <a:ext cx="448056" cy="365125"/>
          </a:xfrm>
        </p:spPr>
        <p:txBody>
          <a:bodyPr>
            <a:normAutofit/>
          </a:bodyPr>
          <a:lstStyle/>
          <a:p>
            <a:pPr>
              <a:spcAft>
                <a:spcPts val="600"/>
              </a:spcAft>
            </a:pPr>
            <a:fld id="{5201AB84-DB8D-41FA-AAF3-109223893907}" type="slidenum">
              <a:rPr lang="en-US" sz="1100">
                <a:solidFill>
                  <a:schemeClr val="tx1">
                    <a:lumMod val="50000"/>
                    <a:lumOff val="50000"/>
                  </a:schemeClr>
                </a:solidFill>
              </a:rPr>
              <a:pPr>
                <a:spcAft>
                  <a:spcPts val="600"/>
                </a:spcAft>
              </a:pPr>
              <a:t>6</a:t>
            </a:fld>
            <a:endParaRPr lang="en-US" sz="1100" dirty="0">
              <a:solidFill>
                <a:schemeClr val="tx1">
                  <a:lumMod val="50000"/>
                  <a:lumOff val="50000"/>
                </a:schemeClr>
              </a:solidFill>
            </a:endParaRPr>
          </a:p>
        </p:txBody>
      </p:sp>
    </p:spTree>
    <p:extLst>
      <p:ext uri="{BB962C8B-B14F-4D97-AF65-F5344CB8AC3E}">
        <p14:creationId xmlns:p14="http://schemas.microsoft.com/office/powerpoint/2010/main" val="109483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A1471151-39FB-4809-9196-AC1238B23BB6}"/>
              </a:ext>
            </a:extLst>
          </p:cNvPr>
          <p:cNvSpPr>
            <a:spLocks noGrp="1"/>
          </p:cNvSpPr>
          <p:nvPr>
            <p:ph type="title"/>
          </p:nvPr>
        </p:nvSpPr>
        <p:spPr>
          <a:xfrm>
            <a:off x="838200" y="704088"/>
            <a:ext cx="3529953" cy="2980944"/>
          </a:xfrm>
        </p:spPr>
        <p:txBody>
          <a:bodyPr>
            <a:normAutofit/>
          </a:bodyPr>
          <a:lstStyle/>
          <a:p>
            <a:r>
              <a:rPr lang="en-US" b="1" dirty="0">
                <a:solidFill>
                  <a:schemeClr val="bg1"/>
                </a:solidFill>
                <a:latin typeface="Times New Roman" panose="02020603050405020304" pitchFamily="18" charset="0"/>
                <a:cs typeface="Times New Roman" panose="02020603050405020304" pitchFamily="18" charset="0"/>
              </a:rPr>
              <a:t>1 Peter 4:11</a:t>
            </a:r>
            <a:br>
              <a:rPr lang="en-US" b="1" i="1" dirty="0">
                <a:solidFill>
                  <a:schemeClr val="bg1"/>
                </a:solidFill>
                <a:latin typeface="Times New Roman" panose="02020603050405020304" pitchFamily="18" charset="0"/>
                <a:cs typeface="Times New Roman" panose="02020603050405020304" pitchFamily="18" charset="0"/>
              </a:rPr>
            </a:br>
            <a:endParaRPr lang="en-US" dirty="0">
              <a:solidFill>
                <a:schemeClr val="bg1"/>
              </a:solidFill>
            </a:endParaRPr>
          </a:p>
        </p:txBody>
      </p:sp>
      <p:sp>
        <p:nvSpPr>
          <p:cNvPr id="3" name="Content Placeholder 2">
            <a:extLst>
              <a:ext uri="{FF2B5EF4-FFF2-40B4-BE49-F238E27FC236}">
                <a16:creationId xmlns:a16="http://schemas.microsoft.com/office/drawing/2014/main" id="{E37B7989-C330-417B-9EAA-6945185C70F3}"/>
              </a:ext>
            </a:extLst>
          </p:cNvPr>
          <p:cNvSpPr>
            <a:spLocks noGrp="1"/>
          </p:cNvSpPr>
          <p:nvPr>
            <p:ph idx="1"/>
          </p:nvPr>
        </p:nvSpPr>
        <p:spPr>
          <a:xfrm>
            <a:off x="6356348" y="704088"/>
            <a:ext cx="5834127" cy="5849112"/>
          </a:xfrm>
        </p:spPr>
        <p:txBody>
          <a:bodyPr anchor="ctr">
            <a:noAutofit/>
          </a:bodyPr>
          <a:lstStyle/>
          <a:p>
            <a:pPr marL="0" indent="0">
              <a:buNone/>
            </a:pPr>
            <a:r>
              <a:rPr lang="en-US" sz="4000" b="1" i="1" dirty="0">
                <a:effectLst/>
                <a:latin typeface="Times New Roman" panose="02020603050405020304" pitchFamily="18" charset="0"/>
                <a:cs typeface="Times New Roman" panose="02020603050405020304" pitchFamily="18" charset="0"/>
              </a:rPr>
              <a:t>“If anyone speaks, let him speak as the oracles of God. If anyone ministers, let him do it as with the ability which God supplies, that in all things God may be glorified through Jesus Christ, to whom belong the glory and the dominion forever and ever. Amen.”</a:t>
            </a:r>
            <a:endParaRPr lang="en-US" sz="4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E4FEB19-CCA3-417E-AC31-3B0302074173}"/>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5201AB84-DB8D-41FA-AAF3-109223893907}" type="slidenum">
              <a:rPr lang="en-US" smtClean="0"/>
              <a:pPr>
                <a:spcAft>
                  <a:spcPts val="600"/>
                </a:spcAft>
              </a:pPr>
              <a:t>7</a:t>
            </a:fld>
            <a:endParaRPr lang="en-US" dirty="0"/>
          </a:p>
        </p:txBody>
      </p:sp>
    </p:spTree>
    <p:extLst>
      <p:ext uri="{BB962C8B-B14F-4D97-AF65-F5344CB8AC3E}">
        <p14:creationId xmlns:p14="http://schemas.microsoft.com/office/powerpoint/2010/main" val="200948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D330EFE-9248-4A4E-A4B7-44B8615E3CEA}"/>
              </a:ext>
            </a:extLst>
          </p:cNvPr>
          <p:cNvSpPr>
            <a:spLocks noGrp="1"/>
          </p:cNvSpPr>
          <p:nvPr>
            <p:ph type="title"/>
          </p:nvPr>
        </p:nvSpPr>
        <p:spPr>
          <a:xfrm>
            <a:off x="335280" y="665482"/>
            <a:ext cx="4215666" cy="5257800"/>
          </a:xfrm>
        </p:spPr>
        <p:txBody>
          <a:bodyPr>
            <a:normAutofit/>
          </a:bodyPr>
          <a:lstStyle/>
          <a:p>
            <a:r>
              <a:rPr lang="en-US" sz="4800" b="1" dirty="0">
                <a:solidFill>
                  <a:schemeClr val="bg1"/>
                </a:solidFill>
                <a:latin typeface="Times New Roman" panose="02020603050405020304" pitchFamily="18" charset="0"/>
                <a:cs typeface="Times New Roman" panose="02020603050405020304" pitchFamily="18" charset="0"/>
              </a:rPr>
              <a:t>Colossians 3:17</a:t>
            </a:r>
            <a:endParaRPr lang="en-US" sz="4800" dirty="0">
              <a:solidFill>
                <a:schemeClr val="bg1"/>
              </a:solidFill>
            </a:endParaRPr>
          </a:p>
        </p:txBody>
      </p:sp>
      <p:sp>
        <p:nvSpPr>
          <p:cNvPr id="3" name="Content Placeholder 2">
            <a:extLst>
              <a:ext uri="{FF2B5EF4-FFF2-40B4-BE49-F238E27FC236}">
                <a16:creationId xmlns:a16="http://schemas.microsoft.com/office/drawing/2014/main" id="{F804F75C-5ACA-4307-B3DC-EE4F2E16F2E4}"/>
              </a:ext>
            </a:extLst>
          </p:cNvPr>
          <p:cNvSpPr>
            <a:spLocks noGrp="1"/>
          </p:cNvSpPr>
          <p:nvPr>
            <p:ph idx="1"/>
          </p:nvPr>
        </p:nvSpPr>
        <p:spPr>
          <a:xfrm>
            <a:off x="5171440" y="640080"/>
            <a:ext cx="6543040" cy="5791199"/>
          </a:xfrm>
        </p:spPr>
        <p:txBody>
          <a:bodyPr anchor="ctr">
            <a:noAutofit/>
          </a:bodyPr>
          <a:lstStyle/>
          <a:p>
            <a:pPr marL="0" indent="0">
              <a:buNone/>
            </a:pPr>
            <a:r>
              <a:rPr lang="en-US" sz="5400" b="1" i="1" dirty="0">
                <a:latin typeface="Times New Roman" panose="02020603050405020304" pitchFamily="18" charset="0"/>
                <a:cs typeface="Times New Roman" panose="02020603050405020304" pitchFamily="18" charset="0"/>
              </a:rPr>
              <a:t>“</a:t>
            </a:r>
            <a:r>
              <a:rPr lang="en-US" sz="5400" b="1" i="1" dirty="0">
                <a:effectLst/>
                <a:latin typeface="Times New Roman" panose="02020603050405020304" pitchFamily="18" charset="0"/>
                <a:cs typeface="Times New Roman" panose="02020603050405020304" pitchFamily="18" charset="0"/>
              </a:rPr>
              <a:t>And whatever you do in word or deed, </a:t>
            </a:r>
            <a:r>
              <a:rPr lang="en-US" sz="5400" b="1" i="1" u="sng" dirty="0">
                <a:effectLst/>
                <a:latin typeface="Times New Roman" panose="02020603050405020304" pitchFamily="18" charset="0"/>
                <a:cs typeface="Times New Roman" panose="02020603050405020304" pitchFamily="18" charset="0"/>
              </a:rPr>
              <a:t>do all in the name of the Lord Jesus</a:t>
            </a:r>
            <a:r>
              <a:rPr lang="en-US" sz="5400" b="1" i="1" dirty="0">
                <a:effectLst/>
                <a:latin typeface="Times New Roman" panose="02020603050405020304" pitchFamily="18" charset="0"/>
                <a:cs typeface="Times New Roman" panose="02020603050405020304" pitchFamily="18" charset="0"/>
              </a:rPr>
              <a:t>, giving thanks to God the Father through Him.”</a:t>
            </a:r>
            <a:endParaRPr lang="en-US" sz="5400" dirty="0"/>
          </a:p>
        </p:txBody>
      </p:sp>
      <p:sp>
        <p:nvSpPr>
          <p:cNvPr id="4" name="Slide Number Placeholder 3">
            <a:extLst>
              <a:ext uri="{FF2B5EF4-FFF2-40B4-BE49-F238E27FC236}">
                <a16:creationId xmlns:a16="http://schemas.microsoft.com/office/drawing/2014/main" id="{91DB701D-E36E-4381-8274-A9455D795F8F}"/>
              </a:ext>
            </a:extLst>
          </p:cNvPr>
          <p:cNvSpPr>
            <a:spLocks noGrp="1"/>
          </p:cNvSpPr>
          <p:nvPr>
            <p:ph type="sldNum" sz="quarter" idx="12"/>
          </p:nvPr>
        </p:nvSpPr>
        <p:spPr>
          <a:xfrm>
            <a:off x="8624598" y="6355399"/>
            <a:ext cx="2743200" cy="365125"/>
          </a:xfrm>
        </p:spPr>
        <p:txBody>
          <a:bodyPr>
            <a:normAutofit/>
          </a:bodyPr>
          <a:lstStyle/>
          <a:p>
            <a:pPr>
              <a:spcAft>
                <a:spcPts val="600"/>
              </a:spcAft>
            </a:pPr>
            <a:fld id="{5201AB84-DB8D-41FA-AAF3-109223893907}" type="slidenum">
              <a:rPr lang="en-US" smtClean="0"/>
              <a:pPr>
                <a:spcAft>
                  <a:spcPts val="600"/>
                </a:spcAft>
              </a:pPr>
              <a:t>8</a:t>
            </a:fld>
            <a:endParaRPr lang="en-US" dirty="0"/>
          </a:p>
        </p:txBody>
      </p:sp>
    </p:spTree>
    <p:extLst>
      <p:ext uri="{BB962C8B-B14F-4D97-AF65-F5344CB8AC3E}">
        <p14:creationId xmlns:p14="http://schemas.microsoft.com/office/powerpoint/2010/main" val="4249131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5AA03EDC-7067-4DFF-B672-541D016AA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0EBF3E39-B0BE-496A-8604-9007470FFA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6547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01EC02E-1E3C-43BA-900E-61B9D03818CF}"/>
              </a:ext>
            </a:extLst>
          </p:cNvPr>
          <p:cNvSpPr>
            <a:spLocks noGrp="1"/>
          </p:cNvSpPr>
          <p:nvPr>
            <p:ph type="title"/>
          </p:nvPr>
        </p:nvSpPr>
        <p:spPr>
          <a:xfrm>
            <a:off x="0" y="-7474"/>
            <a:ext cx="6014720" cy="2882753"/>
          </a:xfrm>
        </p:spPr>
        <p:txBody>
          <a:bodyPr anchor="b">
            <a:noAutofit/>
          </a:bodyPr>
          <a:lstStyle/>
          <a:p>
            <a:pPr algn="ctr"/>
            <a:r>
              <a:rPr lang="en-US" sz="4000" b="1" dirty="0">
                <a:solidFill>
                  <a:srgbClr val="595959"/>
                </a:solidFill>
                <a:highlight>
                  <a:srgbClr val="00FFFF"/>
                </a:highlight>
                <a:latin typeface="Times New Roman" panose="02020603050405020304" pitchFamily="18" charset="0"/>
                <a:cs typeface="Times New Roman" panose="02020603050405020304" pitchFamily="18" charset="0"/>
              </a:rPr>
              <a:t>Conveniences</a:t>
            </a:r>
            <a:r>
              <a:rPr lang="en-US" sz="4000" b="1" dirty="0">
                <a:solidFill>
                  <a:srgbClr val="595959"/>
                </a:solidFill>
                <a:latin typeface="Times New Roman" panose="02020603050405020304" pitchFamily="18" charset="0"/>
                <a:cs typeface="Times New Roman" panose="02020603050405020304" pitchFamily="18" charset="0"/>
              </a:rPr>
              <a:t> will Replace Bible Conviction (False Expedients will take the place of scriptural worship)</a:t>
            </a:r>
            <a:endParaRPr lang="en-US" sz="4000" dirty="0">
              <a:solidFill>
                <a:srgbClr val="595959"/>
              </a:solidFill>
              <a:latin typeface="Times New Roman" panose="02020603050405020304" pitchFamily="18" charset="0"/>
              <a:cs typeface="Times New Roman" panose="02020603050405020304" pitchFamily="18" charset="0"/>
            </a:endParaRPr>
          </a:p>
        </p:txBody>
      </p:sp>
      <p:sp>
        <p:nvSpPr>
          <p:cNvPr id="10" name="Content Placeholder 9">
            <a:extLst>
              <a:ext uri="{FF2B5EF4-FFF2-40B4-BE49-F238E27FC236}">
                <a16:creationId xmlns:a16="http://schemas.microsoft.com/office/drawing/2014/main" id="{DB65EF09-B3D7-45AA-B63D-E3C27DAED345}"/>
              </a:ext>
            </a:extLst>
          </p:cNvPr>
          <p:cNvSpPr>
            <a:spLocks noGrp="1"/>
          </p:cNvSpPr>
          <p:nvPr>
            <p:ph idx="1"/>
          </p:nvPr>
        </p:nvSpPr>
        <p:spPr>
          <a:xfrm>
            <a:off x="0" y="2976880"/>
            <a:ext cx="6014720" cy="3881120"/>
          </a:xfrm>
        </p:spPr>
        <p:txBody>
          <a:bodyPr anchor="t">
            <a:noAutofit/>
          </a:bodyPr>
          <a:lstStyle/>
          <a:p>
            <a:r>
              <a:rPr lang="en-US" sz="4400" b="1" dirty="0">
                <a:solidFill>
                  <a:srgbClr val="595959"/>
                </a:solidFill>
                <a:latin typeface="Times New Roman" panose="02020603050405020304" pitchFamily="18" charset="0"/>
                <a:cs typeface="Times New Roman" panose="02020603050405020304" pitchFamily="18" charset="0"/>
              </a:rPr>
              <a:t>(Progressive worship pleases the people, therefore it becomes the deciding factor for what is practiced in many churches today.)</a:t>
            </a:r>
            <a:endParaRPr lang="en-US" sz="4400" dirty="0">
              <a:solidFill>
                <a:srgbClr val="595959"/>
              </a:solidFill>
            </a:endParaRPr>
          </a:p>
        </p:txBody>
      </p:sp>
      <p:pic>
        <p:nvPicPr>
          <p:cNvPr id="6" name="Content Placeholder 5" descr="Icon&#10;&#10;Description automatically generated">
            <a:extLst>
              <a:ext uri="{FF2B5EF4-FFF2-40B4-BE49-F238E27FC236}">
                <a16:creationId xmlns:a16="http://schemas.microsoft.com/office/drawing/2014/main" id="{A1A2D986-C286-42F0-8F37-7A0C055D5484}"/>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3062" r="4" b="4"/>
          <a:stretch/>
        </p:blipFill>
        <p:spPr>
          <a:xfrm>
            <a:off x="7422896" y="1162358"/>
            <a:ext cx="3515360" cy="4282787"/>
          </a:xfrm>
          <a:prstGeom prst="rect">
            <a:avLst/>
          </a:prstGeom>
        </p:spPr>
      </p:pic>
      <p:sp>
        <p:nvSpPr>
          <p:cNvPr id="4" name="Slide Number Placeholder 3">
            <a:extLst>
              <a:ext uri="{FF2B5EF4-FFF2-40B4-BE49-F238E27FC236}">
                <a16:creationId xmlns:a16="http://schemas.microsoft.com/office/drawing/2014/main" id="{91A879C0-3BB9-4209-8E5C-F03BBF1D65BA}"/>
              </a:ext>
            </a:extLst>
          </p:cNvPr>
          <p:cNvSpPr>
            <a:spLocks noGrp="1"/>
          </p:cNvSpPr>
          <p:nvPr>
            <p:ph type="sldNum" sz="quarter" idx="12"/>
          </p:nvPr>
        </p:nvSpPr>
        <p:spPr>
          <a:xfrm>
            <a:off x="7422896" y="5512372"/>
            <a:ext cx="4159504" cy="612203"/>
          </a:xfrm>
        </p:spPr>
        <p:txBody>
          <a:bodyPr>
            <a:normAutofit/>
          </a:bodyPr>
          <a:lstStyle/>
          <a:p>
            <a:pPr>
              <a:spcAft>
                <a:spcPts val="600"/>
              </a:spcAft>
            </a:pPr>
            <a:fld id="{5201AB84-DB8D-41FA-AAF3-109223893907}" type="slidenum">
              <a:rPr lang="en-US" sz="900"/>
              <a:pPr>
                <a:spcAft>
                  <a:spcPts val="600"/>
                </a:spcAft>
              </a:pPr>
              <a:t>9</a:t>
            </a:fld>
            <a:endParaRPr lang="en-US" sz="900" dirty="0"/>
          </a:p>
        </p:txBody>
      </p:sp>
    </p:spTree>
    <p:extLst>
      <p:ext uri="{BB962C8B-B14F-4D97-AF65-F5344CB8AC3E}">
        <p14:creationId xmlns:p14="http://schemas.microsoft.com/office/powerpoint/2010/main" val="311760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1750</TotalTime>
  <Words>2833</Words>
  <Application>Microsoft Office PowerPoint</Application>
  <PresentationFormat>Widescreen</PresentationFormat>
  <Paragraphs>142</Paragraphs>
  <Slides>30</Slides>
  <Notes>1</Notes>
  <HiddenSlides>3</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Aharoni</vt:lpstr>
      <vt:lpstr>Amasis MT Pro Black</vt:lpstr>
      <vt:lpstr>Arial</vt:lpstr>
      <vt:lpstr>Arial Black</vt:lpstr>
      <vt:lpstr>Baskerville Old Face</vt:lpstr>
      <vt:lpstr>Calibri</vt:lpstr>
      <vt:lpstr>Calibri Light</vt:lpstr>
      <vt:lpstr>Engravers MT</vt:lpstr>
      <vt:lpstr>Times New Roman</vt:lpstr>
      <vt:lpstr>Office Theme</vt:lpstr>
      <vt:lpstr>Progressive Church Movement</vt:lpstr>
      <vt:lpstr>What should be the Authoritative Source for Christ’s Church?   </vt:lpstr>
      <vt:lpstr>John 7:17</vt:lpstr>
      <vt:lpstr>Digressions from God’s Worship as it was recorded in the Old Testament:</vt:lpstr>
      <vt:lpstr>Deut. 12:29-32</vt:lpstr>
      <vt:lpstr>1 Corinthians 4:6 </vt:lpstr>
      <vt:lpstr>1 Peter 4:11 </vt:lpstr>
      <vt:lpstr>Colossians 3:17</vt:lpstr>
      <vt:lpstr>Conveniences will Replace Bible Conviction (False Expedients will take the place of scriptural worship)</vt:lpstr>
      <vt:lpstr>Jeroboam had fears of a Reunited  Kingdom of Israel</vt:lpstr>
      <vt:lpstr>Jeroboam introduced a new kind of worship in Israel.</vt:lpstr>
      <vt:lpstr>POST MODERNISTIC THOUGHT  In Churches of Christ Today  (If it’s old, it’s too traditional)</vt:lpstr>
      <vt:lpstr>PRESENT DOCTRINES WHICH UNDERMINE THE INSPIRATION OF THE BIBLE</vt:lpstr>
      <vt:lpstr>Quote from Ferrell Jenkins ( Former F.C. President)</vt:lpstr>
      <vt:lpstr>Ferrell Jenkins (2/8/2000):</vt:lpstr>
      <vt:lpstr>Ferrell Jenkins – (“Making Sense Of The Days Of Creation,” Florida College, February 8, 2000)</vt:lpstr>
      <vt:lpstr>God’s word must be the only source for doctrine. </vt:lpstr>
      <vt:lpstr>What should serve as the church’s single source for truth?   (What, Where, or from Whom should it be derived?)</vt:lpstr>
      <vt:lpstr>What of Those who do not abide in the teachings of Christ Jesus our Lord</vt:lpstr>
      <vt:lpstr>What is absolute Truth?  Pilate asked Jesus, “What is Truth?”  Jesus had already answered the question,  “Everyone who is of the truth hears My voice.” John 18:37</vt:lpstr>
      <vt:lpstr>5 WARNING SIGNS OF AN APOSTASY:</vt:lpstr>
      <vt:lpstr>WARNING SIGNS OF AN EMERGENT  CHURCH INSURGENCE</vt:lpstr>
      <vt:lpstr>Verses of Scripture that will not be tolerated in the New Churches of Christ!</vt:lpstr>
      <vt:lpstr>WARNING SIGNS TO LOOK FOR IN A CHURCH CLAIMING TO BE SCRIPTURALLY SOUND</vt:lpstr>
      <vt:lpstr>The 5TH SIGN TO LOOK FOR IN A CHURCH CLAIMING TO BE FAITHFUL</vt:lpstr>
      <vt:lpstr>Examples of  Changing Practices in  New Age Churches</vt:lpstr>
      <vt:lpstr>Another Example of Changing Teachings</vt:lpstr>
      <vt:lpstr>Bibliography </vt:lpstr>
      <vt:lpstr>PowerPoint Presentation</vt:lpstr>
      <vt:lpstr>PowerPoint Presentation</vt:lpstr>
    </vt:vector>
  </TitlesOfParts>
  <Company>Valued Customer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Progressive Church Movement</dc:title>
  <dc:creator>Dennis L. Scroggins</dc:creator>
  <cp:lastModifiedBy>Stan Cox</cp:lastModifiedBy>
  <cp:revision>61</cp:revision>
  <dcterms:created xsi:type="dcterms:W3CDTF">2018-02-19T18:31:16Z</dcterms:created>
  <dcterms:modified xsi:type="dcterms:W3CDTF">2021-10-08T02:48:26Z</dcterms:modified>
</cp:coreProperties>
</file>