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6" r:id="rId2"/>
    <p:sldId id="257" r:id="rId3"/>
    <p:sldId id="258" r:id="rId4"/>
    <p:sldId id="259" r:id="rId5"/>
    <p:sldId id="267" r:id="rId6"/>
    <p:sldId id="260" r:id="rId7"/>
    <p:sldId id="261" r:id="rId8"/>
    <p:sldId id="274" r:id="rId9"/>
    <p:sldId id="275" r:id="rId10"/>
    <p:sldId id="268" r:id="rId11"/>
    <p:sldId id="269" r:id="rId12"/>
    <p:sldId id="280" r:id="rId13"/>
    <p:sldId id="270" r:id="rId14"/>
    <p:sldId id="281" r:id="rId15"/>
    <p:sldId id="271" r:id="rId16"/>
    <p:sldId id="282" r:id="rId17"/>
    <p:sldId id="272" r:id="rId18"/>
    <p:sldId id="283"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798" autoAdjust="0"/>
  </p:normalViewPr>
  <p:slideViewPr>
    <p:cSldViewPr>
      <p:cViewPr>
        <p:scale>
          <a:sx n="52" d="100"/>
          <a:sy n="52" d="100"/>
        </p:scale>
        <p:origin x="-1812" y="-108"/>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2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z="2800" dirty="0" smtClean="0">
                <a:latin typeface="Engebrechtre" pitchFamily="2" charset="0"/>
              </a:rPr>
              <a:t>Selling Our Birthright</a:t>
            </a:r>
            <a:endParaRPr lang="en-US" sz="2800" dirty="0">
              <a:latin typeface="Engebrechtre" pitchFamily="2"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dirty="0" smtClean="0"/>
              <a:t>April 20, 2014 AM</a:t>
            </a:r>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West Side church of Christ, Stan Cox</a:t>
            </a:r>
            <a:endParaRPr lang="en-US" dirty="0"/>
          </a:p>
        </p:txBody>
      </p:sp>
    </p:spTree>
    <p:extLst>
      <p:ext uri="{BB962C8B-B14F-4D97-AF65-F5344CB8AC3E}">
        <p14:creationId xmlns:p14="http://schemas.microsoft.com/office/powerpoint/2010/main" val="17866346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63002-E50B-481D-AA63-D26262B16661}" type="datetimeFigureOut">
              <a:rPr lang="en-US" smtClean="0"/>
              <a:t>4/19/2014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ACA8D3-60DF-4FB3-863C-7E1BFAAFE069}" type="slidenum">
              <a:rPr lang="en-US" smtClean="0"/>
              <a:t>‹#›</a:t>
            </a:fld>
            <a:endParaRPr lang="en-US"/>
          </a:p>
        </p:txBody>
      </p:sp>
    </p:spTree>
    <p:extLst>
      <p:ext uri="{BB962C8B-B14F-4D97-AF65-F5344CB8AC3E}">
        <p14:creationId xmlns:p14="http://schemas.microsoft.com/office/powerpoint/2010/main" val="4274398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Preached at West</a:t>
            </a:r>
            <a:r>
              <a:rPr lang="en-US" baseline="0" dirty="0" smtClean="0"/>
              <a:t> Side on April 19, 2014 AM</a:t>
            </a:r>
          </a:p>
          <a:p>
            <a:r>
              <a:rPr lang="en-US" baseline="0" dirty="0" smtClean="0"/>
              <a:t>Print Slides: 1,2,5,16,18,19</a:t>
            </a:r>
          </a:p>
          <a:p>
            <a:r>
              <a:rPr lang="en-US" baseline="0" dirty="0" smtClean="0"/>
              <a:t>Note: Thoughts for this lesson taken from an outline found at lawofliberty.com (Possibly </a:t>
            </a:r>
            <a:r>
              <a:rPr lang="en-US" baseline="0" smtClean="0"/>
              <a:t>Kyle Campbell)</a:t>
            </a:r>
            <a:endParaRPr lang="en-US" dirty="0" smtClean="0"/>
          </a:p>
          <a:p>
            <a:endParaRPr lang="en-US" dirty="0"/>
          </a:p>
        </p:txBody>
      </p:sp>
      <p:sp>
        <p:nvSpPr>
          <p:cNvPr id="4" name="Slide Number Placeholder 3"/>
          <p:cNvSpPr>
            <a:spLocks noGrp="1"/>
          </p:cNvSpPr>
          <p:nvPr>
            <p:ph type="sldNum" sz="quarter" idx="10"/>
          </p:nvPr>
        </p:nvSpPr>
        <p:spPr/>
        <p:txBody>
          <a:bodyPr/>
          <a:lstStyle/>
          <a:p>
            <a:fld id="{2CACA8D3-60DF-4FB3-863C-7E1BFAAFE069}" type="slidenum">
              <a:rPr lang="en-US" smtClean="0"/>
              <a:t>1</a:t>
            </a:fld>
            <a:endParaRPr lang="en-US"/>
          </a:p>
        </p:txBody>
      </p:sp>
    </p:spTree>
    <p:extLst>
      <p:ext uri="{BB962C8B-B14F-4D97-AF65-F5344CB8AC3E}">
        <p14:creationId xmlns:p14="http://schemas.microsoft.com/office/powerpoint/2010/main" val="1333329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CA8D3-60DF-4FB3-863C-7E1BFAAFE069}" type="slidenum">
              <a:rPr lang="en-US" smtClean="0"/>
              <a:t>18</a:t>
            </a:fld>
            <a:endParaRPr lang="en-US"/>
          </a:p>
        </p:txBody>
      </p:sp>
    </p:spTree>
    <p:extLst>
      <p:ext uri="{BB962C8B-B14F-4D97-AF65-F5344CB8AC3E}">
        <p14:creationId xmlns:p14="http://schemas.microsoft.com/office/powerpoint/2010/main" val="110682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4/19/2014</a:t>
            </a:fld>
            <a:endParaRPr lang="en-US"/>
          </a:p>
        </p:txBody>
      </p:sp>
      <p:sp>
        <p:nvSpPr>
          <p:cNvPr id="2" name="Footer Placeholder 1"/>
          <p:cNvSpPr>
            <a:spLocks noGrp="1"/>
          </p:cNvSpPr>
          <p:nvPr>
            <p:ph type="ftr" sz="quarter" idx="11"/>
          </p:nvPr>
        </p:nvSpPr>
        <p:spPr/>
        <p:txBody>
          <a:bodyPr/>
          <a:lstStyle/>
          <a:p>
            <a:endParaRPr kumimoji="0" lang="en-US"/>
          </a:p>
        </p:txBody>
      </p:sp>
      <p:sp>
        <p:nvSpPr>
          <p:cNvPr id="15" name="Slide Number Placeholder 14"/>
          <p:cNvSpPr>
            <a:spLocks noGrp="1"/>
          </p:cNvSpPr>
          <p:nvPr>
            <p:ph type="sldNum" sz="quarter" idx="12"/>
          </p:nvPr>
        </p:nvSpPr>
        <p:spPr>
          <a:xfrm>
            <a:off x="8229600" y="6473952"/>
            <a:ext cx="758952" cy="246888"/>
          </a:xfrm>
        </p:spPr>
        <p:txBody>
          <a:bodyPr/>
          <a:lstStyle/>
          <a:p>
            <a:fld id="{CA15C064-DD44-4CAC-873E-2D1F54821676}" type="slidenum">
              <a:rPr kumimoji="0" lang="en-US" smtClean="0"/>
              <a:pPr eaLnBrk="1" latinLnBrk="0" hangingPunct="1"/>
              <a:t>‹#›</a:t>
            </a:fld>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4/19/2014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CA15C064-DD44-4CAC-873E-2D1F54821676}"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4/19/2014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CA15C064-DD44-4CAC-873E-2D1F54821676}"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4/19/2014</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kumimoji="0" lang="en-US"/>
          </a:p>
        </p:txBody>
      </p:sp>
      <p:sp>
        <p:nvSpPr>
          <p:cNvPr id="16" name="Slide Number Placeholder 15"/>
          <p:cNvSpPr>
            <a:spLocks noGrp="1"/>
          </p:cNvSpPr>
          <p:nvPr>
            <p:ph type="sldNum" sz="quarter" idx="12"/>
          </p:nvPr>
        </p:nvSpPr>
        <p:spPr>
          <a:xfrm>
            <a:off x="8229600" y="6473952"/>
            <a:ext cx="758952" cy="246888"/>
          </a:xfrm>
        </p:spPr>
        <p:txBody>
          <a:bodyPr/>
          <a:lstStyle/>
          <a:p>
            <a:fld id="{CA15C064-DD44-4CAC-873E-2D1F54821676}" type="slidenum">
              <a:rPr kumimoji="0" lang="en-US" smtClean="0"/>
              <a:pPr eaLnBrk="1" latinLnBrk="0" hangingPunct="1"/>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4/19/2014</a:t>
            </a:fld>
            <a:endParaRPr lang="en-US"/>
          </a:p>
        </p:txBody>
      </p:sp>
      <p:sp>
        <p:nvSpPr>
          <p:cNvPr id="11" name="Footer Placeholder 10"/>
          <p:cNvSpPr>
            <a:spLocks noGrp="1"/>
          </p:cNvSpPr>
          <p:nvPr>
            <p:ph type="ftr" sz="quarter" idx="11"/>
          </p:nvPr>
        </p:nvSpPr>
        <p:spPr/>
        <p:txBody>
          <a:bodyPr/>
          <a:lstStyle/>
          <a:p>
            <a:endParaRPr kumimoji="0" lang="en-US"/>
          </a:p>
        </p:txBody>
      </p:sp>
      <p:sp>
        <p:nvSpPr>
          <p:cNvPr id="16" name="Slide Number Placeholder 15"/>
          <p:cNvSpPr>
            <a:spLocks noGrp="1"/>
          </p:cNvSpPr>
          <p:nvPr>
            <p:ph type="sldNum" sz="quarter" idx="12"/>
          </p:nvPr>
        </p:nvSpPr>
        <p:spPr/>
        <p:txBody>
          <a:bodyPr/>
          <a:lstStyle/>
          <a:p>
            <a:fld id="{CA15C064-DD44-4CAC-873E-2D1F54821676}" type="slidenum">
              <a:rPr kumimoji="0" lang="en-US" smtClean="0"/>
              <a:pPr eaLnBrk="1" latinLnBrk="0" hangingPunct="1"/>
              <a:t>‹#›</a:t>
            </a:fld>
            <a:endParaRPr kumimoji="0"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4/19/2014</a:t>
            </a:fld>
            <a:endParaRPr lang="en-US"/>
          </a:p>
        </p:txBody>
      </p:sp>
      <p:sp>
        <p:nvSpPr>
          <p:cNvPr id="10" name="Footer Placeholder 9"/>
          <p:cNvSpPr>
            <a:spLocks noGrp="1"/>
          </p:cNvSpPr>
          <p:nvPr>
            <p:ph type="ftr" sz="quarter" idx="11"/>
          </p:nvPr>
        </p:nvSpPr>
        <p:spPr/>
        <p:txBody>
          <a:bodyPr/>
          <a:lstStyle/>
          <a:p>
            <a:endParaRPr kumimoji="0" lang="en-US"/>
          </a:p>
        </p:txBody>
      </p:sp>
      <p:sp>
        <p:nvSpPr>
          <p:cNvPr id="31" name="Slide Number Placeholder 30"/>
          <p:cNvSpPr>
            <a:spLocks noGrp="1"/>
          </p:cNvSpPr>
          <p:nvPr>
            <p:ph type="sldNum" sz="quarter" idx="12"/>
          </p:nvPr>
        </p:nvSpPr>
        <p:spPr/>
        <p:txBody>
          <a:bodyPr/>
          <a:lstStyle/>
          <a:p>
            <a:fld id="{CA15C064-DD44-4CAC-873E-2D1F54821676}"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4/19/2014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229600" y="6477000"/>
            <a:ext cx="762000" cy="246888"/>
          </a:xfrm>
        </p:spPr>
        <p:txBody>
          <a:bodyPr/>
          <a:lstStyle/>
          <a:p>
            <a:fld id="{CA15C064-DD44-4CAC-873E-2D1F54821676}" type="slidenum">
              <a:rPr kumimoji="0" lang="en-US" smtClean="0"/>
              <a:pPr eaLnBrk="1" latinLnBrk="0" hangingPunct="1"/>
              <a:t>‹#›</a:t>
            </a:fld>
            <a:endParaRPr kumimoji="0" lang="en-US" dirty="0"/>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4/19/2014</a:t>
            </a:fld>
            <a:endParaRPr lang="en-US"/>
          </a:p>
        </p:txBody>
      </p:sp>
      <p:sp>
        <p:nvSpPr>
          <p:cNvPr id="21" name="Footer Placeholder 20"/>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CA15C064-DD44-4CAC-873E-2D1F54821676}" type="slidenum">
              <a:rPr kumimoji="0" lang="en-US" smtClean="0"/>
              <a:pPr eaLnBrk="1" latinLnBrk="0" hangingPunct="1"/>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4/19/2014</a:t>
            </a:fld>
            <a:endParaRPr lang="en-US"/>
          </a:p>
        </p:txBody>
      </p:sp>
      <p:sp>
        <p:nvSpPr>
          <p:cNvPr id="24" name="Footer Placeholder 23"/>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CA15C064-DD44-4CAC-873E-2D1F54821676}"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4/19/2014</a:t>
            </a:fld>
            <a:endParaRPr lang="en-US"/>
          </a:p>
        </p:txBody>
      </p:sp>
      <p:sp>
        <p:nvSpPr>
          <p:cNvPr id="29" name="Footer Placeholder 28"/>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CA15C064-DD44-4CAC-873E-2D1F54821676}" type="slidenum">
              <a:rPr kumimoji="0" lang="en-US" smtClean="0"/>
              <a:pPr eaLnBrk="1" latinLnBrk="0" hangingPunct="1"/>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4/19/2014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31" name="Slide Number Placeholder 30"/>
          <p:cNvSpPr>
            <a:spLocks noGrp="1"/>
          </p:cNvSpPr>
          <p:nvPr>
            <p:ph type="sldNum" sz="quarter" idx="12"/>
          </p:nvPr>
        </p:nvSpPr>
        <p:spPr/>
        <p:txBody>
          <a:bodyPr/>
          <a:lstStyle/>
          <a:p>
            <a:fld id="{CA15C064-DD44-4CAC-873E-2D1F54821676}" type="slidenum">
              <a:rPr kumimoji="0" lang="en-US" smtClean="0"/>
              <a:pPr eaLnBrk="1" latinLnBrk="0" hangingPunct="1"/>
              <a:t>‹#›</a:t>
            </a:fld>
            <a:endParaRPr kumimoji="0"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lgn="l" eaLnBrk="1" latinLnBrk="0" hangingPunct="1"/>
            <a:fld id="{74CBEAF9-9E58-4CC8-A6FF-6DD8A58DEEA4}" type="datetimeFigureOut">
              <a:rPr lang="en-US" smtClean="0"/>
              <a:pPr algn="l" eaLnBrk="1" latinLnBrk="0" hangingPunct="1"/>
              <a:t>4/19/2014</a:t>
            </a:fld>
            <a:endParaRPr lang="en-US" dirty="0">
              <a:solidFill>
                <a:schemeClr val="accent1">
                  <a:shade val="75000"/>
                </a:schemeClr>
              </a:solidFill>
            </a:endParaRP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lgn="r" eaLnBrk="1" latinLnBrk="0" hangingPunct="1"/>
            <a:endParaRPr kumimoji="0" lang="en-US" dirty="0">
              <a:solidFill>
                <a:schemeClr val="accent1">
                  <a:shade val="75000"/>
                </a:schemeClr>
              </a:solidFill>
            </a:endParaRP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A15C064-DD44-4CAC-873E-2D1F54821676}" type="slidenum">
              <a:rPr kumimoji="0" lang="en-US" smtClean="0"/>
              <a:pPr eaLnBrk="1" latinLnBrk="0" hangingPunct="1"/>
              <a:t>‹#›</a:t>
            </a:fld>
            <a:endParaRPr kumimoji="0" lang="en-US" dirty="0">
              <a:solidFill>
                <a:schemeClr val="accent1">
                  <a:shade val="75000"/>
                </a:schemeClr>
              </a:solidFill>
            </a:endParaRP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425066"/>
            <a:ext cx="8458200" cy="1747134"/>
          </a:xfrm>
        </p:spPr>
        <p:txBody>
          <a:bodyPr>
            <a:normAutofit/>
          </a:bodyPr>
          <a:lstStyle/>
          <a:p>
            <a:r>
              <a:rPr lang="en-US" sz="6600" dirty="0" smtClean="0">
                <a:solidFill>
                  <a:schemeClr val="tx1"/>
                </a:solidFill>
                <a:latin typeface="Engebrechtre" pitchFamily="2" charset="0"/>
              </a:rPr>
              <a:t>selling our birthright</a:t>
            </a:r>
            <a:endParaRPr lang="en-US" sz="6600" dirty="0">
              <a:solidFill>
                <a:schemeClr val="tx1"/>
              </a:solidFill>
              <a:latin typeface="Engebrechtre" pitchFamily="2" charset="0"/>
            </a:endParaRPr>
          </a:p>
        </p:txBody>
      </p:sp>
      <p:sp>
        <p:nvSpPr>
          <p:cNvPr id="3" name="Subtitle 2"/>
          <p:cNvSpPr>
            <a:spLocks noGrp="1"/>
          </p:cNvSpPr>
          <p:nvPr>
            <p:ph type="subTitle" idx="1"/>
          </p:nvPr>
        </p:nvSpPr>
        <p:spPr>
          <a:xfrm>
            <a:off x="381000" y="2209800"/>
            <a:ext cx="8458200" cy="1828800"/>
          </a:xfrm>
        </p:spPr>
        <p:txBody>
          <a:bodyPr>
            <a:normAutofit/>
          </a:bodyPr>
          <a:lstStyle/>
          <a:p>
            <a:r>
              <a:rPr lang="en-US" sz="4400" dirty="0" smtClean="0">
                <a:solidFill>
                  <a:schemeClr val="tx1"/>
                </a:solidFill>
              </a:rPr>
              <a:t>The example of Esau</a:t>
            </a:r>
          </a:p>
          <a:p>
            <a:r>
              <a:rPr lang="en-US" sz="4400" dirty="0" smtClean="0">
                <a:solidFill>
                  <a:schemeClr val="tx1"/>
                </a:solidFill>
              </a:rPr>
              <a:t>Genesis 25:21-34</a:t>
            </a:r>
            <a:endParaRPr lang="en-US" sz="4400" dirty="0">
              <a:solidFill>
                <a:schemeClr val="tx1"/>
              </a:solidFill>
            </a:endParaRPr>
          </a:p>
        </p:txBody>
      </p:sp>
    </p:spTree>
    <p:extLst>
      <p:ext uri="{BB962C8B-B14F-4D97-AF65-F5344CB8AC3E}">
        <p14:creationId xmlns:p14="http://schemas.microsoft.com/office/powerpoint/2010/main" val="3744851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1066800"/>
          </a:xfrm>
        </p:spPr>
        <p:txBody>
          <a:bodyPr>
            <a:normAutofit/>
          </a:bodyPr>
          <a:lstStyle/>
          <a:p>
            <a:r>
              <a:rPr lang="en-US" sz="4800" dirty="0" smtClean="0">
                <a:solidFill>
                  <a:schemeClr val="tx1"/>
                </a:solidFill>
                <a:latin typeface="Engebrechtre" pitchFamily="2" charset="0"/>
              </a:rPr>
              <a:t>James 4 : 4</a:t>
            </a:r>
            <a:endParaRPr lang="en-US" sz="4800" dirty="0">
              <a:solidFill>
                <a:schemeClr val="tx1"/>
              </a:solidFill>
              <a:latin typeface="Engebrechtre" pitchFamily="2" charset="0"/>
            </a:endParaRPr>
          </a:p>
        </p:txBody>
      </p:sp>
      <p:sp>
        <p:nvSpPr>
          <p:cNvPr id="3" name="Content Placeholder 2"/>
          <p:cNvSpPr>
            <a:spLocks noGrp="1"/>
          </p:cNvSpPr>
          <p:nvPr>
            <p:ph idx="1"/>
          </p:nvPr>
        </p:nvSpPr>
        <p:spPr>
          <a:xfrm>
            <a:off x="304800" y="1494367"/>
            <a:ext cx="8458200" cy="4906433"/>
          </a:xfrm>
        </p:spPr>
        <p:txBody>
          <a:bodyPr/>
          <a:lstStyle/>
          <a:p>
            <a:pPr marL="0" indent="339725">
              <a:buNone/>
            </a:pPr>
            <a:r>
              <a:rPr lang="en-US" dirty="0">
                <a:solidFill>
                  <a:schemeClr val="tx1"/>
                </a:solidFill>
              </a:rPr>
              <a:t>Adulterers </a:t>
            </a:r>
            <a:r>
              <a:rPr lang="en-US" dirty="0" smtClean="0">
                <a:solidFill>
                  <a:schemeClr val="tx1"/>
                </a:solidFill>
              </a:rPr>
              <a:t>and </a:t>
            </a:r>
            <a:r>
              <a:rPr lang="en-US" dirty="0">
                <a:solidFill>
                  <a:schemeClr val="tx1"/>
                </a:solidFill>
              </a:rPr>
              <a:t>adulteresses! Do </a:t>
            </a:r>
            <a:r>
              <a:rPr lang="en-US" dirty="0" smtClean="0">
                <a:solidFill>
                  <a:schemeClr val="tx1"/>
                </a:solidFill>
              </a:rPr>
              <a:t>                      you </a:t>
            </a:r>
            <a:r>
              <a:rPr lang="en-US" dirty="0">
                <a:solidFill>
                  <a:schemeClr val="tx1"/>
                </a:solidFill>
              </a:rPr>
              <a:t>not know that friendship with the world is enmity with God? Whoever therefore wants to be a friend of the world makes himself an enemy of God.</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0400" y="228600"/>
            <a:ext cx="1905000" cy="1265767"/>
          </a:xfrm>
          <a:prstGeom prst="rect">
            <a:avLst/>
          </a:prstGeom>
          <a:ln w="25400">
            <a:solidFill>
              <a:schemeClr val="accent1"/>
            </a:solidFill>
          </a:ln>
        </p:spPr>
      </p:pic>
    </p:spTree>
    <p:extLst>
      <p:ext uri="{BB962C8B-B14F-4D97-AF65-F5344CB8AC3E}">
        <p14:creationId xmlns:p14="http://schemas.microsoft.com/office/powerpoint/2010/main" val="3319602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1066800"/>
          </a:xfrm>
        </p:spPr>
        <p:txBody>
          <a:bodyPr>
            <a:normAutofit/>
          </a:bodyPr>
          <a:lstStyle/>
          <a:p>
            <a:r>
              <a:rPr lang="en-US" sz="4800" dirty="0" smtClean="0">
                <a:solidFill>
                  <a:schemeClr val="tx1"/>
                </a:solidFill>
                <a:latin typeface="Engebrechtre" pitchFamily="2" charset="0"/>
              </a:rPr>
              <a:t>1 John 2 : 15-17</a:t>
            </a:r>
            <a:endParaRPr lang="en-US" sz="4800" dirty="0">
              <a:solidFill>
                <a:schemeClr val="tx1"/>
              </a:solidFill>
              <a:latin typeface="Engebrechtre" pitchFamily="2" charset="0"/>
            </a:endParaRPr>
          </a:p>
        </p:txBody>
      </p:sp>
      <p:sp>
        <p:nvSpPr>
          <p:cNvPr id="3" name="Content Placeholder 2"/>
          <p:cNvSpPr>
            <a:spLocks noGrp="1"/>
          </p:cNvSpPr>
          <p:nvPr>
            <p:ph idx="1"/>
          </p:nvPr>
        </p:nvSpPr>
        <p:spPr>
          <a:xfrm>
            <a:off x="304800" y="1494367"/>
            <a:ext cx="8458200" cy="4906433"/>
          </a:xfrm>
        </p:spPr>
        <p:txBody>
          <a:bodyPr/>
          <a:lstStyle/>
          <a:p>
            <a:pPr marL="0" indent="339725">
              <a:buNone/>
            </a:pPr>
            <a:r>
              <a:rPr lang="en-US" dirty="0">
                <a:solidFill>
                  <a:schemeClr val="tx1"/>
                </a:solidFill>
              </a:rPr>
              <a:t>Do not love the world or the things </a:t>
            </a:r>
            <a:r>
              <a:rPr lang="en-US" dirty="0" smtClean="0">
                <a:solidFill>
                  <a:schemeClr val="tx1"/>
                </a:solidFill>
              </a:rPr>
              <a:t>                    in </a:t>
            </a:r>
            <a:r>
              <a:rPr lang="en-US" dirty="0">
                <a:solidFill>
                  <a:schemeClr val="tx1"/>
                </a:solidFill>
              </a:rPr>
              <a:t>the world. If anyone loves the world, the love of the Father is not in him. </a:t>
            </a:r>
            <a:r>
              <a:rPr lang="en-US" baseline="30000" dirty="0">
                <a:solidFill>
                  <a:schemeClr val="tx1"/>
                </a:solidFill>
              </a:rPr>
              <a:t>16 </a:t>
            </a:r>
            <a:r>
              <a:rPr lang="en-US" dirty="0">
                <a:solidFill>
                  <a:schemeClr val="tx1"/>
                </a:solidFill>
              </a:rPr>
              <a:t>For all that </a:t>
            </a:r>
            <a:r>
              <a:rPr lang="en-US" i="1" dirty="0">
                <a:solidFill>
                  <a:schemeClr val="tx1"/>
                </a:solidFill>
              </a:rPr>
              <a:t>is</a:t>
            </a:r>
            <a:r>
              <a:rPr lang="en-US" dirty="0">
                <a:solidFill>
                  <a:schemeClr val="tx1"/>
                </a:solidFill>
              </a:rPr>
              <a:t> in the world—the lust of the flesh, the lust of the eyes, and the pride of life—is not of the Father but is of the world. </a:t>
            </a:r>
            <a:r>
              <a:rPr lang="en-US" baseline="30000" dirty="0">
                <a:solidFill>
                  <a:schemeClr val="tx1"/>
                </a:solidFill>
              </a:rPr>
              <a:t>17 </a:t>
            </a:r>
            <a:r>
              <a:rPr lang="en-US" dirty="0">
                <a:solidFill>
                  <a:schemeClr val="tx1"/>
                </a:solidFill>
              </a:rPr>
              <a:t>And the world is passing away, and the lust of it; but he who does the will of God abides forever.</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0400" y="228600"/>
            <a:ext cx="1905000" cy="1265767"/>
          </a:xfrm>
          <a:prstGeom prst="rect">
            <a:avLst/>
          </a:prstGeom>
          <a:ln w="25400">
            <a:solidFill>
              <a:schemeClr val="accent1"/>
            </a:solidFill>
          </a:ln>
        </p:spPr>
      </p:pic>
    </p:spTree>
    <p:extLst>
      <p:ext uri="{BB962C8B-B14F-4D97-AF65-F5344CB8AC3E}">
        <p14:creationId xmlns:p14="http://schemas.microsoft.com/office/powerpoint/2010/main" val="3319602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5304"/>
            <a:ext cx="8686800" cy="990600"/>
          </a:xfrm>
        </p:spPr>
        <p:txBody>
          <a:bodyPr>
            <a:normAutofit/>
          </a:bodyPr>
          <a:lstStyle/>
          <a:p>
            <a:r>
              <a:rPr lang="en-US" sz="4400" dirty="0" smtClean="0">
                <a:solidFill>
                  <a:schemeClr val="tx1"/>
                </a:solidFill>
                <a:latin typeface="Engebrechtre" pitchFamily="2" charset="0"/>
              </a:rPr>
              <a:t>How Christians Sell their birthright…</a:t>
            </a:r>
            <a:endParaRPr lang="en-US" sz="4400" dirty="0">
              <a:solidFill>
                <a:schemeClr val="tx1"/>
              </a:solidFill>
              <a:latin typeface="Engebrechtre" pitchFamily="2" charset="0"/>
            </a:endParaRPr>
          </a:p>
        </p:txBody>
      </p:sp>
      <p:sp>
        <p:nvSpPr>
          <p:cNvPr id="3" name="Content Placeholder 2"/>
          <p:cNvSpPr>
            <a:spLocks noGrp="1"/>
          </p:cNvSpPr>
          <p:nvPr>
            <p:ph idx="1"/>
          </p:nvPr>
        </p:nvSpPr>
        <p:spPr>
          <a:xfrm>
            <a:off x="304800" y="1447800"/>
            <a:ext cx="8534400" cy="5029200"/>
          </a:xfrm>
        </p:spPr>
        <p:txBody>
          <a:bodyPr/>
          <a:lstStyle/>
          <a:p>
            <a:pPr marL="401638" indent="-401638"/>
            <a:r>
              <a:rPr lang="en-US" b="1" dirty="0" smtClean="0">
                <a:solidFill>
                  <a:schemeClr val="tx1"/>
                </a:solidFill>
              </a:rPr>
              <a:t>By lusting after the world</a:t>
            </a:r>
          </a:p>
          <a:p>
            <a:pPr marL="693738" lvl="1" indent="0">
              <a:buNone/>
            </a:pPr>
            <a:r>
              <a:rPr lang="en-US" sz="3200" i="1" dirty="0" smtClean="0">
                <a:solidFill>
                  <a:schemeClr val="tx1"/>
                </a:solidFill>
              </a:rPr>
              <a:t>James 4:4; 1 John 2:15-17</a:t>
            </a:r>
          </a:p>
          <a:p>
            <a:pPr marL="401638" indent="-401638"/>
            <a:r>
              <a:rPr lang="en-US" b="1" dirty="0" smtClean="0">
                <a:solidFill>
                  <a:schemeClr val="tx1"/>
                </a:solidFill>
              </a:rPr>
              <a:t>By turning from God and trusting in riches</a:t>
            </a:r>
          </a:p>
          <a:p>
            <a:pPr marL="693738" lvl="1" indent="0">
              <a:buNone/>
            </a:pPr>
            <a:r>
              <a:rPr lang="en-US" sz="3200" i="1" dirty="0" smtClean="0">
                <a:solidFill>
                  <a:schemeClr val="tx1"/>
                </a:solidFill>
              </a:rPr>
              <a:t>Luke 16:13-15 (cf. Rich fool, Luke 12:16-21)</a:t>
            </a:r>
          </a:p>
        </p:txBody>
      </p:sp>
    </p:spTree>
    <p:extLst>
      <p:ext uri="{BB962C8B-B14F-4D97-AF65-F5344CB8AC3E}">
        <p14:creationId xmlns:p14="http://schemas.microsoft.com/office/powerpoint/2010/main" val="32226781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1066800"/>
          </a:xfrm>
        </p:spPr>
        <p:txBody>
          <a:bodyPr>
            <a:normAutofit/>
          </a:bodyPr>
          <a:lstStyle/>
          <a:p>
            <a:r>
              <a:rPr lang="en-US" sz="4800" dirty="0" smtClean="0">
                <a:solidFill>
                  <a:schemeClr val="tx1"/>
                </a:solidFill>
                <a:latin typeface="Engebrechtre" pitchFamily="2" charset="0"/>
              </a:rPr>
              <a:t>Luke 16 : 13-15</a:t>
            </a:r>
            <a:endParaRPr lang="en-US" sz="4800" dirty="0">
              <a:solidFill>
                <a:schemeClr val="tx1"/>
              </a:solidFill>
              <a:latin typeface="Engebrechtre" pitchFamily="2" charset="0"/>
            </a:endParaRPr>
          </a:p>
        </p:txBody>
      </p:sp>
      <p:sp>
        <p:nvSpPr>
          <p:cNvPr id="3" name="Content Placeholder 2"/>
          <p:cNvSpPr>
            <a:spLocks noGrp="1"/>
          </p:cNvSpPr>
          <p:nvPr>
            <p:ph idx="1"/>
          </p:nvPr>
        </p:nvSpPr>
        <p:spPr>
          <a:xfrm>
            <a:off x="304800" y="1371601"/>
            <a:ext cx="8458200" cy="5304366"/>
          </a:xfrm>
        </p:spPr>
        <p:txBody>
          <a:bodyPr>
            <a:normAutofit lnSpcReduction="10000"/>
          </a:bodyPr>
          <a:lstStyle/>
          <a:p>
            <a:pPr marL="0" indent="515938">
              <a:buNone/>
            </a:pPr>
            <a:r>
              <a:rPr lang="en-US" dirty="0" smtClean="0">
                <a:solidFill>
                  <a:schemeClr val="tx1"/>
                </a:solidFill>
              </a:rPr>
              <a:t>“</a:t>
            </a:r>
            <a:r>
              <a:rPr lang="en-US" dirty="0">
                <a:solidFill>
                  <a:schemeClr val="tx1"/>
                </a:solidFill>
              </a:rPr>
              <a:t>No servant can serve two </a:t>
            </a:r>
            <a:r>
              <a:rPr lang="en-US" dirty="0" smtClean="0">
                <a:solidFill>
                  <a:schemeClr val="tx1"/>
                </a:solidFill>
              </a:rPr>
              <a:t>                  masters</a:t>
            </a:r>
            <a:r>
              <a:rPr lang="en-US" dirty="0">
                <a:solidFill>
                  <a:schemeClr val="tx1"/>
                </a:solidFill>
              </a:rPr>
              <a:t>; for either he will hate the one and love the other, or else he will be loyal to the one and despise the other. </a:t>
            </a:r>
            <a:r>
              <a:rPr lang="en-US" u="sng" dirty="0">
                <a:solidFill>
                  <a:schemeClr val="tx1"/>
                </a:solidFill>
              </a:rPr>
              <a:t>You cannot serve God and mammon</a:t>
            </a:r>
            <a:r>
              <a:rPr lang="en-US" dirty="0" smtClean="0">
                <a:solidFill>
                  <a:schemeClr val="tx1"/>
                </a:solidFill>
              </a:rPr>
              <a:t>.” </a:t>
            </a:r>
            <a:r>
              <a:rPr lang="en-US" baseline="30000" dirty="0" smtClean="0">
                <a:solidFill>
                  <a:schemeClr val="tx1"/>
                </a:solidFill>
              </a:rPr>
              <a:t>14</a:t>
            </a:r>
            <a:r>
              <a:rPr lang="en-US" baseline="30000" dirty="0">
                <a:solidFill>
                  <a:schemeClr val="tx1"/>
                </a:solidFill>
              </a:rPr>
              <a:t> </a:t>
            </a:r>
            <a:r>
              <a:rPr lang="en-US" dirty="0">
                <a:solidFill>
                  <a:schemeClr val="tx1"/>
                </a:solidFill>
              </a:rPr>
              <a:t>Now the Pharisees, who were lovers of money, also heard all these things, and they derided Him. </a:t>
            </a:r>
            <a:r>
              <a:rPr lang="en-US" baseline="30000" dirty="0">
                <a:solidFill>
                  <a:schemeClr val="tx1"/>
                </a:solidFill>
              </a:rPr>
              <a:t>15 </a:t>
            </a:r>
            <a:r>
              <a:rPr lang="en-US" dirty="0">
                <a:solidFill>
                  <a:schemeClr val="tx1"/>
                </a:solidFill>
              </a:rPr>
              <a:t>And He said to them, “You are those who justify yourselves before men, but God knows your hearts. For </a:t>
            </a:r>
            <a:r>
              <a:rPr lang="en-US" u="sng" dirty="0">
                <a:solidFill>
                  <a:schemeClr val="tx1"/>
                </a:solidFill>
              </a:rPr>
              <a:t>what is highly esteemed among men is an abomination in the sight of God</a:t>
            </a:r>
            <a:r>
              <a:rPr lang="en-US" dirty="0">
                <a:solidFill>
                  <a:schemeClr val="tx1"/>
                </a:solidFill>
              </a:rPr>
              <a: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0400" y="228600"/>
            <a:ext cx="1905000" cy="1265767"/>
          </a:xfrm>
          <a:prstGeom prst="rect">
            <a:avLst/>
          </a:prstGeom>
          <a:ln w="25400">
            <a:solidFill>
              <a:schemeClr val="accent1"/>
            </a:solidFill>
          </a:ln>
        </p:spPr>
      </p:pic>
    </p:spTree>
    <p:extLst>
      <p:ext uri="{BB962C8B-B14F-4D97-AF65-F5344CB8AC3E}">
        <p14:creationId xmlns:p14="http://schemas.microsoft.com/office/powerpoint/2010/main" val="33196021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5304"/>
            <a:ext cx="8686800" cy="990600"/>
          </a:xfrm>
        </p:spPr>
        <p:txBody>
          <a:bodyPr>
            <a:normAutofit/>
          </a:bodyPr>
          <a:lstStyle/>
          <a:p>
            <a:r>
              <a:rPr lang="en-US" sz="4400" dirty="0" smtClean="0">
                <a:solidFill>
                  <a:schemeClr val="tx1"/>
                </a:solidFill>
                <a:latin typeface="Engebrechtre" pitchFamily="2" charset="0"/>
              </a:rPr>
              <a:t>How Christians Sell their birthright…</a:t>
            </a:r>
            <a:endParaRPr lang="en-US" sz="4400" dirty="0">
              <a:solidFill>
                <a:schemeClr val="tx1"/>
              </a:solidFill>
              <a:latin typeface="Engebrechtre" pitchFamily="2" charset="0"/>
            </a:endParaRPr>
          </a:p>
        </p:txBody>
      </p:sp>
      <p:sp>
        <p:nvSpPr>
          <p:cNvPr id="3" name="Content Placeholder 2"/>
          <p:cNvSpPr>
            <a:spLocks noGrp="1"/>
          </p:cNvSpPr>
          <p:nvPr>
            <p:ph idx="1"/>
          </p:nvPr>
        </p:nvSpPr>
        <p:spPr>
          <a:xfrm>
            <a:off x="304800" y="1447800"/>
            <a:ext cx="8534400" cy="5029200"/>
          </a:xfrm>
        </p:spPr>
        <p:txBody>
          <a:bodyPr/>
          <a:lstStyle/>
          <a:p>
            <a:pPr marL="401638" indent="-401638"/>
            <a:r>
              <a:rPr lang="en-US" b="1" dirty="0" smtClean="0">
                <a:solidFill>
                  <a:schemeClr val="tx1"/>
                </a:solidFill>
              </a:rPr>
              <a:t>By lusting after the world</a:t>
            </a:r>
          </a:p>
          <a:p>
            <a:pPr marL="693738" lvl="1" indent="0">
              <a:buNone/>
            </a:pPr>
            <a:r>
              <a:rPr lang="en-US" sz="3200" i="1" dirty="0" smtClean="0">
                <a:solidFill>
                  <a:schemeClr val="tx1"/>
                </a:solidFill>
              </a:rPr>
              <a:t>James 4:4; 1 John 2:15-17</a:t>
            </a:r>
          </a:p>
          <a:p>
            <a:pPr marL="401638" indent="-401638"/>
            <a:r>
              <a:rPr lang="en-US" b="1" dirty="0" smtClean="0">
                <a:solidFill>
                  <a:schemeClr val="tx1"/>
                </a:solidFill>
              </a:rPr>
              <a:t>By turning from God and trusting in riches</a:t>
            </a:r>
          </a:p>
          <a:p>
            <a:pPr marL="693738" lvl="1" indent="0">
              <a:buNone/>
            </a:pPr>
            <a:r>
              <a:rPr lang="en-US" sz="3200" i="1" dirty="0">
                <a:solidFill>
                  <a:schemeClr val="tx1"/>
                </a:solidFill>
              </a:rPr>
              <a:t>Luke 16:13-15 (cf. Rich fool, Luke 12:16-21)</a:t>
            </a:r>
          </a:p>
          <a:p>
            <a:pPr marL="401638" indent="-401638"/>
            <a:r>
              <a:rPr lang="en-US" b="1" dirty="0" smtClean="0">
                <a:solidFill>
                  <a:schemeClr val="tx1"/>
                </a:solidFill>
              </a:rPr>
              <a:t>By exchanging our good influence for evil</a:t>
            </a:r>
          </a:p>
          <a:p>
            <a:pPr marL="693738" lvl="1" indent="44450">
              <a:buNone/>
            </a:pPr>
            <a:r>
              <a:rPr lang="en-US" sz="3200" i="1" dirty="0" smtClean="0">
                <a:solidFill>
                  <a:schemeClr val="tx1"/>
                </a:solidFill>
              </a:rPr>
              <a:t>cf. Peter (John 18:15-18)</a:t>
            </a:r>
          </a:p>
        </p:txBody>
      </p:sp>
    </p:spTree>
    <p:extLst>
      <p:ext uri="{BB962C8B-B14F-4D97-AF65-F5344CB8AC3E}">
        <p14:creationId xmlns:p14="http://schemas.microsoft.com/office/powerpoint/2010/main" val="16286947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1066800"/>
          </a:xfrm>
        </p:spPr>
        <p:txBody>
          <a:bodyPr>
            <a:normAutofit/>
          </a:bodyPr>
          <a:lstStyle/>
          <a:p>
            <a:r>
              <a:rPr lang="en-US" sz="4800" dirty="0" smtClean="0">
                <a:solidFill>
                  <a:schemeClr val="tx1"/>
                </a:solidFill>
                <a:latin typeface="Engebrechtre" pitchFamily="2" charset="0"/>
              </a:rPr>
              <a:t>John 18 : 15-18</a:t>
            </a:r>
            <a:endParaRPr lang="en-US" sz="4800" dirty="0">
              <a:solidFill>
                <a:schemeClr val="tx1"/>
              </a:solidFill>
              <a:latin typeface="Engebrechtre" pitchFamily="2" charset="0"/>
            </a:endParaRPr>
          </a:p>
        </p:txBody>
      </p:sp>
      <p:sp>
        <p:nvSpPr>
          <p:cNvPr id="3" name="Content Placeholder 2"/>
          <p:cNvSpPr>
            <a:spLocks noGrp="1"/>
          </p:cNvSpPr>
          <p:nvPr>
            <p:ph idx="1"/>
          </p:nvPr>
        </p:nvSpPr>
        <p:spPr>
          <a:xfrm>
            <a:off x="304800" y="1371601"/>
            <a:ext cx="8458200" cy="5105400"/>
          </a:xfrm>
        </p:spPr>
        <p:txBody>
          <a:bodyPr>
            <a:normAutofit lnSpcReduction="10000"/>
          </a:bodyPr>
          <a:lstStyle/>
          <a:p>
            <a:pPr marL="0" indent="339725">
              <a:buNone/>
            </a:pPr>
            <a:r>
              <a:rPr lang="en-US" sz="2800" baseline="30000" dirty="0">
                <a:solidFill>
                  <a:schemeClr val="tx1"/>
                </a:solidFill>
              </a:rPr>
              <a:t> </a:t>
            </a:r>
            <a:r>
              <a:rPr lang="en-US" sz="2800" dirty="0">
                <a:solidFill>
                  <a:schemeClr val="tx1"/>
                </a:solidFill>
              </a:rPr>
              <a:t>And Simon Peter followed Jesus, </a:t>
            </a:r>
            <a:r>
              <a:rPr lang="en-US" sz="2800" dirty="0" smtClean="0">
                <a:solidFill>
                  <a:schemeClr val="tx1"/>
                </a:solidFill>
              </a:rPr>
              <a:t>and so                  </a:t>
            </a:r>
            <a:r>
              <a:rPr lang="en-US" sz="2800" i="1" dirty="0" smtClean="0">
                <a:solidFill>
                  <a:schemeClr val="tx1"/>
                </a:solidFill>
              </a:rPr>
              <a:t>did</a:t>
            </a:r>
            <a:r>
              <a:rPr lang="en-US" sz="2800" dirty="0" smtClean="0">
                <a:solidFill>
                  <a:schemeClr val="tx1"/>
                </a:solidFill>
              </a:rPr>
              <a:t> another </a:t>
            </a:r>
            <a:r>
              <a:rPr lang="en-US" sz="2800" dirty="0">
                <a:solidFill>
                  <a:schemeClr val="tx1"/>
                </a:solidFill>
              </a:rPr>
              <a:t>disciple. Now that disciple was known to the high priest, and went with Jesus into the courtyard of the high priest. </a:t>
            </a:r>
            <a:r>
              <a:rPr lang="en-US" sz="2800" baseline="30000" dirty="0">
                <a:solidFill>
                  <a:schemeClr val="tx1"/>
                </a:solidFill>
              </a:rPr>
              <a:t>16 </a:t>
            </a:r>
            <a:r>
              <a:rPr lang="en-US" sz="2800" dirty="0">
                <a:solidFill>
                  <a:schemeClr val="tx1"/>
                </a:solidFill>
              </a:rPr>
              <a:t>But Peter stood at the door outside. Then the other disciple, who was known to the high priest, went out and spoke to her who kept the door, and brought Peter in. </a:t>
            </a:r>
            <a:r>
              <a:rPr lang="en-US" sz="2800" baseline="30000" dirty="0">
                <a:solidFill>
                  <a:schemeClr val="tx1"/>
                </a:solidFill>
              </a:rPr>
              <a:t>17 </a:t>
            </a:r>
            <a:r>
              <a:rPr lang="en-US" sz="2800" dirty="0">
                <a:solidFill>
                  <a:schemeClr val="tx1"/>
                </a:solidFill>
              </a:rPr>
              <a:t>Then the servant girl who kept the door said to Peter, “You are not also </a:t>
            </a:r>
            <a:r>
              <a:rPr lang="en-US" sz="2800" i="1" dirty="0">
                <a:solidFill>
                  <a:schemeClr val="tx1"/>
                </a:solidFill>
              </a:rPr>
              <a:t>one</a:t>
            </a:r>
            <a:r>
              <a:rPr lang="en-US" sz="2800" dirty="0">
                <a:solidFill>
                  <a:schemeClr val="tx1"/>
                </a:solidFill>
              </a:rPr>
              <a:t> of this Man’s disciples, are you</a:t>
            </a:r>
            <a:r>
              <a:rPr lang="en-US" sz="2800" dirty="0" smtClean="0">
                <a:solidFill>
                  <a:schemeClr val="tx1"/>
                </a:solidFill>
              </a:rPr>
              <a:t>?” </a:t>
            </a:r>
            <a:r>
              <a:rPr lang="en-US" sz="2800" u="sng" dirty="0" smtClean="0">
                <a:solidFill>
                  <a:schemeClr val="tx1"/>
                </a:solidFill>
              </a:rPr>
              <a:t>He </a:t>
            </a:r>
            <a:r>
              <a:rPr lang="en-US" sz="2800" u="sng" dirty="0">
                <a:solidFill>
                  <a:schemeClr val="tx1"/>
                </a:solidFill>
              </a:rPr>
              <a:t>said, “I am not</a:t>
            </a:r>
            <a:r>
              <a:rPr lang="en-US" sz="2800" dirty="0" smtClean="0">
                <a:solidFill>
                  <a:schemeClr val="tx1"/>
                </a:solidFill>
              </a:rPr>
              <a:t>.” </a:t>
            </a:r>
            <a:r>
              <a:rPr lang="en-US" sz="2800" baseline="30000" dirty="0" smtClean="0">
                <a:solidFill>
                  <a:schemeClr val="tx1"/>
                </a:solidFill>
              </a:rPr>
              <a:t>18</a:t>
            </a:r>
            <a:r>
              <a:rPr lang="en-US" sz="2800" baseline="30000" dirty="0">
                <a:solidFill>
                  <a:schemeClr val="tx1"/>
                </a:solidFill>
              </a:rPr>
              <a:t> </a:t>
            </a:r>
            <a:r>
              <a:rPr lang="en-US" sz="2800" dirty="0">
                <a:solidFill>
                  <a:schemeClr val="tx1"/>
                </a:solidFill>
              </a:rPr>
              <a:t>Now the servants and officers who had made a fire of coals stood there, for it was cold, and they warmed themselves. </a:t>
            </a:r>
            <a:r>
              <a:rPr lang="en-US" sz="2800" u="sng" dirty="0">
                <a:solidFill>
                  <a:schemeClr val="tx1"/>
                </a:solidFill>
              </a:rPr>
              <a:t>And Peter stood with them and warmed himself</a:t>
            </a:r>
            <a:r>
              <a:rPr lang="en-US" sz="2800" dirty="0">
                <a:solidFill>
                  <a:schemeClr val="tx1"/>
                </a:solidFill>
              </a:rPr>
              <a: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0400" y="228600"/>
            <a:ext cx="1905000" cy="1265767"/>
          </a:xfrm>
          <a:prstGeom prst="rect">
            <a:avLst/>
          </a:prstGeom>
          <a:ln w="25400">
            <a:solidFill>
              <a:schemeClr val="accent1"/>
            </a:solidFill>
          </a:ln>
        </p:spPr>
      </p:pic>
    </p:spTree>
    <p:extLst>
      <p:ext uri="{BB962C8B-B14F-4D97-AF65-F5344CB8AC3E}">
        <p14:creationId xmlns:p14="http://schemas.microsoft.com/office/powerpoint/2010/main" val="33196021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5304"/>
            <a:ext cx="8686800" cy="990600"/>
          </a:xfrm>
        </p:spPr>
        <p:txBody>
          <a:bodyPr>
            <a:normAutofit/>
          </a:bodyPr>
          <a:lstStyle/>
          <a:p>
            <a:r>
              <a:rPr lang="en-US" sz="4400" dirty="0" smtClean="0">
                <a:solidFill>
                  <a:schemeClr val="tx1"/>
                </a:solidFill>
                <a:latin typeface="Engebrechtre" pitchFamily="2" charset="0"/>
              </a:rPr>
              <a:t>How Christians Sell their birthright…</a:t>
            </a:r>
            <a:endParaRPr lang="en-US" sz="4400" dirty="0">
              <a:solidFill>
                <a:schemeClr val="tx1"/>
              </a:solidFill>
              <a:latin typeface="Engebrechtre" pitchFamily="2" charset="0"/>
            </a:endParaRPr>
          </a:p>
        </p:txBody>
      </p:sp>
      <p:sp>
        <p:nvSpPr>
          <p:cNvPr id="3" name="Content Placeholder 2"/>
          <p:cNvSpPr>
            <a:spLocks noGrp="1"/>
          </p:cNvSpPr>
          <p:nvPr>
            <p:ph idx="1"/>
          </p:nvPr>
        </p:nvSpPr>
        <p:spPr>
          <a:xfrm>
            <a:off x="304800" y="1447800"/>
            <a:ext cx="8534400" cy="5029200"/>
          </a:xfrm>
        </p:spPr>
        <p:txBody>
          <a:bodyPr/>
          <a:lstStyle/>
          <a:p>
            <a:pPr marL="401638" indent="-401638"/>
            <a:r>
              <a:rPr lang="en-US" b="1" dirty="0" smtClean="0">
                <a:solidFill>
                  <a:schemeClr val="tx1"/>
                </a:solidFill>
              </a:rPr>
              <a:t>By lusting after the world</a:t>
            </a:r>
          </a:p>
          <a:p>
            <a:pPr marL="693738" lvl="1" indent="0">
              <a:buNone/>
            </a:pPr>
            <a:r>
              <a:rPr lang="en-US" sz="3200" i="1" dirty="0" smtClean="0">
                <a:solidFill>
                  <a:schemeClr val="tx1"/>
                </a:solidFill>
              </a:rPr>
              <a:t>James 4:4; 1 John 2:15-17</a:t>
            </a:r>
          </a:p>
          <a:p>
            <a:pPr marL="401638" indent="-401638"/>
            <a:r>
              <a:rPr lang="en-US" b="1" dirty="0" smtClean="0">
                <a:solidFill>
                  <a:schemeClr val="tx1"/>
                </a:solidFill>
              </a:rPr>
              <a:t>By turning from God and trusting in riches</a:t>
            </a:r>
          </a:p>
          <a:p>
            <a:pPr marL="693738" lvl="1" indent="0">
              <a:buNone/>
            </a:pPr>
            <a:r>
              <a:rPr lang="en-US" sz="3200" i="1" dirty="0">
                <a:solidFill>
                  <a:schemeClr val="tx1"/>
                </a:solidFill>
              </a:rPr>
              <a:t>Luke 16:13-15 (cf. Rich fool, Luke 12:16-21)</a:t>
            </a:r>
          </a:p>
          <a:p>
            <a:pPr marL="401638" indent="-401638"/>
            <a:r>
              <a:rPr lang="en-US" b="1" dirty="0" smtClean="0">
                <a:solidFill>
                  <a:schemeClr val="tx1"/>
                </a:solidFill>
              </a:rPr>
              <a:t>By exchanging our good influence for evil</a:t>
            </a:r>
          </a:p>
          <a:p>
            <a:pPr marL="693738" lvl="1" indent="44450">
              <a:buNone/>
            </a:pPr>
            <a:r>
              <a:rPr lang="en-US" sz="3200" i="1" dirty="0" smtClean="0">
                <a:solidFill>
                  <a:schemeClr val="tx1"/>
                </a:solidFill>
              </a:rPr>
              <a:t>cf. Peter (John 18:15-18)</a:t>
            </a:r>
          </a:p>
          <a:p>
            <a:pPr marL="401638" indent="-401638"/>
            <a:r>
              <a:rPr lang="en-US" b="1" dirty="0" smtClean="0">
                <a:solidFill>
                  <a:schemeClr val="tx1"/>
                </a:solidFill>
              </a:rPr>
              <a:t>By ungodly and unrighteous living</a:t>
            </a:r>
          </a:p>
          <a:p>
            <a:pPr marL="693738" lvl="1" indent="0">
              <a:buNone/>
            </a:pPr>
            <a:r>
              <a:rPr lang="en-US" sz="3200" i="1" dirty="0" smtClean="0">
                <a:solidFill>
                  <a:schemeClr val="tx1"/>
                </a:solidFill>
              </a:rPr>
              <a:t>cf. The Prodigal Son (Luke 15:11-32)</a:t>
            </a:r>
            <a:endParaRPr lang="en-US" sz="3200" i="1" dirty="0">
              <a:solidFill>
                <a:schemeClr val="tx1"/>
              </a:solidFill>
            </a:endParaRPr>
          </a:p>
        </p:txBody>
      </p:sp>
    </p:spTree>
    <p:extLst>
      <p:ext uri="{BB962C8B-B14F-4D97-AF65-F5344CB8AC3E}">
        <p14:creationId xmlns:p14="http://schemas.microsoft.com/office/powerpoint/2010/main" val="15523534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1066800"/>
          </a:xfrm>
        </p:spPr>
        <p:txBody>
          <a:bodyPr>
            <a:normAutofit/>
          </a:bodyPr>
          <a:lstStyle/>
          <a:p>
            <a:r>
              <a:rPr lang="en-US" sz="4800" dirty="0" smtClean="0">
                <a:solidFill>
                  <a:schemeClr val="tx1"/>
                </a:solidFill>
                <a:latin typeface="Engebrechtre" pitchFamily="2" charset="0"/>
              </a:rPr>
              <a:t>Luke 15 : 12-13</a:t>
            </a:r>
            <a:endParaRPr lang="en-US" sz="4800" dirty="0">
              <a:solidFill>
                <a:schemeClr val="tx1"/>
              </a:solidFill>
              <a:latin typeface="Engebrechtre" pitchFamily="2" charset="0"/>
            </a:endParaRPr>
          </a:p>
        </p:txBody>
      </p:sp>
      <p:sp>
        <p:nvSpPr>
          <p:cNvPr id="3" name="Content Placeholder 2"/>
          <p:cNvSpPr>
            <a:spLocks noGrp="1"/>
          </p:cNvSpPr>
          <p:nvPr>
            <p:ph idx="1"/>
          </p:nvPr>
        </p:nvSpPr>
        <p:spPr>
          <a:xfrm>
            <a:off x="304800" y="1494367"/>
            <a:ext cx="8458200" cy="4906433"/>
          </a:xfrm>
        </p:spPr>
        <p:txBody>
          <a:bodyPr/>
          <a:lstStyle/>
          <a:p>
            <a:pPr marL="0" indent="339725">
              <a:buNone/>
            </a:pPr>
            <a:r>
              <a:rPr lang="en-US" dirty="0">
                <a:solidFill>
                  <a:schemeClr val="tx1"/>
                </a:solidFill>
              </a:rPr>
              <a:t>And the younger of them said to </a:t>
            </a:r>
            <a:r>
              <a:rPr lang="en-US" dirty="0" smtClean="0">
                <a:solidFill>
                  <a:schemeClr val="tx1"/>
                </a:solidFill>
              </a:rPr>
              <a:t>                         </a:t>
            </a:r>
            <a:r>
              <a:rPr lang="en-US" i="1" dirty="0" smtClean="0">
                <a:solidFill>
                  <a:schemeClr val="tx1"/>
                </a:solidFill>
              </a:rPr>
              <a:t>his</a:t>
            </a:r>
            <a:r>
              <a:rPr lang="en-US" dirty="0" smtClean="0">
                <a:solidFill>
                  <a:schemeClr val="tx1"/>
                </a:solidFill>
              </a:rPr>
              <a:t> </a:t>
            </a:r>
            <a:r>
              <a:rPr lang="en-US" dirty="0">
                <a:solidFill>
                  <a:schemeClr val="tx1"/>
                </a:solidFill>
              </a:rPr>
              <a:t>father, ‘Father, give me the portion of goods that falls </a:t>
            </a:r>
            <a:r>
              <a:rPr lang="en-US" i="1" dirty="0">
                <a:solidFill>
                  <a:schemeClr val="tx1"/>
                </a:solidFill>
              </a:rPr>
              <a:t>to me.</a:t>
            </a:r>
            <a:r>
              <a:rPr lang="en-US" dirty="0">
                <a:solidFill>
                  <a:schemeClr val="tx1"/>
                </a:solidFill>
              </a:rPr>
              <a:t>’ So he divided to them </a:t>
            </a:r>
            <a:r>
              <a:rPr lang="en-US" i="1" dirty="0">
                <a:solidFill>
                  <a:schemeClr val="tx1"/>
                </a:solidFill>
              </a:rPr>
              <a:t>his</a:t>
            </a:r>
            <a:r>
              <a:rPr lang="en-US" dirty="0">
                <a:solidFill>
                  <a:schemeClr val="tx1"/>
                </a:solidFill>
              </a:rPr>
              <a:t> livelihood. </a:t>
            </a:r>
            <a:r>
              <a:rPr lang="en-US" baseline="30000" dirty="0">
                <a:solidFill>
                  <a:schemeClr val="tx1"/>
                </a:solidFill>
              </a:rPr>
              <a:t>13 </a:t>
            </a:r>
            <a:r>
              <a:rPr lang="en-US" dirty="0">
                <a:solidFill>
                  <a:schemeClr val="tx1"/>
                </a:solidFill>
              </a:rPr>
              <a:t>And not many days after, the younger son gathered all together, journeyed to a far country, </a:t>
            </a:r>
            <a:r>
              <a:rPr lang="en-US" u="sng" dirty="0">
                <a:solidFill>
                  <a:schemeClr val="tx1"/>
                </a:solidFill>
              </a:rPr>
              <a:t>and there wasted his possessions with prodigal living</a:t>
            </a:r>
            <a:r>
              <a:rPr lang="en-US" dirty="0">
                <a:solidFill>
                  <a:schemeClr val="tx1"/>
                </a:solidFill>
              </a:rPr>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0400" y="228600"/>
            <a:ext cx="1905000" cy="1265767"/>
          </a:xfrm>
          <a:prstGeom prst="rect">
            <a:avLst/>
          </a:prstGeom>
          <a:ln w="25400">
            <a:solidFill>
              <a:schemeClr val="accent1"/>
            </a:solidFill>
          </a:ln>
        </p:spPr>
      </p:pic>
    </p:spTree>
    <p:extLst>
      <p:ext uri="{BB962C8B-B14F-4D97-AF65-F5344CB8AC3E}">
        <p14:creationId xmlns:p14="http://schemas.microsoft.com/office/powerpoint/2010/main" val="33196021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425066"/>
            <a:ext cx="8458200" cy="1747134"/>
          </a:xfrm>
        </p:spPr>
        <p:txBody>
          <a:bodyPr>
            <a:normAutofit/>
          </a:bodyPr>
          <a:lstStyle/>
          <a:p>
            <a:r>
              <a:rPr lang="en-US" sz="6600" dirty="0" smtClean="0">
                <a:solidFill>
                  <a:schemeClr val="tx1"/>
                </a:solidFill>
                <a:latin typeface="Engebrechtre" pitchFamily="2" charset="0"/>
              </a:rPr>
              <a:t>Conclusion</a:t>
            </a:r>
            <a:endParaRPr lang="en-US" sz="6600" dirty="0">
              <a:solidFill>
                <a:schemeClr val="tx1"/>
              </a:solidFill>
              <a:latin typeface="Engebrechtre" pitchFamily="2" charset="0"/>
            </a:endParaRPr>
          </a:p>
        </p:txBody>
      </p:sp>
      <p:sp>
        <p:nvSpPr>
          <p:cNvPr id="3" name="Subtitle 2"/>
          <p:cNvSpPr>
            <a:spLocks noGrp="1"/>
          </p:cNvSpPr>
          <p:nvPr>
            <p:ph type="subTitle" idx="1"/>
          </p:nvPr>
        </p:nvSpPr>
        <p:spPr>
          <a:xfrm>
            <a:off x="762000" y="609600"/>
            <a:ext cx="7620000" cy="3505200"/>
          </a:xfrm>
        </p:spPr>
        <p:txBody>
          <a:bodyPr anchor="t">
            <a:normAutofit fontScale="92500" lnSpcReduction="10000"/>
          </a:bodyPr>
          <a:lstStyle/>
          <a:p>
            <a:pPr indent="338138"/>
            <a:r>
              <a:rPr lang="en-US" sz="3600" dirty="0" smtClean="0">
                <a:solidFill>
                  <a:schemeClr val="tx1"/>
                </a:solidFill>
              </a:rPr>
              <a:t>We need to seriously consider the importance of our inheritance.  Esau did not respect his birthright (and was marked as a profane man).</a:t>
            </a:r>
          </a:p>
          <a:p>
            <a:pPr indent="338138"/>
            <a:r>
              <a:rPr lang="en-US" sz="3600" dirty="0" smtClean="0">
                <a:solidFill>
                  <a:schemeClr val="tx1"/>
                </a:solidFill>
              </a:rPr>
              <a:t>Are you a profane person?  Do you respect the blessings given you by the Almighty, and so respect Him as well?</a:t>
            </a:r>
            <a:endParaRPr lang="en-US" sz="3600" dirty="0">
              <a:solidFill>
                <a:schemeClr val="tx1"/>
              </a:solidFill>
            </a:endParaRPr>
          </a:p>
        </p:txBody>
      </p:sp>
    </p:spTree>
    <p:extLst>
      <p:ext uri="{BB962C8B-B14F-4D97-AF65-F5344CB8AC3E}">
        <p14:creationId xmlns:p14="http://schemas.microsoft.com/office/powerpoint/2010/main" val="2241044465"/>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1066800"/>
          </a:xfrm>
        </p:spPr>
        <p:txBody>
          <a:bodyPr>
            <a:normAutofit/>
          </a:bodyPr>
          <a:lstStyle/>
          <a:p>
            <a:r>
              <a:rPr lang="en-US" sz="4800" dirty="0" smtClean="0">
                <a:solidFill>
                  <a:schemeClr val="tx1"/>
                </a:solidFill>
                <a:latin typeface="Engebrechtre" pitchFamily="2" charset="0"/>
              </a:rPr>
              <a:t>Titus 2 : 11-14</a:t>
            </a:r>
            <a:endParaRPr lang="en-US" sz="4800" dirty="0">
              <a:solidFill>
                <a:schemeClr val="tx1"/>
              </a:solidFill>
              <a:latin typeface="Engebrechtre" pitchFamily="2" charset="0"/>
            </a:endParaRPr>
          </a:p>
        </p:txBody>
      </p:sp>
      <p:sp>
        <p:nvSpPr>
          <p:cNvPr id="3" name="Content Placeholder 2"/>
          <p:cNvSpPr>
            <a:spLocks noGrp="1"/>
          </p:cNvSpPr>
          <p:nvPr>
            <p:ph idx="1"/>
          </p:nvPr>
        </p:nvSpPr>
        <p:spPr>
          <a:xfrm>
            <a:off x="304800" y="1494367"/>
            <a:ext cx="8458200" cy="4906433"/>
          </a:xfrm>
        </p:spPr>
        <p:txBody>
          <a:bodyPr>
            <a:normAutofit lnSpcReduction="10000"/>
          </a:bodyPr>
          <a:lstStyle/>
          <a:p>
            <a:pPr marL="0" indent="339725">
              <a:buNone/>
            </a:pPr>
            <a:r>
              <a:rPr lang="en-US" baseline="30000" dirty="0"/>
              <a:t> </a:t>
            </a:r>
            <a:r>
              <a:rPr lang="en-US" dirty="0"/>
              <a:t>For the grace of God that brings </a:t>
            </a:r>
            <a:r>
              <a:rPr lang="en-US" dirty="0" smtClean="0"/>
              <a:t>             salvation </a:t>
            </a:r>
            <a:r>
              <a:rPr lang="en-US" dirty="0"/>
              <a:t>has appeared to all men, </a:t>
            </a:r>
            <a:r>
              <a:rPr lang="en-US" baseline="30000" dirty="0"/>
              <a:t>12 </a:t>
            </a:r>
            <a:r>
              <a:rPr lang="en-US" dirty="0"/>
              <a:t>teaching us that, denying ungodliness and worldly lusts, we should live soberly, righteously, and godly in the present age, </a:t>
            </a:r>
            <a:r>
              <a:rPr lang="en-US" baseline="30000" dirty="0"/>
              <a:t>13 </a:t>
            </a:r>
            <a:r>
              <a:rPr lang="en-US" dirty="0"/>
              <a:t>looking for the blessed hope and glorious appearing of our great God and Savior Jesus Christ, </a:t>
            </a:r>
            <a:r>
              <a:rPr lang="en-US" baseline="30000" dirty="0"/>
              <a:t>14 </a:t>
            </a:r>
            <a:r>
              <a:rPr lang="en-US" dirty="0"/>
              <a:t>who gave Himself for us, that He might redeem us from every lawless deed and purify for Himself </a:t>
            </a:r>
            <a:r>
              <a:rPr lang="en-US" i="1" dirty="0"/>
              <a:t>His</a:t>
            </a:r>
            <a:r>
              <a:rPr lang="en-US" dirty="0"/>
              <a:t> own special people, zealous for good works.</a:t>
            </a:r>
            <a:endParaRPr lang="en-US"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0400" y="228600"/>
            <a:ext cx="1905000" cy="1265767"/>
          </a:xfrm>
          <a:prstGeom prst="rect">
            <a:avLst/>
          </a:prstGeom>
          <a:ln w="25400">
            <a:solidFill>
              <a:schemeClr val="accent1"/>
            </a:solidFill>
          </a:ln>
        </p:spPr>
      </p:pic>
    </p:spTree>
    <p:extLst>
      <p:ext uri="{BB962C8B-B14F-4D97-AF65-F5344CB8AC3E}">
        <p14:creationId xmlns:p14="http://schemas.microsoft.com/office/powerpoint/2010/main" val="2225164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7260"/>
            <a:ext cx="8686800" cy="914400"/>
          </a:xfrm>
        </p:spPr>
        <p:txBody>
          <a:bodyPr>
            <a:normAutofit/>
          </a:bodyPr>
          <a:lstStyle/>
          <a:p>
            <a:r>
              <a:rPr lang="en-US" sz="4800" dirty="0" smtClean="0">
                <a:solidFill>
                  <a:schemeClr val="tx1"/>
                </a:solidFill>
                <a:latin typeface="Engebrechtre" pitchFamily="2" charset="0"/>
              </a:rPr>
              <a:t>Definition: Birthright</a:t>
            </a:r>
            <a:endParaRPr lang="en-US" sz="4800" dirty="0">
              <a:solidFill>
                <a:schemeClr val="tx1"/>
              </a:solidFill>
              <a:latin typeface="Engebrechtre" pitchFamily="2" charset="0"/>
            </a:endParaRPr>
          </a:p>
        </p:txBody>
      </p:sp>
      <p:sp>
        <p:nvSpPr>
          <p:cNvPr id="3" name="Content Placeholder 2"/>
          <p:cNvSpPr>
            <a:spLocks noGrp="1"/>
          </p:cNvSpPr>
          <p:nvPr>
            <p:ph idx="1"/>
          </p:nvPr>
        </p:nvSpPr>
        <p:spPr>
          <a:xfrm>
            <a:off x="304800" y="1554162"/>
            <a:ext cx="8534400" cy="4922838"/>
          </a:xfrm>
        </p:spPr>
        <p:txBody>
          <a:bodyPr>
            <a:normAutofit lnSpcReduction="10000"/>
          </a:bodyPr>
          <a:lstStyle/>
          <a:p>
            <a:r>
              <a:rPr lang="en-US" dirty="0">
                <a:solidFill>
                  <a:schemeClr val="tx1"/>
                </a:solidFill>
              </a:rPr>
              <a:t>Birthright is the right which naturally belonged to the firstborn </a:t>
            </a:r>
            <a:r>
              <a:rPr lang="en-US" dirty="0" smtClean="0">
                <a:solidFill>
                  <a:schemeClr val="tx1"/>
                </a:solidFill>
              </a:rPr>
              <a:t>son… </a:t>
            </a:r>
          </a:p>
          <a:p>
            <a:pPr lvl="1"/>
            <a:r>
              <a:rPr lang="en-US" dirty="0">
                <a:solidFill>
                  <a:schemeClr val="tx1"/>
                </a:solidFill>
              </a:rPr>
              <a:t>The birthright of the firstborn consisted in the first place of a double portion of what his father had to leave. </a:t>
            </a:r>
            <a:endParaRPr lang="en-US" dirty="0" smtClean="0">
              <a:solidFill>
                <a:schemeClr val="tx1"/>
              </a:solidFill>
            </a:endParaRPr>
          </a:p>
          <a:p>
            <a:pPr lvl="1"/>
            <a:r>
              <a:rPr lang="en-US" dirty="0">
                <a:solidFill>
                  <a:schemeClr val="tx1"/>
                </a:solidFill>
              </a:rPr>
              <a:t>The firstborn became head of the </a:t>
            </a:r>
            <a:r>
              <a:rPr lang="en-US" dirty="0" smtClean="0">
                <a:solidFill>
                  <a:schemeClr val="tx1"/>
                </a:solidFill>
              </a:rPr>
              <a:t>family… He </a:t>
            </a:r>
            <a:r>
              <a:rPr lang="en-US" dirty="0">
                <a:solidFill>
                  <a:schemeClr val="tx1"/>
                </a:solidFill>
              </a:rPr>
              <a:t>also, as head, succeeded to a considerable amount of authority over the other members. Further, he generally received the blessing, which placed him in close and favored covenant-relationship with Yahweh</a:t>
            </a:r>
            <a:r>
              <a:rPr lang="en-US" dirty="0" smtClean="0">
                <a:solidFill>
                  <a:schemeClr val="tx1"/>
                </a:solidFill>
              </a:rPr>
              <a:t>. (ISBE)</a:t>
            </a:r>
            <a:endParaRPr lang="en-US" dirty="0">
              <a:solidFill>
                <a:schemeClr val="tx1"/>
              </a:solidFill>
            </a:endParaRPr>
          </a:p>
        </p:txBody>
      </p:sp>
    </p:spTree>
    <p:extLst>
      <p:ext uri="{BB962C8B-B14F-4D97-AF65-F5344CB8AC3E}">
        <p14:creationId xmlns:p14="http://schemas.microsoft.com/office/powerpoint/2010/main" val="15191861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1066800"/>
          </a:xfrm>
        </p:spPr>
        <p:txBody>
          <a:bodyPr>
            <a:normAutofit/>
          </a:bodyPr>
          <a:lstStyle/>
          <a:p>
            <a:r>
              <a:rPr lang="en-US" sz="4800" dirty="0" smtClean="0">
                <a:solidFill>
                  <a:schemeClr val="tx1"/>
                </a:solidFill>
                <a:latin typeface="Engebrechtre" pitchFamily="2" charset="0"/>
              </a:rPr>
              <a:t>Colossians 1 : 15-19</a:t>
            </a:r>
            <a:endParaRPr lang="en-US" sz="4800" dirty="0">
              <a:solidFill>
                <a:schemeClr val="tx1"/>
              </a:solidFill>
              <a:latin typeface="Engebrechtre" pitchFamily="2" charset="0"/>
            </a:endParaRPr>
          </a:p>
        </p:txBody>
      </p:sp>
      <p:sp>
        <p:nvSpPr>
          <p:cNvPr id="3" name="Content Placeholder 2"/>
          <p:cNvSpPr>
            <a:spLocks noGrp="1"/>
          </p:cNvSpPr>
          <p:nvPr>
            <p:ph idx="1"/>
          </p:nvPr>
        </p:nvSpPr>
        <p:spPr>
          <a:xfrm>
            <a:off x="304800" y="1371601"/>
            <a:ext cx="8458200" cy="5105400"/>
          </a:xfrm>
        </p:spPr>
        <p:txBody>
          <a:bodyPr>
            <a:normAutofit lnSpcReduction="10000"/>
          </a:bodyPr>
          <a:lstStyle/>
          <a:p>
            <a:pPr marL="0" indent="339725">
              <a:buNone/>
            </a:pPr>
            <a:r>
              <a:rPr lang="en-US" dirty="0">
                <a:solidFill>
                  <a:schemeClr val="tx1"/>
                </a:solidFill>
              </a:rPr>
              <a:t>He is the image of the invisible </a:t>
            </a:r>
            <a:r>
              <a:rPr lang="en-US" dirty="0" smtClean="0">
                <a:solidFill>
                  <a:schemeClr val="tx1"/>
                </a:solidFill>
              </a:rPr>
              <a:t>                   God, the </a:t>
            </a:r>
            <a:r>
              <a:rPr lang="en-US" u="sng" dirty="0">
                <a:solidFill>
                  <a:schemeClr val="tx1"/>
                </a:solidFill>
              </a:rPr>
              <a:t>firstborn</a:t>
            </a:r>
            <a:r>
              <a:rPr lang="en-US" dirty="0">
                <a:solidFill>
                  <a:schemeClr val="tx1"/>
                </a:solidFill>
              </a:rPr>
              <a:t> over all creation. </a:t>
            </a:r>
            <a:r>
              <a:rPr lang="en-US" baseline="30000" dirty="0">
                <a:solidFill>
                  <a:schemeClr val="tx1"/>
                </a:solidFill>
              </a:rPr>
              <a:t>16 </a:t>
            </a:r>
            <a:r>
              <a:rPr lang="en-US" dirty="0">
                <a:solidFill>
                  <a:schemeClr val="tx1"/>
                </a:solidFill>
              </a:rPr>
              <a:t>For by Him all things were created that are in heaven and that are on earth, visible and invisible, whether thrones or dominions or principalities or powers. </a:t>
            </a:r>
            <a:r>
              <a:rPr lang="en-US" u="sng" dirty="0">
                <a:solidFill>
                  <a:schemeClr val="tx1"/>
                </a:solidFill>
              </a:rPr>
              <a:t>All things were created through Him and for Him</a:t>
            </a:r>
            <a:r>
              <a:rPr lang="en-US" dirty="0">
                <a:solidFill>
                  <a:schemeClr val="tx1"/>
                </a:solidFill>
              </a:rPr>
              <a:t>. </a:t>
            </a:r>
            <a:r>
              <a:rPr lang="en-US" baseline="30000" dirty="0">
                <a:solidFill>
                  <a:schemeClr val="tx1"/>
                </a:solidFill>
              </a:rPr>
              <a:t>17 </a:t>
            </a:r>
            <a:r>
              <a:rPr lang="en-US" dirty="0">
                <a:solidFill>
                  <a:schemeClr val="tx1"/>
                </a:solidFill>
              </a:rPr>
              <a:t>And He is before all things, and in Him all things consist. </a:t>
            </a:r>
            <a:r>
              <a:rPr lang="en-US" baseline="30000" dirty="0">
                <a:solidFill>
                  <a:schemeClr val="tx1"/>
                </a:solidFill>
              </a:rPr>
              <a:t>18 </a:t>
            </a:r>
            <a:r>
              <a:rPr lang="en-US" dirty="0">
                <a:solidFill>
                  <a:schemeClr val="tx1"/>
                </a:solidFill>
              </a:rPr>
              <a:t>And </a:t>
            </a:r>
            <a:r>
              <a:rPr lang="en-US" u="sng" dirty="0">
                <a:solidFill>
                  <a:schemeClr val="tx1"/>
                </a:solidFill>
              </a:rPr>
              <a:t>He is the head of the body</a:t>
            </a:r>
            <a:r>
              <a:rPr lang="en-US" dirty="0">
                <a:solidFill>
                  <a:schemeClr val="tx1"/>
                </a:solidFill>
              </a:rPr>
              <a:t>, the church, who is the beginning, the </a:t>
            </a:r>
            <a:r>
              <a:rPr lang="en-US" u="sng" dirty="0">
                <a:solidFill>
                  <a:schemeClr val="tx1"/>
                </a:solidFill>
              </a:rPr>
              <a:t>firstborn</a:t>
            </a:r>
            <a:r>
              <a:rPr lang="en-US" dirty="0">
                <a:solidFill>
                  <a:schemeClr val="tx1"/>
                </a:solidFill>
              </a:rPr>
              <a:t> from the dead, that in all things He may have the </a:t>
            </a:r>
            <a:r>
              <a:rPr lang="en-US" u="sng" dirty="0">
                <a:solidFill>
                  <a:schemeClr val="tx1"/>
                </a:solidFill>
              </a:rPr>
              <a:t>preeminence</a:t>
            </a:r>
            <a:r>
              <a:rPr lang="en-US" dirty="0" smtClean="0">
                <a:solidFill>
                  <a:schemeClr val="tx1"/>
                </a:solidFill>
              </a:rPr>
              <a:t>.</a:t>
            </a:r>
            <a:endParaRPr lang="en-US"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0400" y="228600"/>
            <a:ext cx="1905000" cy="1265767"/>
          </a:xfrm>
          <a:prstGeom prst="rect">
            <a:avLst/>
          </a:prstGeom>
          <a:ln w="25400">
            <a:solidFill>
              <a:schemeClr val="accent1"/>
            </a:solidFill>
          </a:ln>
        </p:spPr>
      </p:pic>
    </p:spTree>
    <p:extLst>
      <p:ext uri="{BB962C8B-B14F-4D97-AF65-F5344CB8AC3E}">
        <p14:creationId xmlns:p14="http://schemas.microsoft.com/office/powerpoint/2010/main" val="32346291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1066800"/>
          </a:xfrm>
        </p:spPr>
        <p:txBody>
          <a:bodyPr>
            <a:normAutofit/>
          </a:bodyPr>
          <a:lstStyle/>
          <a:p>
            <a:r>
              <a:rPr lang="en-US" sz="4800" dirty="0" smtClean="0">
                <a:solidFill>
                  <a:schemeClr val="tx1"/>
                </a:solidFill>
                <a:latin typeface="Engebrechtre" pitchFamily="2" charset="0"/>
              </a:rPr>
              <a:t>Hebrews 12 : 14-17</a:t>
            </a:r>
            <a:endParaRPr lang="en-US" sz="4800" dirty="0">
              <a:solidFill>
                <a:schemeClr val="tx1"/>
              </a:solidFill>
              <a:latin typeface="Engebrechtre" pitchFamily="2" charset="0"/>
            </a:endParaRPr>
          </a:p>
        </p:txBody>
      </p:sp>
      <p:sp>
        <p:nvSpPr>
          <p:cNvPr id="3" name="Content Placeholder 2"/>
          <p:cNvSpPr>
            <a:spLocks noGrp="1"/>
          </p:cNvSpPr>
          <p:nvPr>
            <p:ph idx="1"/>
          </p:nvPr>
        </p:nvSpPr>
        <p:spPr>
          <a:xfrm>
            <a:off x="304800" y="1371600"/>
            <a:ext cx="8458200" cy="5257799"/>
          </a:xfrm>
        </p:spPr>
        <p:txBody>
          <a:bodyPr>
            <a:normAutofit fontScale="92500"/>
          </a:bodyPr>
          <a:lstStyle/>
          <a:p>
            <a:pPr marL="0" indent="339725">
              <a:buNone/>
            </a:pPr>
            <a:r>
              <a:rPr lang="en-US" dirty="0">
                <a:solidFill>
                  <a:schemeClr val="tx1"/>
                </a:solidFill>
              </a:rPr>
              <a:t>Pursue peace with all </a:t>
            </a:r>
            <a:r>
              <a:rPr lang="en-US" i="1" dirty="0">
                <a:solidFill>
                  <a:schemeClr val="tx1"/>
                </a:solidFill>
              </a:rPr>
              <a:t>people,</a:t>
            </a:r>
            <a:r>
              <a:rPr lang="en-US" dirty="0">
                <a:solidFill>
                  <a:schemeClr val="tx1"/>
                </a:solidFill>
              </a:rPr>
              <a:t> and </a:t>
            </a:r>
            <a:r>
              <a:rPr lang="en-US" dirty="0" smtClean="0">
                <a:solidFill>
                  <a:schemeClr val="tx1"/>
                </a:solidFill>
              </a:rPr>
              <a:t>                   holiness</a:t>
            </a:r>
            <a:r>
              <a:rPr lang="en-US" dirty="0">
                <a:solidFill>
                  <a:schemeClr val="tx1"/>
                </a:solidFill>
              </a:rPr>
              <a:t>, without which no one will see the Lord: </a:t>
            </a:r>
            <a:r>
              <a:rPr lang="en-US" baseline="30000" dirty="0">
                <a:solidFill>
                  <a:schemeClr val="tx1"/>
                </a:solidFill>
              </a:rPr>
              <a:t>15 </a:t>
            </a:r>
            <a:r>
              <a:rPr lang="en-US" dirty="0">
                <a:solidFill>
                  <a:schemeClr val="tx1"/>
                </a:solidFill>
              </a:rPr>
              <a:t>looking carefully lest anyone fall short of the grace of God; lest any root of bitterness springing up cause trouble, and by this many become defiled; </a:t>
            </a:r>
            <a:r>
              <a:rPr lang="en-US" baseline="30000" dirty="0">
                <a:solidFill>
                  <a:schemeClr val="tx1"/>
                </a:solidFill>
              </a:rPr>
              <a:t>16 </a:t>
            </a:r>
            <a:r>
              <a:rPr lang="en-US" dirty="0">
                <a:solidFill>
                  <a:schemeClr val="tx1"/>
                </a:solidFill>
              </a:rPr>
              <a:t>lest there </a:t>
            </a:r>
            <a:r>
              <a:rPr lang="en-US" i="1" dirty="0">
                <a:solidFill>
                  <a:schemeClr val="tx1"/>
                </a:solidFill>
              </a:rPr>
              <a:t>be</a:t>
            </a:r>
            <a:r>
              <a:rPr lang="en-US" dirty="0">
                <a:solidFill>
                  <a:schemeClr val="tx1"/>
                </a:solidFill>
              </a:rPr>
              <a:t> any fornicator or profane person </a:t>
            </a:r>
            <a:r>
              <a:rPr lang="en-US" u="sng" dirty="0">
                <a:solidFill>
                  <a:schemeClr val="tx1"/>
                </a:solidFill>
              </a:rPr>
              <a:t>like Esau, who for one morsel of food sold his birthright</a:t>
            </a:r>
            <a:r>
              <a:rPr lang="en-US" dirty="0">
                <a:solidFill>
                  <a:schemeClr val="tx1"/>
                </a:solidFill>
              </a:rPr>
              <a:t>. </a:t>
            </a:r>
            <a:r>
              <a:rPr lang="en-US" baseline="30000" dirty="0">
                <a:solidFill>
                  <a:schemeClr val="tx1"/>
                </a:solidFill>
              </a:rPr>
              <a:t>17 </a:t>
            </a:r>
            <a:r>
              <a:rPr lang="en-US" dirty="0">
                <a:solidFill>
                  <a:schemeClr val="tx1"/>
                </a:solidFill>
              </a:rPr>
              <a:t>For you know that afterward, when he wanted to inherit the blessing, he was rejected, for he found no place for repentance, though he sought it diligently with tears.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0400" y="228600"/>
            <a:ext cx="1905000" cy="1265767"/>
          </a:xfrm>
          <a:prstGeom prst="rect">
            <a:avLst/>
          </a:prstGeom>
          <a:ln w="25400">
            <a:solidFill>
              <a:schemeClr val="accent1"/>
            </a:solidFill>
          </a:ln>
        </p:spPr>
      </p:pic>
    </p:spTree>
    <p:extLst>
      <p:ext uri="{BB962C8B-B14F-4D97-AF65-F5344CB8AC3E}">
        <p14:creationId xmlns:p14="http://schemas.microsoft.com/office/powerpoint/2010/main" val="1385003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404852"/>
            <a:ext cx="8458200" cy="1700430"/>
          </a:xfrm>
        </p:spPr>
        <p:txBody>
          <a:bodyPr>
            <a:normAutofit/>
          </a:bodyPr>
          <a:lstStyle/>
          <a:p>
            <a:r>
              <a:rPr lang="en-US" sz="6600" dirty="0" smtClean="0">
                <a:solidFill>
                  <a:schemeClr val="tx1"/>
                </a:solidFill>
                <a:latin typeface="Engebrechtre" pitchFamily="2" charset="0"/>
              </a:rPr>
              <a:t>We have an inheritance !</a:t>
            </a:r>
            <a:endParaRPr lang="en-US" sz="6600" dirty="0">
              <a:solidFill>
                <a:schemeClr val="tx1"/>
              </a:solidFill>
              <a:latin typeface="Engebrechtre" pitchFamily="2" charset="0"/>
            </a:endParaRPr>
          </a:p>
        </p:txBody>
      </p:sp>
      <p:sp>
        <p:nvSpPr>
          <p:cNvPr id="3" name="Subtitle 2"/>
          <p:cNvSpPr>
            <a:spLocks noGrp="1"/>
          </p:cNvSpPr>
          <p:nvPr>
            <p:ph type="subTitle" idx="1"/>
          </p:nvPr>
        </p:nvSpPr>
        <p:spPr>
          <a:xfrm>
            <a:off x="304800" y="2209800"/>
            <a:ext cx="8458200" cy="1676400"/>
          </a:xfrm>
        </p:spPr>
        <p:txBody>
          <a:bodyPr>
            <a:normAutofit/>
          </a:bodyPr>
          <a:lstStyle/>
          <a:p>
            <a:r>
              <a:rPr lang="en-US" sz="4400" dirty="0" smtClean="0">
                <a:solidFill>
                  <a:schemeClr val="tx1"/>
                </a:solidFill>
              </a:rPr>
              <a:t>Romans 8:16-17</a:t>
            </a:r>
          </a:p>
          <a:p>
            <a:r>
              <a:rPr lang="en-US" sz="4400" dirty="0" smtClean="0">
                <a:solidFill>
                  <a:schemeClr val="tx1"/>
                </a:solidFill>
              </a:rPr>
              <a:t>Galatians 4:4-7</a:t>
            </a:r>
            <a:endParaRPr lang="en-US" sz="4400" dirty="0">
              <a:solidFill>
                <a:schemeClr val="tx1"/>
              </a:solidFill>
            </a:endParaRPr>
          </a:p>
        </p:txBody>
      </p:sp>
    </p:spTree>
    <p:extLst>
      <p:ext uri="{BB962C8B-B14F-4D97-AF65-F5344CB8AC3E}">
        <p14:creationId xmlns:p14="http://schemas.microsoft.com/office/powerpoint/2010/main" val="3009018201"/>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1066800"/>
          </a:xfrm>
        </p:spPr>
        <p:txBody>
          <a:bodyPr>
            <a:normAutofit/>
          </a:bodyPr>
          <a:lstStyle/>
          <a:p>
            <a:r>
              <a:rPr lang="en-US" sz="4800" dirty="0" smtClean="0">
                <a:solidFill>
                  <a:schemeClr val="tx1"/>
                </a:solidFill>
                <a:latin typeface="Engebrechtre" pitchFamily="2" charset="0"/>
              </a:rPr>
              <a:t>Romans 8 : 16-17</a:t>
            </a:r>
            <a:endParaRPr lang="en-US" sz="4800" dirty="0">
              <a:solidFill>
                <a:schemeClr val="tx1"/>
              </a:solidFill>
              <a:latin typeface="Engebrechtre" pitchFamily="2" charset="0"/>
            </a:endParaRPr>
          </a:p>
        </p:txBody>
      </p:sp>
      <p:sp>
        <p:nvSpPr>
          <p:cNvPr id="3" name="Content Placeholder 2"/>
          <p:cNvSpPr>
            <a:spLocks noGrp="1"/>
          </p:cNvSpPr>
          <p:nvPr>
            <p:ph idx="1"/>
          </p:nvPr>
        </p:nvSpPr>
        <p:spPr>
          <a:xfrm>
            <a:off x="304800" y="1494367"/>
            <a:ext cx="8458200" cy="4906433"/>
          </a:xfrm>
        </p:spPr>
        <p:txBody>
          <a:bodyPr/>
          <a:lstStyle/>
          <a:p>
            <a:pPr marL="0" indent="339725">
              <a:buNone/>
            </a:pPr>
            <a:r>
              <a:rPr lang="en-US" dirty="0" smtClean="0">
                <a:solidFill>
                  <a:schemeClr val="tx1"/>
                </a:solidFill>
              </a:rPr>
              <a:t>The </a:t>
            </a:r>
            <a:r>
              <a:rPr lang="en-US" dirty="0">
                <a:solidFill>
                  <a:schemeClr val="tx1"/>
                </a:solidFill>
              </a:rPr>
              <a:t>Spirit Himself bears witness </a:t>
            </a:r>
            <a:r>
              <a:rPr lang="en-US" dirty="0" smtClean="0">
                <a:solidFill>
                  <a:schemeClr val="tx1"/>
                </a:solidFill>
              </a:rPr>
              <a:t>                  with </a:t>
            </a:r>
            <a:r>
              <a:rPr lang="en-US" dirty="0">
                <a:solidFill>
                  <a:schemeClr val="tx1"/>
                </a:solidFill>
              </a:rPr>
              <a:t>our spirit that we are children of God, </a:t>
            </a:r>
            <a:r>
              <a:rPr lang="en-US" baseline="30000" dirty="0">
                <a:solidFill>
                  <a:schemeClr val="tx1"/>
                </a:solidFill>
              </a:rPr>
              <a:t>17 </a:t>
            </a:r>
            <a:r>
              <a:rPr lang="en-US" dirty="0">
                <a:solidFill>
                  <a:schemeClr val="tx1"/>
                </a:solidFill>
              </a:rPr>
              <a:t>and if children, </a:t>
            </a:r>
            <a:r>
              <a:rPr lang="en-US" u="sng" dirty="0">
                <a:solidFill>
                  <a:schemeClr val="tx1"/>
                </a:solidFill>
              </a:rPr>
              <a:t>then heirs—heirs of God and joint heirs with Christ</a:t>
            </a:r>
            <a:r>
              <a:rPr lang="en-US" dirty="0">
                <a:solidFill>
                  <a:schemeClr val="tx1"/>
                </a:solidFill>
              </a:rPr>
              <a:t>, if indeed we suffer with </a:t>
            </a:r>
            <a:r>
              <a:rPr lang="en-US" i="1" dirty="0">
                <a:solidFill>
                  <a:schemeClr val="tx1"/>
                </a:solidFill>
              </a:rPr>
              <a:t>Him,</a:t>
            </a:r>
            <a:r>
              <a:rPr lang="en-US" dirty="0">
                <a:solidFill>
                  <a:schemeClr val="tx1"/>
                </a:solidFill>
              </a:rPr>
              <a:t> that we may also be glorified together</a:t>
            </a:r>
            <a:r>
              <a:rPr lang="en-US" dirty="0" smtClean="0">
                <a:solidFill>
                  <a:schemeClr val="tx1"/>
                </a:solidFill>
              </a:rPr>
              <a:t>.</a:t>
            </a:r>
          </a:p>
          <a:p>
            <a:pPr marL="0" indent="339725">
              <a:buNone/>
            </a:pPr>
            <a:endParaRPr lang="en-US" dirty="0"/>
          </a:p>
          <a:p>
            <a:pPr marL="0" indent="339725">
              <a:buNone/>
            </a:pPr>
            <a:r>
              <a:rPr lang="en-US" b="1" dirty="0" smtClean="0">
                <a:solidFill>
                  <a:schemeClr val="tx1"/>
                </a:solidFill>
              </a:rPr>
              <a:t>By being part of the family of God, we become heirs together with the firstborn!</a:t>
            </a:r>
            <a:endParaRPr lang="en-US" b="1"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0400" y="228600"/>
            <a:ext cx="1905000" cy="1265767"/>
          </a:xfrm>
          <a:prstGeom prst="rect">
            <a:avLst/>
          </a:prstGeom>
          <a:ln w="25400">
            <a:solidFill>
              <a:schemeClr val="accent1"/>
            </a:solidFill>
          </a:ln>
        </p:spPr>
      </p:pic>
    </p:spTree>
    <p:extLst>
      <p:ext uri="{BB962C8B-B14F-4D97-AF65-F5344CB8AC3E}">
        <p14:creationId xmlns:p14="http://schemas.microsoft.com/office/powerpoint/2010/main" val="13850032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1066800"/>
          </a:xfrm>
        </p:spPr>
        <p:txBody>
          <a:bodyPr>
            <a:normAutofit/>
          </a:bodyPr>
          <a:lstStyle/>
          <a:p>
            <a:r>
              <a:rPr lang="en-US" sz="4800" dirty="0" smtClean="0">
                <a:solidFill>
                  <a:schemeClr val="tx1"/>
                </a:solidFill>
                <a:latin typeface="Engebrechtre" pitchFamily="2" charset="0"/>
              </a:rPr>
              <a:t>Galatians 4 : 4-7</a:t>
            </a:r>
            <a:endParaRPr lang="en-US" sz="4800" dirty="0">
              <a:solidFill>
                <a:schemeClr val="tx1"/>
              </a:solidFill>
              <a:latin typeface="Engebrechtre" pitchFamily="2" charset="0"/>
            </a:endParaRPr>
          </a:p>
        </p:txBody>
      </p:sp>
      <p:sp>
        <p:nvSpPr>
          <p:cNvPr id="3" name="Content Placeholder 2"/>
          <p:cNvSpPr>
            <a:spLocks noGrp="1"/>
          </p:cNvSpPr>
          <p:nvPr>
            <p:ph idx="1"/>
          </p:nvPr>
        </p:nvSpPr>
        <p:spPr>
          <a:xfrm>
            <a:off x="304800" y="1494367"/>
            <a:ext cx="8458200" cy="5135033"/>
          </a:xfrm>
        </p:spPr>
        <p:txBody>
          <a:bodyPr>
            <a:normAutofit/>
          </a:bodyPr>
          <a:lstStyle/>
          <a:p>
            <a:pPr marL="0" indent="339725">
              <a:buNone/>
            </a:pPr>
            <a:r>
              <a:rPr lang="en-US" dirty="0">
                <a:solidFill>
                  <a:schemeClr val="tx1"/>
                </a:solidFill>
              </a:rPr>
              <a:t>But when the fullness of the time </a:t>
            </a:r>
            <a:r>
              <a:rPr lang="en-US" dirty="0" smtClean="0">
                <a:solidFill>
                  <a:schemeClr val="tx1"/>
                </a:solidFill>
              </a:rPr>
              <a:t>                      had </a:t>
            </a:r>
            <a:r>
              <a:rPr lang="en-US" dirty="0">
                <a:solidFill>
                  <a:schemeClr val="tx1"/>
                </a:solidFill>
              </a:rPr>
              <a:t>come, God sent forth His Son, </a:t>
            </a:r>
            <a:r>
              <a:rPr lang="en-US" dirty="0" smtClean="0">
                <a:solidFill>
                  <a:schemeClr val="tx1"/>
                </a:solidFill>
              </a:rPr>
              <a:t>born </a:t>
            </a:r>
            <a:r>
              <a:rPr lang="en-US" dirty="0">
                <a:solidFill>
                  <a:schemeClr val="tx1"/>
                </a:solidFill>
              </a:rPr>
              <a:t>of a woman, born under the law, </a:t>
            </a:r>
            <a:r>
              <a:rPr lang="en-US" baseline="30000" dirty="0">
                <a:solidFill>
                  <a:schemeClr val="tx1"/>
                </a:solidFill>
              </a:rPr>
              <a:t>5 </a:t>
            </a:r>
            <a:r>
              <a:rPr lang="en-US" dirty="0">
                <a:solidFill>
                  <a:schemeClr val="tx1"/>
                </a:solidFill>
              </a:rPr>
              <a:t>to redeem those who were under the law, that we might receive the </a:t>
            </a:r>
            <a:r>
              <a:rPr lang="en-US" u="sng" dirty="0">
                <a:solidFill>
                  <a:schemeClr val="tx1"/>
                </a:solidFill>
              </a:rPr>
              <a:t>adoption as sons</a:t>
            </a:r>
            <a:r>
              <a:rPr lang="en-US" dirty="0" smtClean="0">
                <a:solidFill>
                  <a:schemeClr val="tx1"/>
                </a:solidFill>
              </a:rPr>
              <a:t>. </a:t>
            </a:r>
            <a:r>
              <a:rPr lang="en-US" baseline="30000" dirty="0" smtClean="0">
                <a:solidFill>
                  <a:schemeClr val="tx1"/>
                </a:solidFill>
              </a:rPr>
              <a:t>6</a:t>
            </a:r>
            <a:r>
              <a:rPr lang="en-US" baseline="30000" dirty="0">
                <a:solidFill>
                  <a:schemeClr val="tx1"/>
                </a:solidFill>
              </a:rPr>
              <a:t> </a:t>
            </a:r>
            <a:r>
              <a:rPr lang="en-US" dirty="0">
                <a:solidFill>
                  <a:schemeClr val="tx1"/>
                </a:solidFill>
              </a:rPr>
              <a:t>And because you are sons, God has sent forth the Spirit of His Son into your hearts, crying out, “Abba, Father!” </a:t>
            </a:r>
            <a:r>
              <a:rPr lang="en-US" baseline="30000" dirty="0">
                <a:solidFill>
                  <a:schemeClr val="tx1"/>
                </a:solidFill>
              </a:rPr>
              <a:t>7 </a:t>
            </a:r>
            <a:r>
              <a:rPr lang="en-US" u="sng" dirty="0">
                <a:solidFill>
                  <a:schemeClr val="tx1"/>
                </a:solidFill>
              </a:rPr>
              <a:t>Therefore you are no longer a slave but a son, and if a son, then an heir </a:t>
            </a:r>
            <a:r>
              <a:rPr lang="en-US" u="sng" dirty="0" smtClean="0">
                <a:solidFill>
                  <a:schemeClr val="tx1"/>
                </a:solidFill>
              </a:rPr>
              <a:t>of </a:t>
            </a:r>
            <a:r>
              <a:rPr lang="en-US" u="sng" dirty="0">
                <a:solidFill>
                  <a:schemeClr val="tx1"/>
                </a:solidFill>
              </a:rPr>
              <a:t>God through </a:t>
            </a:r>
            <a:r>
              <a:rPr lang="en-US" u="sng" dirty="0" smtClean="0">
                <a:solidFill>
                  <a:schemeClr val="tx1"/>
                </a:solidFill>
              </a:rPr>
              <a:t>Christ</a:t>
            </a:r>
            <a:r>
              <a:rPr lang="en-US" dirty="0" smtClean="0">
                <a:solidFill>
                  <a:schemeClr val="tx1"/>
                </a:solidFill>
              </a:rPr>
              <a:t>.</a:t>
            </a:r>
            <a:endParaRPr lang="en-US" b="1"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0400" y="228600"/>
            <a:ext cx="1905000" cy="1265767"/>
          </a:xfrm>
          <a:prstGeom prst="rect">
            <a:avLst/>
          </a:prstGeom>
          <a:ln w="25400">
            <a:solidFill>
              <a:schemeClr val="accent1"/>
            </a:solidFill>
          </a:ln>
        </p:spPr>
      </p:pic>
    </p:spTree>
    <p:extLst>
      <p:ext uri="{BB962C8B-B14F-4D97-AF65-F5344CB8AC3E}">
        <p14:creationId xmlns:p14="http://schemas.microsoft.com/office/powerpoint/2010/main" val="13850032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613356"/>
            <a:ext cx="8458200" cy="2447682"/>
          </a:xfrm>
        </p:spPr>
        <p:txBody>
          <a:bodyPr>
            <a:normAutofit fontScale="90000"/>
          </a:bodyPr>
          <a:lstStyle/>
          <a:p>
            <a:r>
              <a:rPr lang="en-US" sz="6600" dirty="0" smtClean="0">
                <a:solidFill>
                  <a:schemeClr val="tx1"/>
                </a:solidFill>
                <a:latin typeface="Engebrechtre" pitchFamily="2" charset="0"/>
              </a:rPr>
              <a:t>Are we selling our birthright (inheritance) ?</a:t>
            </a:r>
            <a:endParaRPr lang="en-US" sz="6600" dirty="0">
              <a:solidFill>
                <a:schemeClr val="tx1"/>
              </a:solidFill>
              <a:latin typeface="Engebrechtre" pitchFamily="2" charset="0"/>
            </a:endParaRPr>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16943241"/>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5304"/>
            <a:ext cx="8686800" cy="990600"/>
          </a:xfrm>
        </p:spPr>
        <p:txBody>
          <a:bodyPr>
            <a:normAutofit/>
          </a:bodyPr>
          <a:lstStyle/>
          <a:p>
            <a:r>
              <a:rPr lang="en-US" sz="4400" dirty="0" smtClean="0">
                <a:solidFill>
                  <a:schemeClr val="tx1"/>
                </a:solidFill>
                <a:latin typeface="Engebrechtre" pitchFamily="2" charset="0"/>
              </a:rPr>
              <a:t>How Christians Sell their birthright…</a:t>
            </a:r>
            <a:endParaRPr lang="en-US" sz="4400" dirty="0">
              <a:solidFill>
                <a:schemeClr val="tx1"/>
              </a:solidFill>
              <a:latin typeface="Engebrechtre" pitchFamily="2" charset="0"/>
            </a:endParaRPr>
          </a:p>
        </p:txBody>
      </p:sp>
      <p:sp>
        <p:nvSpPr>
          <p:cNvPr id="3" name="Content Placeholder 2"/>
          <p:cNvSpPr>
            <a:spLocks noGrp="1"/>
          </p:cNvSpPr>
          <p:nvPr>
            <p:ph idx="1"/>
          </p:nvPr>
        </p:nvSpPr>
        <p:spPr>
          <a:xfrm>
            <a:off x="304800" y="1447800"/>
            <a:ext cx="8534400" cy="5029200"/>
          </a:xfrm>
        </p:spPr>
        <p:txBody>
          <a:bodyPr/>
          <a:lstStyle/>
          <a:p>
            <a:pPr marL="401638" indent="-401638"/>
            <a:r>
              <a:rPr lang="en-US" b="1" dirty="0" smtClean="0">
                <a:solidFill>
                  <a:schemeClr val="tx1"/>
                </a:solidFill>
              </a:rPr>
              <a:t>By lusting after the world</a:t>
            </a:r>
          </a:p>
          <a:p>
            <a:pPr marL="693738" lvl="1" indent="0">
              <a:buNone/>
            </a:pPr>
            <a:r>
              <a:rPr lang="en-US" sz="3200" i="1" dirty="0" smtClean="0">
                <a:solidFill>
                  <a:schemeClr val="tx1"/>
                </a:solidFill>
              </a:rPr>
              <a:t>James 4:4; 1 John 2:15-17</a:t>
            </a:r>
          </a:p>
        </p:txBody>
      </p:sp>
    </p:spTree>
    <p:extLst>
      <p:ext uri="{BB962C8B-B14F-4D97-AF65-F5344CB8AC3E}">
        <p14:creationId xmlns:p14="http://schemas.microsoft.com/office/powerpoint/2010/main" val="23231266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478</TotalTime>
  <Words>622</Words>
  <Application>Microsoft Office PowerPoint</Application>
  <PresentationFormat>On-screen Show (4:3)</PresentationFormat>
  <Paragraphs>65</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Trek</vt:lpstr>
      <vt:lpstr>selling our birthright</vt:lpstr>
      <vt:lpstr>Definition: Birthright</vt:lpstr>
      <vt:lpstr>Colossians 1 : 15-19</vt:lpstr>
      <vt:lpstr>Hebrews 12 : 14-17</vt:lpstr>
      <vt:lpstr>We have an inheritance !</vt:lpstr>
      <vt:lpstr>Romans 8 : 16-17</vt:lpstr>
      <vt:lpstr>Galatians 4 : 4-7</vt:lpstr>
      <vt:lpstr>Are we selling our birthright (inheritance) ?</vt:lpstr>
      <vt:lpstr>How Christians Sell their birthright…</vt:lpstr>
      <vt:lpstr>James 4 : 4</vt:lpstr>
      <vt:lpstr>1 John 2 : 15-17</vt:lpstr>
      <vt:lpstr>How Christians Sell their birthright…</vt:lpstr>
      <vt:lpstr>Luke 16 : 13-15</vt:lpstr>
      <vt:lpstr>How Christians Sell their birthright…</vt:lpstr>
      <vt:lpstr>John 18 : 15-18</vt:lpstr>
      <vt:lpstr>How Christians Sell their birthright…</vt:lpstr>
      <vt:lpstr>Luke 15 : 12-13</vt:lpstr>
      <vt:lpstr>Conclusion</vt:lpstr>
      <vt:lpstr>Titus 2 : 11-14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selling our birthright</dc:title>
  <dc:creator>Stan</dc:creator>
  <cp:lastModifiedBy>Stan</cp:lastModifiedBy>
  <cp:revision>14</cp:revision>
  <dcterms:created xsi:type="dcterms:W3CDTF">2014-04-19T18:23:54Z</dcterms:created>
  <dcterms:modified xsi:type="dcterms:W3CDTF">2014-04-20T02:22:25Z</dcterms:modified>
</cp:coreProperties>
</file>