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60"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39272" autoAdjust="0"/>
  </p:normalViewPr>
  <p:slideViewPr>
    <p:cSldViewPr snapToGrid="0">
      <p:cViewPr varScale="1">
        <p:scale>
          <a:sx n="30" d="100"/>
          <a:sy n="30" d="100"/>
        </p:scale>
        <p:origin x="1224" y="29"/>
      </p:cViewPr>
      <p:guideLst/>
    </p:cSldViewPr>
  </p:slideViewPr>
  <p:notesTextViewPr>
    <p:cViewPr>
      <p:scale>
        <a:sx n="1" d="1"/>
        <a:sy n="1" d="1"/>
      </p:scale>
      <p:origin x="0" y="0"/>
    </p:cViewPr>
  </p:notesTextViewPr>
  <p:notesViewPr>
    <p:cSldViewPr snapToGrid="0">
      <p:cViewPr>
        <p:scale>
          <a:sx n="100" d="100"/>
          <a:sy n="100" d="100"/>
        </p:scale>
        <p:origin x="672" y="-214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74362E-7714-4CD2-9573-2FCAE37D502E}"/>
              </a:ext>
            </a:extLst>
          </p:cNvPr>
          <p:cNvSpPr>
            <a:spLocks noGrp="1"/>
          </p:cNvSpPr>
          <p:nvPr>
            <p:ph type="hdr" sz="quarter"/>
          </p:nvPr>
        </p:nvSpPr>
        <p:spPr>
          <a:xfrm>
            <a:off x="0" y="0"/>
            <a:ext cx="2971800" cy="458788"/>
          </a:xfrm>
          <a:prstGeom prst="rect">
            <a:avLst/>
          </a:prstGeom>
          <a:effectLst/>
        </p:spPr>
        <p:txBody>
          <a:bodyPr vert="horz" lIns="91431" tIns="45716" rIns="91431" bIns="45716" rtlCol="0"/>
          <a:lstStyle>
            <a:lvl1pPr algn="l">
              <a:defRPr sz="1200"/>
            </a:lvl1pPr>
          </a:lstStyle>
          <a:p>
            <a:r>
              <a:rPr lang="en-US" sz="2000" dirty="0">
                <a:solidFill>
                  <a:schemeClr val="bg1"/>
                </a:solidFill>
                <a:effectLst>
                  <a:glow rad="228600">
                    <a:schemeClr val="tx1">
                      <a:alpha val="40000"/>
                    </a:schemeClr>
                  </a:glow>
                  <a:outerShdw blurRad="38100" dist="38100" dir="2700000" algn="tl">
                    <a:srgbClr val="000000">
                      <a:alpha val="43137"/>
                    </a:srgbClr>
                  </a:outerShdw>
                </a:effectLst>
                <a:latin typeface="ShermlockOpen" panose="00000400000000000000" pitchFamily="2" charset="0"/>
              </a:rPr>
              <a:t>Shadow </a:t>
            </a:r>
            <a:r>
              <a:rPr lang="en-US" sz="2000" dirty="0">
                <a:solidFill>
                  <a:schemeClr val="bg1"/>
                </a:solidFill>
                <a:effectLst>
                  <a:glow rad="228600">
                    <a:schemeClr val="tx1">
                      <a:alpha val="40000"/>
                    </a:schemeClr>
                  </a:glow>
                  <a:outerShdw blurRad="38100" dist="38100" dir="2700000" algn="tl">
                    <a:srgbClr val="000000">
                      <a:alpha val="43137"/>
                    </a:srgbClr>
                  </a:outerShdw>
                </a:effectLst>
                <a:latin typeface="Assassin$" panose="02000000000000000000" pitchFamily="2" charset="0"/>
              </a:rPr>
              <a:t> </a:t>
            </a:r>
            <a:r>
              <a:rPr lang="en-US" sz="2000" dirty="0">
                <a:effectLst>
                  <a:outerShdw blurRad="38100" dist="38100" dir="2700000" algn="tl">
                    <a:srgbClr val="000000">
                      <a:alpha val="43137"/>
                    </a:srgbClr>
                  </a:outerShdw>
                </a:effectLst>
                <a:latin typeface="Assassin$" panose="02000000000000000000" pitchFamily="2" charset="0"/>
              </a:rPr>
              <a:t>and</a:t>
            </a:r>
            <a:r>
              <a:rPr lang="en-US" sz="2000" dirty="0">
                <a:effectLst>
                  <a:glow rad="228600">
                    <a:schemeClr val="tx1">
                      <a:alpha val="40000"/>
                    </a:schemeClr>
                  </a:glow>
                  <a:outerShdw blurRad="38100" dist="38100" dir="2700000" algn="tl">
                    <a:srgbClr val="000000">
                      <a:alpha val="43137"/>
                    </a:srgbClr>
                  </a:outerShdw>
                </a:effectLst>
                <a:latin typeface="Assassin$" panose="02000000000000000000" pitchFamily="2" charset="0"/>
              </a:rPr>
              <a:t> </a:t>
            </a:r>
            <a:r>
              <a:rPr lang="en-US" sz="2000" dirty="0">
                <a:solidFill>
                  <a:schemeClr val="bg2">
                    <a:lumMod val="10000"/>
                  </a:schemeClr>
                </a:solidFill>
                <a:effectLst>
                  <a:glow rad="63500">
                    <a:schemeClr val="bg1">
                      <a:alpha val="97000"/>
                    </a:schemeClr>
                  </a:glow>
                  <a:outerShdw blurRad="38100" dist="38100" dir="2700000" algn="tl">
                    <a:srgbClr val="000000">
                      <a:alpha val="43137"/>
                    </a:srgbClr>
                  </a:outerShdw>
                </a:effectLst>
                <a:latin typeface="Shermlock" panose="00000400000000000000" pitchFamily="2" charset="0"/>
              </a:rPr>
              <a:t>Substance</a:t>
            </a:r>
            <a:endParaRPr lang="en-US" sz="2000" dirty="0"/>
          </a:p>
        </p:txBody>
      </p:sp>
      <p:sp>
        <p:nvSpPr>
          <p:cNvPr id="3" name="Date Placeholder 2">
            <a:extLst>
              <a:ext uri="{FF2B5EF4-FFF2-40B4-BE49-F238E27FC236}">
                <a16:creationId xmlns:a16="http://schemas.microsoft.com/office/drawing/2014/main" id="{EF867533-4A02-4073-8958-B6E5318D9214}"/>
              </a:ext>
            </a:extLst>
          </p:cNvPr>
          <p:cNvSpPr>
            <a:spLocks noGrp="1"/>
          </p:cNvSpPr>
          <p:nvPr>
            <p:ph type="dt" sz="quarter" idx="1"/>
          </p:nvPr>
        </p:nvSpPr>
        <p:spPr>
          <a:xfrm>
            <a:off x="3884613" y="0"/>
            <a:ext cx="2971800" cy="458788"/>
          </a:xfrm>
          <a:prstGeom prst="rect">
            <a:avLst/>
          </a:prstGeom>
        </p:spPr>
        <p:txBody>
          <a:bodyPr vert="horz" lIns="91431" tIns="45716" rIns="91431" bIns="45716" rtlCol="0"/>
          <a:lstStyle>
            <a:lvl1pPr algn="r">
              <a:defRPr sz="1200"/>
            </a:lvl1pPr>
          </a:lstStyle>
          <a:p>
            <a:r>
              <a:rPr lang="en-US" dirty="0"/>
              <a:t>January 21, 2018 am</a:t>
            </a:r>
          </a:p>
        </p:txBody>
      </p:sp>
      <p:sp>
        <p:nvSpPr>
          <p:cNvPr id="4" name="Footer Placeholder 3">
            <a:extLst>
              <a:ext uri="{FF2B5EF4-FFF2-40B4-BE49-F238E27FC236}">
                <a16:creationId xmlns:a16="http://schemas.microsoft.com/office/drawing/2014/main" id="{AAA125F4-8EA9-42B5-812C-9ECB3E392F65}"/>
              </a:ext>
            </a:extLst>
          </p:cNvPr>
          <p:cNvSpPr>
            <a:spLocks noGrp="1"/>
          </p:cNvSpPr>
          <p:nvPr>
            <p:ph type="ftr" sz="quarter" idx="2"/>
          </p:nvPr>
        </p:nvSpPr>
        <p:spPr>
          <a:xfrm>
            <a:off x="0" y="8685214"/>
            <a:ext cx="2971800" cy="458787"/>
          </a:xfrm>
          <a:prstGeom prst="rect">
            <a:avLst/>
          </a:prstGeom>
        </p:spPr>
        <p:txBody>
          <a:bodyPr vert="horz" lIns="91431" tIns="45716" rIns="91431" bIns="45716"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C7217F39-BDD8-42F6-A2F5-98FE4C24E7A4}"/>
              </a:ext>
            </a:extLst>
          </p:cNvPr>
          <p:cNvSpPr>
            <a:spLocks noGrp="1"/>
          </p:cNvSpPr>
          <p:nvPr>
            <p:ph type="sldNum" sz="quarter" idx="3"/>
          </p:nvPr>
        </p:nvSpPr>
        <p:spPr>
          <a:xfrm>
            <a:off x="3884613" y="8685214"/>
            <a:ext cx="2971800" cy="458787"/>
          </a:xfrm>
          <a:prstGeom prst="rect">
            <a:avLst/>
          </a:prstGeom>
        </p:spPr>
        <p:txBody>
          <a:bodyPr vert="horz" lIns="91431" tIns="45716" rIns="91431" bIns="45716" rtlCol="0" anchor="b"/>
          <a:lstStyle>
            <a:lvl1pPr algn="r">
              <a:defRPr sz="1200"/>
            </a:lvl1pPr>
          </a:lstStyle>
          <a:p>
            <a:r>
              <a:rPr lang="en-US" dirty="0"/>
              <a:t>   soundteaching.org    </a:t>
            </a:r>
            <a:fld id="{1E522A0E-E108-4C98-9D0B-D786AF08F98D}" type="slidenum">
              <a:rPr lang="en-US" smtClean="0"/>
              <a:t>‹#›</a:t>
            </a:fld>
            <a:endParaRPr lang="en-US" dirty="0"/>
          </a:p>
        </p:txBody>
      </p:sp>
    </p:spTree>
    <p:extLst>
      <p:ext uri="{BB962C8B-B14F-4D97-AF65-F5344CB8AC3E}">
        <p14:creationId xmlns:p14="http://schemas.microsoft.com/office/powerpoint/2010/main" val="774123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1" tIns="45716" rIns="91431" bIns="45716" rtlCol="0"/>
          <a:lstStyle>
            <a:lvl1pPr algn="r">
              <a:defRPr sz="1200"/>
            </a:lvl1pPr>
          </a:lstStyle>
          <a:p>
            <a:fld id="{974A8ACE-EED6-482D-89EE-2DF9828DA449}"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1" tIns="45716" rIns="91431" bIns="45716"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1" tIns="45716" rIns="91431" bIns="4571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1" tIns="45716" rIns="91431"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1" tIns="45716" rIns="91431" bIns="45716" rtlCol="0" anchor="b"/>
          <a:lstStyle>
            <a:lvl1pPr algn="r">
              <a:defRPr sz="1200"/>
            </a:lvl1pPr>
          </a:lstStyle>
          <a:p>
            <a:fld id="{18BCD1AF-C291-4627-BE86-BDB9C8BEC334}" type="slidenum">
              <a:rPr lang="en-US" smtClean="0"/>
              <a:t>‹#›</a:t>
            </a:fld>
            <a:endParaRPr lang="en-US"/>
          </a:p>
        </p:txBody>
      </p:sp>
    </p:spTree>
    <p:extLst>
      <p:ext uri="{BB962C8B-B14F-4D97-AF65-F5344CB8AC3E}">
        <p14:creationId xmlns:p14="http://schemas.microsoft.com/office/powerpoint/2010/main" val="2459837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Often we talk about “types” and “antitypes”</a:t>
            </a:r>
          </a:p>
          <a:p>
            <a:pPr marL="171434" indent="-171434">
              <a:buFont typeface="Arial" panose="020B0604020202020204" pitchFamily="34" charset="0"/>
              <a:buChar char="•"/>
            </a:pPr>
            <a:r>
              <a:rPr lang="en-US" dirty="0"/>
              <a:t>The word “type”, found in scripture is from the Greek (</a:t>
            </a:r>
            <a:r>
              <a:rPr lang="en-US" i="1" dirty="0" err="1"/>
              <a:t>tupos</a:t>
            </a:r>
            <a:r>
              <a:rPr lang="en-US" dirty="0"/>
              <a:t>)</a:t>
            </a:r>
          </a:p>
          <a:p>
            <a:pPr marL="171434" indent="-171434" defTabSz="914311">
              <a:buFont typeface="Arial" panose="020B0604020202020204" pitchFamily="34" charset="0"/>
              <a:buChar char="•"/>
            </a:pPr>
            <a:r>
              <a:rPr lang="en-US" b="1" dirty="0"/>
              <a:t>Definition (Thayer), [doctrinal matters], </a:t>
            </a:r>
            <a:r>
              <a:rPr lang="en-US" dirty="0"/>
              <a:t>a person or thing prefiguring a future (Messianic) person or thing</a:t>
            </a:r>
          </a:p>
          <a:p>
            <a:pPr defTabSz="914311"/>
            <a:r>
              <a:rPr lang="en-US" b="1" dirty="0"/>
              <a:t>(Romans 5:14), </a:t>
            </a:r>
            <a:r>
              <a:rPr lang="en-US" i="1" dirty="0"/>
              <a:t>“Nevertheless death reigned from Adam to Moses, even over those who had not sinned according to the likeness of the transgression of Adam, who is a type of Him who was to come.”</a:t>
            </a:r>
          </a:p>
          <a:p>
            <a:pPr defTabSz="914311"/>
            <a:r>
              <a:rPr lang="en-US" b="1" dirty="0"/>
              <a:t>(Romans 5:16), </a:t>
            </a:r>
            <a:r>
              <a:rPr lang="en-US" i="1" dirty="0"/>
              <a:t>“And </a:t>
            </a:r>
            <a:r>
              <a:rPr lang="en-US" i="1" u="sng" dirty="0"/>
              <a:t>the gift is not like that which came through the one who sinned</a:t>
            </a:r>
            <a:r>
              <a:rPr lang="en-US" i="1" dirty="0"/>
              <a:t>. For the judgment which came from one offense resulted in condemnation, but the free gift which came from many offenses resulted in justification.”</a:t>
            </a:r>
          </a:p>
          <a:p>
            <a:pPr marL="171434" indent="-171434" defTabSz="914311">
              <a:buFont typeface="Arial" panose="020B0604020202020204" pitchFamily="34" charset="0"/>
              <a:buChar char="•"/>
            </a:pPr>
            <a:r>
              <a:rPr lang="en-US" dirty="0"/>
              <a:t>The word “antitype”, found in scripture is from the Greek (</a:t>
            </a:r>
            <a:r>
              <a:rPr lang="en-US" i="1" dirty="0" err="1"/>
              <a:t>antitupos</a:t>
            </a:r>
            <a:r>
              <a:rPr lang="en-US" dirty="0"/>
              <a:t>)</a:t>
            </a:r>
          </a:p>
          <a:p>
            <a:pPr marL="171434" indent="-171434">
              <a:buFont typeface="Arial" panose="020B0604020202020204" pitchFamily="34" charset="0"/>
              <a:buChar char="•"/>
            </a:pPr>
            <a:r>
              <a:rPr lang="en-US" b="1" dirty="0"/>
              <a:t>Definition (Thayer), [doctrinal matters], </a:t>
            </a:r>
            <a:r>
              <a:rPr lang="en-US" dirty="0"/>
              <a:t>a thing resembling another, its counterpart; something in the Messianic times which answers to the type, as baptism corresponds to the deluge (cf. 1 Peter 3:21)</a:t>
            </a:r>
          </a:p>
          <a:p>
            <a:r>
              <a:rPr lang="en-US" b="1" dirty="0"/>
              <a:t>(1 Peter 3:21), </a:t>
            </a:r>
            <a:r>
              <a:rPr lang="en-US" i="1" dirty="0"/>
              <a:t>“There is also an antitype which now saves us—baptism (not the removal of the filth of the flesh, but the answer of a good conscience toward God), through the resurrection of Jesus Christ.”</a:t>
            </a:r>
            <a:endParaRPr lang="en-US" dirty="0"/>
          </a:p>
          <a:p>
            <a:endParaRPr lang="en-US" b="1" dirty="0"/>
          </a:p>
          <a:p>
            <a:r>
              <a:rPr lang="en-US" b="1" dirty="0"/>
              <a:t>Perhaps a less technical description, given by Paul in Colossians 2:16-17, will make it easier to understand.</a:t>
            </a:r>
          </a:p>
          <a:p>
            <a:r>
              <a:rPr lang="en-US" b="1" dirty="0"/>
              <a:t>(Colossians 2:16-17), </a:t>
            </a:r>
            <a:r>
              <a:rPr lang="en-US" i="1" dirty="0"/>
              <a:t>“So let no one judge you in food or in drink, or regarding a festival or a new moon or sabbaths,</a:t>
            </a:r>
            <a:r>
              <a:rPr lang="en-US" i="1" baseline="30000" dirty="0"/>
              <a:t> 17</a:t>
            </a:r>
            <a:r>
              <a:rPr lang="en-US" i="1" dirty="0"/>
              <a:t> which are a </a:t>
            </a:r>
            <a:r>
              <a:rPr lang="en-US" b="1" i="1" u="sng" dirty="0"/>
              <a:t>shadow</a:t>
            </a:r>
            <a:r>
              <a:rPr lang="en-US" i="1" dirty="0"/>
              <a:t> of things to come, but the </a:t>
            </a:r>
            <a:r>
              <a:rPr lang="en-US" b="1" i="1" u="sng" dirty="0"/>
              <a:t>substance</a:t>
            </a:r>
            <a:r>
              <a:rPr lang="en-US" i="1" dirty="0"/>
              <a:t> is of Christ.”</a:t>
            </a:r>
          </a:p>
          <a:p>
            <a:pPr marL="171434" indent="-171434">
              <a:buFont typeface="Arial" panose="020B0604020202020204" pitchFamily="34" charset="0"/>
              <a:buChar char="•"/>
            </a:pPr>
            <a:r>
              <a:rPr lang="en-US" dirty="0"/>
              <a:t>This is one of many type/antitypes found that accurately show the superiority of Christ and His covenant with man. </a:t>
            </a:r>
            <a:endParaRPr lang="en-US" i="1" dirty="0"/>
          </a:p>
          <a:p>
            <a:pPr marL="171434" indent="-171434">
              <a:buFont typeface="Arial" panose="020B0604020202020204" pitchFamily="34" charset="0"/>
              <a:buChar char="•"/>
            </a:pPr>
            <a:r>
              <a:rPr lang="en-US" dirty="0"/>
              <a:t>Type is to antitype as shadow is to substance.</a:t>
            </a:r>
          </a:p>
          <a:p>
            <a:pPr marL="171434" indent="-171434" defTabSz="914311">
              <a:buFont typeface="Arial" panose="020B0604020202020204" pitchFamily="34" charset="0"/>
              <a:buChar char="•"/>
            </a:pPr>
            <a:r>
              <a:rPr lang="en-US" dirty="0"/>
              <a:t>It is interesting to note, this primary fact: shadows derive their form from the substance of which they are the shadow; and unless there is a fixed and definite form characterizing the substance there can be no trustworthy shadow.</a:t>
            </a:r>
          </a:p>
          <a:p>
            <a:pPr marL="171434" indent="-171434">
              <a:buFont typeface="Arial" panose="020B0604020202020204" pitchFamily="34" charset="0"/>
              <a:buChar char="•"/>
            </a:pPr>
            <a:r>
              <a:rPr lang="en-US" dirty="0"/>
              <a:t>With that in mind, we place our faith in Jesus Christ. </a:t>
            </a:r>
          </a:p>
          <a:p>
            <a:pPr marL="171434" indent="-171434">
              <a:buFont typeface="Arial" panose="020B0604020202020204" pitchFamily="34" charset="0"/>
              <a:buChar char="•"/>
            </a:pPr>
            <a:r>
              <a:rPr lang="en-US" dirty="0"/>
              <a:t>It is in Him that the substantive fulfillment of God’s scheme of redemption for man can be found!</a:t>
            </a:r>
          </a:p>
          <a:p>
            <a:pPr marL="171434" indent="-171434">
              <a:buFont typeface="Arial" panose="020B0604020202020204" pitchFamily="34" charset="0"/>
              <a:buChar char="•"/>
            </a:pPr>
            <a:r>
              <a:rPr lang="en-US" b="1" dirty="0"/>
              <a:t>I would like to share with you three examples of shadow and substance (Type/Antitype) seen in scripture</a:t>
            </a:r>
          </a:p>
        </p:txBody>
      </p:sp>
      <p:sp>
        <p:nvSpPr>
          <p:cNvPr id="4" name="Slide Number Placeholder 3"/>
          <p:cNvSpPr>
            <a:spLocks noGrp="1"/>
          </p:cNvSpPr>
          <p:nvPr>
            <p:ph type="sldNum" sz="quarter" idx="10"/>
          </p:nvPr>
        </p:nvSpPr>
        <p:spPr/>
        <p:txBody>
          <a:bodyPr/>
          <a:lstStyle/>
          <a:p>
            <a:fld id="{18BCD1AF-C291-4627-BE86-BDB9C8BEC334}" type="slidenum">
              <a:rPr lang="en-US" smtClean="0"/>
              <a:t>1</a:t>
            </a:fld>
            <a:endParaRPr lang="en-US"/>
          </a:p>
        </p:txBody>
      </p:sp>
    </p:spTree>
    <p:extLst>
      <p:ext uri="{BB962C8B-B14F-4D97-AF65-F5344CB8AC3E}">
        <p14:creationId xmlns:p14="http://schemas.microsoft.com/office/powerpoint/2010/main" val="282643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(Hebrews 8:4-5), </a:t>
            </a:r>
            <a:r>
              <a:rPr lang="en-US" i="1" dirty="0"/>
              <a:t>“For if He were on earth, He would not be a priest, since there are priests who offer the gifts according to the law;</a:t>
            </a:r>
            <a:r>
              <a:rPr lang="en-US" i="1" baseline="30000" dirty="0"/>
              <a:t> 5</a:t>
            </a:r>
            <a:r>
              <a:rPr lang="en-US" i="1" dirty="0"/>
              <a:t> who serve the copy and shadow of the heavenly things, as Moses was divinely instructed when he was about to make the tabernacle. For He said, “See that you make all things according to the pattern shown you on the mountain.”</a:t>
            </a:r>
          </a:p>
          <a:p>
            <a:r>
              <a:rPr lang="en-US" b="1" i="0" dirty="0"/>
              <a:t>(Exodus 25:40), </a:t>
            </a:r>
            <a:r>
              <a:rPr lang="en-US" i="1" dirty="0"/>
              <a:t>“And see to it that you make them according to the pattern which was shown you on the mountain.”</a:t>
            </a:r>
          </a:p>
          <a:p>
            <a:r>
              <a:rPr lang="en-US" b="1" dirty="0"/>
              <a:t>Lessons learned:  </a:t>
            </a:r>
          </a:p>
          <a:p>
            <a:pPr marL="171434" indent="-171434">
              <a:buFont typeface="Arial" panose="020B0604020202020204" pitchFamily="34" charset="0"/>
              <a:buChar char="•"/>
            </a:pPr>
            <a:r>
              <a:rPr lang="en-US" dirty="0"/>
              <a:t>The need to follow the pattern under the law is seen in the New Covenant as well (This is why Christ could not be an earthly priest.  He is not of the priesthood of Aaron.  (We will speak more of this later).</a:t>
            </a:r>
          </a:p>
          <a:p>
            <a:pPr marL="171434" indent="-171434">
              <a:buFont typeface="Arial" panose="020B0604020202020204" pitchFamily="34" charset="0"/>
              <a:buChar char="•"/>
            </a:pPr>
            <a:r>
              <a:rPr lang="en-US" dirty="0"/>
              <a:t>The tabernacle accurately prefigured the SUBSTANCE in the Messianic Kingdom</a:t>
            </a:r>
          </a:p>
          <a:p>
            <a:pPr marL="628589" lvl="1" indent="-171434">
              <a:buFont typeface="Arial" panose="020B0604020202020204" pitchFamily="34" charset="0"/>
              <a:buChar char="•"/>
            </a:pPr>
            <a:r>
              <a:rPr lang="en-US" dirty="0"/>
              <a:t>The dwelling place of God</a:t>
            </a:r>
          </a:p>
          <a:p>
            <a:pPr marL="628589" lvl="1" indent="-171434">
              <a:buFont typeface="Arial" panose="020B0604020202020204" pitchFamily="34" charset="0"/>
              <a:buChar char="•"/>
            </a:pPr>
            <a:r>
              <a:rPr lang="en-US" dirty="0"/>
              <a:t>The fact of its sanctification, holiness.</a:t>
            </a:r>
          </a:p>
          <a:p>
            <a:pPr marL="628589" lvl="1" indent="-171434">
              <a:buFont typeface="Arial" panose="020B0604020202020204" pitchFamily="34" charset="0"/>
              <a:buChar char="•"/>
            </a:pPr>
            <a:r>
              <a:rPr lang="en-US" dirty="0"/>
              <a:t>The fact that service in the tabernacle was expressly established, indicating that our response to God must fall within the parameters he has given us.  (Expressly:  Worship &amp; Work)</a:t>
            </a:r>
          </a:p>
          <a:p>
            <a:pPr marL="171434" indent="-171434">
              <a:buFont typeface="Arial" panose="020B0604020202020204" pitchFamily="34" charset="0"/>
              <a:buChar char="•"/>
            </a:pPr>
            <a:r>
              <a:rPr lang="en-US" dirty="0"/>
              <a:t>Consider the worship of God, from His viewpoint in heaven!</a:t>
            </a:r>
          </a:p>
          <a:p>
            <a:r>
              <a:rPr lang="en-US" b="1" dirty="0"/>
              <a:t>(Revelation 5:8-13), </a:t>
            </a:r>
            <a:r>
              <a:rPr lang="en-US" i="1" dirty="0"/>
              <a:t>“Now when He had taken the scroll, the four living creatures and the twenty-four elders fell down before the Lamb, each having a harp, </a:t>
            </a:r>
            <a:r>
              <a:rPr lang="en-US" b="1" i="1" u="sng" dirty="0"/>
              <a:t>and golden bowls full of incense, which are the prayers of the saints</a:t>
            </a:r>
            <a:r>
              <a:rPr lang="en-US" i="1" dirty="0"/>
              <a:t>.</a:t>
            </a:r>
            <a:r>
              <a:rPr lang="en-US" i="1" baseline="30000" dirty="0"/>
              <a:t> 9</a:t>
            </a:r>
            <a:r>
              <a:rPr lang="en-US" i="1" dirty="0"/>
              <a:t> And they sang a new song, saying: “You are worthy to take the scroll, and to open its seals; for You were slain, and have redeemed us to God by Your blood out of every tribe and tongue and people and nation, </a:t>
            </a:r>
            <a:r>
              <a:rPr lang="en-US" i="1" baseline="30000" dirty="0"/>
              <a:t>10</a:t>
            </a:r>
            <a:r>
              <a:rPr lang="en-US" i="1" dirty="0"/>
              <a:t> And have made us kings and priests to our God; and we shall reign on the earth.” </a:t>
            </a:r>
            <a:r>
              <a:rPr lang="en-US" i="1" baseline="30000" dirty="0"/>
              <a:t>11</a:t>
            </a:r>
            <a:r>
              <a:rPr lang="en-US" i="1" dirty="0"/>
              <a:t> Then I looked, and I heard the voice of many angels around the throne, the living creatures, and the elders; and the number of them was ten thousand times ten thousand, and thousands of thousands,</a:t>
            </a:r>
            <a:r>
              <a:rPr lang="en-US" i="1" baseline="30000" dirty="0"/>
              <a:t> 12</a:t>
            </a:r>
            <a:r>
              <a:rPr lang="en-US" i="1" dirty="0"/>
              <a:t> saying with a loud voice: “Worthy is the Lamb who was slain to receive power and riches and wisdom, and strength and honor and glory and blessing!” </a:t>
            </a:r>
            <a:r>
              <a:rPr lang="en-US" i="1" baseline="30000" dirty="0"/>
              <a:t>13</a:t>
            </a:r>
            <a:r>
              <a:rPr lang="en-US" i="1" dirty="0"/>
              <a:t> </a:t>
            </a:r>
            <a:r>
              <a:rPr lang="en-US" b="1" i="1" u="sng" dirty="0"/>
              <a:t>And every creature which is in heaven and on the earth and under the earth and such as are in the sea, and all that are in them, I heard saying: “Blessing and honor and glory and power be to Him who sits on the throne, and to the Lamb, forever and ever</a:t>
            </a:r>
            <a:r>
              <a:rPr lang="en-US" i="1" dirty="0"/>
              <a:t>!”</a:t>
            </a:r>
          </a:p>
        </p:txBody>
      </p:sp>
      <p:sp>
        <p:nvSpPr>
          <p:cNvPr id="4" name="Slide Number Placeholder 3"/>
          <p:cNvSpPr>
            <a:spLocks noGrp="1"/>
          </p:cNvSpPr>
          <p:nvPr>
            <p:ph type="sldNum" sz="quarter" idx="10"/>
          </p:nvPr>
        </p:nvSpPr>
        <p:spPr/>
        <p:txBody>
          <a:bodyPr/>
          <a:lstStyle/>
          <a:p>
            <a:fld id="{18BCD1AF-C291-4627-BE86-BDB9C8BEC334}" type="slidenum">
              <a:rPr lang="en-US" smtClean="0"/>
              <a:t>2</a:t>
            </a:fld>
            <a:endParaRPr lang="en-US"/>
          </a:p>
        </p:txBody>
      </p:sp>
    </p:spTree>
    <p:extLst>
      <p:ext uri="{BB962C8B-B14F-4D97-AF65-F5344CB8AC3E}">
        <p14:creationId xmlns:p14="http://schemas.microsoft.com/office/powerpoint/2010/main" val="2528221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(Deuteronomy 18:15),</a:t>
            </a:r>
            <a:r>
              <a:rPr lang="en-US" i="1" dirty="0"/>
              <a:t> “</a:t>
            </a:r>
            <a:r>
              <a:rPr lang="en-US" b="0" i="1" dirty="0"/>
              <a:t>The Lord your God will raise up for you a Prophet like me from your midst, from your brethren. Him you shall hear.”</a:t>
            </a:r>
          </a:p>
          <a:p>
            <a:r>
              <a:rPr lang="en-US" b="1" dirty="0"/>
              <a:t>(John 5:44-47), [Jesus’ admonition of unbelieving Jews who sought to kill Him], </a:t>
            </a:r>
            <a:r>
              <a:rPr lang="en-US" i="1" dirty="0"/>
              <a:t>“How can you believe, who receive honor from one another, and do not seek the honor that comes from the only God?</a:t>
            </a:r>
            <a:r>
              <a:rPr lang="en-US" i="1" baseline="30000" dirty="0"/>
              <a:t> 45</a:t>
            </a:r>
            <a:r>
              <a:rPr lang="en-US" i="1" dirty="0"/>
              <a:t> Do not think that I shall accuse you to the Father; </a:t>
            </a:r>
            <a:r>
              <a:rPr lang="en-US" b="1" i="1" u="sng" dirty="0"/>
              <a:t>there is one who accuses you—Moses, in whom you trust</a:t>
            </a:r>
            <a:r>
              <a:rPr lang="en-US" i="1" dirty="0"/>
              <a:t>.</a:t>
            </a:r>
            <a:r>
              <a:rPr lang="en-US" i="1" baseline="30000" dirty="0"/>
              <a:t> 46</a:t>
            </a:r>
            <a:r>
              <a:rPr lang="en-US" i="1" dirty="0"/>
              <a:t> For if you believed Moses, you would believe Me; </a:t>
            </a:r>
            <a:r>
              <a:rPr lang="en-US" b="1" i="1" u="sng" dirty="0"/>
              <a:t>for he wrote about Me</a:t>
            </a:r>
            <a:r>
              <a:rPr lang="en-US" i="1" dirty="0"/>
              <a:t>.</a:t>
            </a:r>
            <a:r>
              <a:rPr lang="en-US" i="1" baseline="30000" dirty="0"/>
              <a:t> 47</a:t>
            </a:r>
            <a:r>
              <a:rPr lang="en-US" i="1" dirty="0"/>
              <a:t> But if you do not believe his writings, how will you believe My words?”</a:t>
            </a:r>
          </a:p>
          <a:p>
            <a:r>
              <a:rPr lang="en-US" b="1" dirty="0"/>
              <a:t>(Acts 3:22-26), (22), </a:t>
            </a:r>
            <a:r>
              <a:rPr lang="en-US" i="1" dirty="0"/>
              <a:t>“For Moses truly said to the fathers, ‘The Lord your God will raise up for you a Prophet like me from your brethren. Him you shall hear in all things, whatever He says to you.</a:t>
            </a:r>
            <a:r>
              <a:rPr lang="en-US" i="1" baseline="30000" dirty="0"/>
              <a:t> </a:t>
            </a:r>
          </a:p>
          <a:p>
            <a:r>
              <a:rPr lang="en-US" b="1" dirty="0"/>
              <a:t>(26) </a:t>
            </a:r>
            <a:r>
              <a:rPr lang="en-US" i="1" dirty="0"/>
              <a:t>“To you first, God, having raised up His Servant Jesus, sent Him to bless you, in turning away every one of you from your iniquities.”</a:t>
            </a:r>
          </a:p>
          <a:p>
            <a:r>
              <a:rPr lang="en-US" b="1" dirty="0"/>
              <a:t>Consider the similarities</a:t>
            </a:r>
          </a:p>
          <a:p>
            <a:pPr marL="171434" indent="-171434">
              <a:buFont typeface="Arial" panose="020B0604020202020204" pitchFamily="34" charset="0"/>
              <a:buChar char="•"/>
            </a:pPr>
            <a:r>
              <a:rPr lang="en-US" b="1" dirty="0"/>
              <a:t>In character, </a:t>
            </a:r>
            <a:r>
              <a:rPr lang="en-US" dirty="0"/>
              <a:t>the meekness of Moses (Numbers 12:3), mirrored in our Lord</a:t>
            </a:r>
          </a:p>
          <a:p>
            <a:pPr marL="171434" indent="-171434">
              <a:buFont typeface="Arial" panose="020B0604020202020204" pitchFamily="34" charset="0"/>
              <a:buChar char="•"/>
            </a:pPr>
            <a:r>
              <a:rPr lang="en-US" dirty="0"/>
              <a:t>Gracious intercession to those who mistreated him (Aaron and Miriam, who murmured against him, Miriam struck by leprosy), healed after Moses’ intercession), mirrored in Jesus on the cross (Luke 23:34)</a:t>
            </a:r>
          </a:p>
          <a:p>
            <a:pPr marL="171434" indent="-171434">
              <a:buFont typeface="Arial" panose="020B0604020202020204" pitchFamily="34" charset="0"/>
              <a:buChar char="•"/>
            </a:pPr>
            <a:r>
              <a:rPr lang="en-US" b="1" dirty="0"/>
              <a:t>In office as a prophet </a:t>
            </a:r>
            <a:r>
              <a:rPr lang="en-US" dirty="0"/>
              <a:t>(our text in Deuteronomy 18:15)</a:t>
            </a:r>
          </a:p>
          <a:p>
            <a:r>
              <a:rPr lang="en-US" b="1" dirty="0"/>
              <a:t>(John 1:16-17), </a:t>
            </a:r>
            <a:r>
              <a:rPr lang="en-US" i="1" dirty="0"/>
              <a:t>“And of His fullness we have all received, and grace for grace.</a:t>
            </a:r>
            <a:r>
              <a:rPr lang="en-US" i="1" baseline="30000" dirty="0"/>
              <a:t> 17</a:t>
            </a:r>
            <a:r>
              <a:rPr lang="en-US" i="1" dirty="0"/>
              <a:t> For the law was given through Moses, but grace and truth came through Jesus Christ.”</a:t>
            </a:r>
          </a:p>
          <a:p>
            <a:pPr marL="171434" indent="-171434">
              <a:buFont typeface="Arial" panose="020B0604020202020204" pitchFamily="34" charset="0"/>
              <a:buChar char="•"/>
            </a:pPr>
            <a:r>
              <a:rPr lang="en-US" b="1" dirty="0"/>
              <a:t>Note the contrast between shadow and substance</a:t>
            </a:r>
          </a:p>
          <a:p>
            <a:pPr marL="171434" indent="-171434">
              <a:buFont typeface="Arial" panose="020B0604020202020204" pitchFamily="34" charset="0"/>
              <a:buChar char="•"/>
            </a:pPr>
            <a:r>
              <a:rPr lang="en-US" b="1" dirty="0"/>
              <a:t>(2 Corinthians 3:12-16), </a:t>
            </a:r>
            <a:r>
              <a:rPr lang="en-US" i="1" dirty="0"/>
              <a:t>“Therefore, since we have such hope, we use great boldness of speech—</a:t>
            </a:r>
            <a:r>
              <a:rPr lang="en-US" i="1" baseline="30000" dirty="0"/>
              <a:t> 13</a:t>
            </a:r>
            <a:r>
              <a:rPr lang="en-US" i="1" dirty="0"/>
              <a:t> unlike Moses, who put a veil over his face so that the children of Israel could not look steadily at the end of what was passing away.</a:t>
            </a:r>
            <a:r>
              <a:rPr lang="en-US" i="1" baseline="30000" dirty="0"/>
              <a:t> 14</a:t>
            </a:r>
            <a:r>
              <a:rPr lang="en-US" i="1" dirty="0"/>
              <a:t> But their minds were blinded. For until this day the same veil remains </a:t>
            </a:r>
            <a:r>
              <a:rPr lang="en-US" i="1" dirty="0" err="1"/>
              <a:t>unlifted</a:t>
            </a:r>
            <a:r>
              <a:rPr lang="en-US" i="1" dirty="0"/>
              <a:t> in the reading of the Old Testament, because the veil is taken away in Christ.</a:t>
            </a:r>
            <a:r>
              <a:rPr lang="en-US" i="1" baseline="30000" dirty="0"/>
              <a:t> 15</a:t>
            </a:r>
            <a:r>
              <a:rPr lang="en-US" i="1" dirty="0"/>
              <a:t> But even to this day, when Moses is read, a veil lies on their heart.</a:t>
            </a:r>
            <a:r>
              <a:rPr lang="en-US" i="1" baseline="30000" dirty="0"/>
              <a:t> 16</a:t>
            </a:r>
            <a:r>
              <a:rPr lang="en-US" i="1" dirty="0"/>
              <a:t> Nevertheless when one turns to the Lord, the veil is taken away.”</a:t>
            </a:r>
          </a:p>
        </p:txBody>
      </p:sp>
      <p:sp>
        <p:nvSpPr>
          <p:cNvPr id="4" name="Slide Number Placeholder 3"/>
          <p:cNvSpPr>
            <a:spLocks noGrp="1"/>
          </p:cNvSpPr>
          <p:nvPr>
            <p:ph type="sldNum" sz="quarter" idx="10"/>
          </p:nvPr>
        </p:nvSpPr>
        <p:spPr/>
        <p:txBody>
          <a:bodyPr/>
          <a:lstStyle/>
          <a:p>
            <a:fld id="{18BCD1AF-C291-4627-BE86-BDB9C8BEC334}" type="slidenum">
              <a:rPr lang="en-US" smtClean="0"/>
              <a:t>3</a:t>
            </a:fld>
            <a:endParaRPr lang="en-US"/>
          </a:p>
        </p:txBody>
      </p:sp>
    </p:spTree>
    <p:extLst>
      <p:ext uri="{BB962C8B-B14F-4D97-AF65-F5344CB8AC3E}">
        <p14:creationId xmlns:p14="http://schemas.microsoft.com/office/powerpoint/2010/main" val="1871978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 110:4), [An announcement of the Messiah’s future reign as king, “Sit at My right hand, till I make Your enemies Your footstool, vs. 1], </a:t>
            </a:r>
            <a:r>
              <a:rPr lang="en-US" i="1" dirty="0"/>
              <a:t>“</a:t>
            </a:r>
            <a:r>
              <a:rPr lang="en-US" b="0" i="1" dirty="0"/>
              <a:t>The Lord has sworn and will not relent, ‘You are a priest forever according to the order of Melchizedek.”</a:t>
            </a:r>
          </a:p>
          <a:p>
            <a:pPr marL="171434" indent="-171434">
              <a:buFont typeface="Arial" panose="020B0604020202020204" pitchFamily="34" charset="0"/>
              <a:buChar char="•"/>
            </a:pPr>
            <a:r>
              <a:rPr lang="en-US" dirty="0"/>
              <a:t>Peter attributed this to Jesus in Acts 2:34, </a:t>
            </a:r>
            <a:r>
              <a:rPr lang="en-US" i="1" dirty="0"/>
              <a:t>“The Lord said to my Lord, Sit at My right hand, till I make Your enemies Your footstool.</a:t>
            </a:r>
          </a:p>
          <a:p>
            <a:pPr marL="171434" indent="-171434">
              <a:buFont typeface="Arial" panose="020B0604020202020204" pitchFamily="34" charset="0"/>
              <a:buChar char="•"/>
            </a:pPr>
            <a:r>
              <a:rPr lang="en-US" b="1" dirty="0"/>
              <a:t>Jesus made the same application to the Messiah, in attributing this prophecy to the Son of David (Matthew 22:41-45).</a:t>
            </a:r>
          </a:p>
          <a:p>
            <a:r>
              <a:rPr lang="en-US" b="1" dirty="0"/>
              <a:t>(Hebrews 5:5-6), “</a:t>
            </a:r>
            <a:r>
              <a:rPr lang="en-US" dirty="0"/>
              <a:t>So also Christ did not glorify Himself to become High Priest, but it was He who said to Him:  “You are My Son, Today I have begotten You.” </a:t>
            </a:r>
            <a:r>
              <a:rPr lang="en-US" baseline="30000" dirty="0"/>
              <a:t>6</a:t>
            </a:r>
            <a:r>
              <a:rPr lang="en-US" dirty="0"/>
              <a:t> As He also says in another place: “You are a priest forever According to the order of Melchizedek”</a:t>
            </a:r>
          </a:p>
          <a:p>
            <a:pPr defTabSz="914311"/>
            <a:r>
              <a:rPr lang="en-US" b="1" dirty="0"/>
              <a:t>(Hebrews 6:19-20), “</a:t>
            </a:r>
            <a:r>
              <a:rPr lang="en-US" dirty="0"/>
              <a:t>This hope we have as an anchor of the soul, both sure and steadfast, and which enters the Presence behind the veil,</a:t>
            </a:r>
            <a:r>
              <a:rPr lang="en-US" baseline="30000" dirty="0"/>
              <a:t> 20</a:t>
            </a:r>
            <a:r>
              <a:rPr lang="en-US" dirty="0"/>
              <a:t> where the forerunner has entered for us, even Jesus, having become High Priest forever according to the order of Melchizedek.”</a:t>
            </a:r>
            <a:r>
              <a:rPr lang="en-US" b="1" dirty="0"/>
              <a:t> (Hebrews 7:1-26) Entire chapter, where comparisons are made in establishing the Substance of our High priest</a:t>
            </a:r>
          </a:p>
          <a:p>
            <a:pPr marL="171434" indent="-171434">
              <a:buFont typeface="Arial" panose="020B0604020202020204" pitchFamily="34" charset="0"/>
              <a:buChar char="•"/>
            </a:pPr>
            <a:r>
              <a:rPr lang="en-US" dirty="0"/>
              <a:t>Melchizedek king of Salem (met with Abraham) and priest of the most high God / Like our King and Priest</a:t>
            </a:r>
          </a:p>
          <a:p>
            <a:pPr marL="171434" indent="-171434">
              <a:buFont typeface="Arial" panose="020B0604020202020204" pitchFamily="34" charset="0"/>
              <a:buChar char="•"/>
            </a:pPr>
            <a:r>
              <a:rPr lang="en-US" dirty="0"/>
              <a:t>Without father or mother, having neither beginning or end of days / Like the eternal Christ</a:t>
            </a:r>
          </a:p>
          <a:p>
            <a:pPr marL="171434" indent="-171434">
              <a:buFont typeface="Arial" panose="020B0604020202020204" pitchFamily="34" charset="0"/>
              <a:buChar char="•"/>
            </a:pPr>
            <a:r>
              <a:rPr lang="en-US" dirty="0"/>
              <a:t>Greater than Abraham / As Christ as our High priest is greater (better) than the Levitical priests</a:t>
            </a:r>
          </a:p>
          <a:p>
            <a:pPr marL="171434" indent="-171434">
              <a:buFont typeface="Arial" panose="020B0604020202020204" pitchFamily="34" charset="0"/>
              <a:buChar char="•"/>
            </a:pPr>
            <a:r>
              <a:rPr lang="en-US" dirty="0"/>
              <a:t>No other priest in Melchizedek’s line / No other High Priest than Jesus (perfect as contrasted with Aaron)</a:t>
            </a:r>
          </a:p>
          <a:p>
            <a:pPr marL="171434" indent="-171434">
              <a:buFont typeface="Arial" panose="020B0604020202020204" pitchFamily="34" charset="0"/>
              <a:buChar char="•"/>
            </a:pPr>
            <a:r>
              <a:rPr lang="en-US" dirty="0"/>
              <a:t>Argument:  Priest and King (Levites separate from Judah); Christ could not be a priest under the Old covenant</a:t>
            </a:r>
          </a:p>
          <a:p>
            <a:pPr marL="171434" indent="-171434">
              <a:buFont typeface="Arial" panose="020B0604020202020204" pitchFamily="34" charset="0"/>
              <a:buChar char="•"/>
            </a:pPr>
            <a:r>
              <a:rPr lang="en-US" dirty="0"/>
              <a:t>Imperfect VS Perfect, </a:t>
            </a:r>
            <a:r>
              <a:rPr lang="en-US" i="1" dirty="0"/>
              <a:t>“there is the bringing in of a better hope” </a:t>
            </a:r>
            <a:r>
              <a:rPr lang="en-US" b="1" dirty="0"/>
              <a:t>(vs. 19).</a:t>
            </a:r>
          </a:p>
          <a:p>
            <a:pPr marL="171434" indent="-171434">
              <a:buFont typeface="Arial" panose="020B0604020202020204" pitchFamily="34" charset="0"/>
              <a:buChar char="•"/>
            </a:pPr>
            <a:r>
              <a:rPr lang="en-US" b="1" dirty="0"/>
              <a:t>Conclusion: the substance! (Hebrews 7:26-28), </a:t>
            </a:r>
            <a:r>
              <a:rPr lang="en-US" b="0" i="1" dirty="0"/>
              <a:t>“For such a High Priest was fitting for us, who is holy, harmless, undefiled, separate from sinners, and has become higher than the heavens;</a:t>
            </a:r>
            <a:r>
              <a:rPr lang="en-US" b="0" i="1" baseline="30000" dirty="0"/>
              <a:t> 27</a:t>
            </a:r>
            <a:r>
              <a:rPr lang="en-US" b="0" i="1" dirty="0"/>
              <a:t> who does not need daily, as those high priests, to offer up sacrifices, first for His own sins and then for the people's, for this He did once for all when He offered up Himself.</a:t>
            </a:r>
            <a:r>
              <a:rPr lang="en-US" b="0" i="1" baseline="30000" dirty="0"/>
              <a:t> 28</a:t>
            </a:r>
            <a:r>
              <a:rPr lang="en-US" b="0" i="1" dirty="0"/>
              <a:t> For the law appoints as high priests men who have weakness, but the word of the oath, which came after the law, appoints the Son who has been perfected forever.”</a:t>
            </a:r>
          </a:p>
          <a:p>
            <a:r>
              <a:rPr lang="en-US" dirty="0"/>
              <a:t>We must look to Jesus, the Author and Finisher of our faith who, for the joy set before Him, endured the cross despising the shame and is set down at the right hand of the Majesty in the heavens.</a:t>
            </a:r>
          </a:p>
        </p:txBody>
      </p:sp>
      <p:sp>
        <p:nvSpPr>
          <p:cNvPr id="4" name="Slide Number Placeholder 3"/>
          <p:cNvSpPr>
            <a:spLocks noGrp="1"/>
          </p:cNvSpPr>
          <p:nvPr>
            <p:ph type="sldNum" sz="quarter" idx="10"/>
          </p:nvPr>
        </p:nvSpPr>
        <p:spPr/>
        <p:txBody>
          <a:bodyPr/>
          <a:lstStyle/>
          <a:p>
            <a:fld id="{18BCD1AF-C291-4627-BE86-BDB9C8BEC334}" type="slidenum">
              <a:rPr lang="en-US" smtClean="0"/>
              <a:t>4</a:t>
            </a:fld>
            <a:endParaRPr lang="en-US"/>
          </a:p>
        </p:txBody>
      </p:sp>
    </p:spTree>
    <p:extLst>
      <p:ext uri="{BB962C8B-B14F-4D97-AF65-F5344CB8AC3E}">
        <p14:creationId xmlns:p14="http://schemas.microsoft.com/office/powerpoint/2010/main" val="3783413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Rather than seeking to find standing with God in the shadow of the Old Law, we must look to the SUBSTANCE, our Savior Jesus Christ!</a:t>
            </a:r>
          </a:p>
          <a:p>
            <a:endParaRPr lang="en-US" b="1" dirty="0"/>
          </a:p>
          <a:p>
            <a:pPr defTabSz="914311"/>
            <a:r>
              <a:rPr lang="en-US" b="1" dirty="0"/>
              <a:t>(Hebrews 12:1-2), </a:t>
            </a:r>
            <a:r>
              <a:rPr lang="en-US" i="1" dirty="0"/>
              <a:t>“Therefore we also, since we are surrounded by so great a cloud of witnesses, let us lay aside every weight, and the sin which so easily ensnares us, and let us run with endurance the race that is set before us,</a:t>
            </a:r>
            <a:r>
              <a:rPr lang="en-US" i="1" baseline="30000" dirty="0"/>
              <a:t> 2</a:t>
            </a:r>
            <a:r>
              <a:rPr lang="en-US" i="1" dirty="0"/>
              <a:t> looking unto Jesus, the author and finisher of our faith, who for the joy that was set before Him endured the cross, despising the shame, and has sat down at the right hand of the throne of God. (NKJV)</a:t>
            </a:r>
          </a:p>
          <a:p>
            <a:endParaRPr lang="en-US" dirty="0"/>
          </a:p>
        </p:txBody>
      </p:sp>
      <p:sp>
        <p:nvSpPr>
          <p:cNvPr id="4" name="Slide Number Placeholder 3"/>
          <p:cNvSpPr>
            <a:spLocks noGrp="1"/>
          </p:cNvSpPr>
          <p:nvPr>
            <p:ph type="sldNum" sz="quarter" idx="10"/>
          </p:nvPr>
        </p:nvSpPr>
        <p:spPr/>
        <p:txBody>
          <a:bodyPr/>
          <a:lstStyle/>
          <a:p>
            <a:fld id="{18BCD1AF-C291-4627-BE86-BDB9C8BEC334}" type="slidenum">
              <a:rPr lang="en-US" smtClean="0"/>
              <a:t>5</a:t>
            </a:fld>
            <a:endParaRPr lang="en-US"/>
          </a:p>
        </p:txBody>
      </p:sp>
    </p:spTree>
    <p:extLst>
      <p:ext uri="{BB962C8B-B14F-4D97-AF65-F5344CB8AC3E}">
        <p14:creationId xmlns:p14="http://schemas.microsoft.com/office/powerpoint/2010/main" val="3739956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8B0F-21EC-4C14-BC38-F6066110E9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BE428A-55ED-4BA1-A64A-5E5BFD1651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E1C862-A520-4862-8D82-637447BCDD2C}"/>
              </a:ext>
            </a:extLst>
          </p:cNvPr>
          <p:cNvSpPr>
            <a:spLocks noGrp="1"/>
          </p:cNvSpPr>
          <p:nvPr>
            <p:ph type="dt" sz="half" idx="10"/>
          </p:nvPr>
        </p:nvSpPr>
        <p:spPr/>
        <p:txBody>
          <a:bodyPr/>
          <a:lstStyle/>
          <a:p>
            <a:fld id="{DD4341E2-7904-4FE3-AD6D-DBFC53E71472}" type="datetimeFigureOut">
              <a:rPr lang="en-US" smtClean="0"/>
              <a:t>1/20/2018</a:t>
            </a:fld>
            <a:endParaRPr lang="en-US"/>
          </a:p>
        </p:txBody>
      </p:sp>
      <p:sp>
        <p:nvSpPr>
          <p:cNvPr id="5" name="Footer Placeholder 4">
            <a:extLst>
              <a:ext uri="{FF2B5EF4-FFF2-40B4-BE49-F238E27FC236}">
                <a16:creationId xmlns:a16="http://schemas.microsoft.com/office/drawing/2014/main" id="{6F1673A5-E803-4430-82FD-EC4CE746B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5745C8-C62D-4D18-8B9F-5A164EF8838B}"/>
              </a:ext>
            </a:extLst>
          </p:cNvPr>
          <p:cNvSpPr>
            <a:spLocks noGrp="1"/>
          </p:cNvSpPr>
          <p:nvPr>
            <p:ph type="sldNum" sz="quarter" idx="12"/>
          </p:nvPr>
        </p:nvSpPr>
        <p:spPr/>
        <p:txBody>
          <a:bodyPr/>
          <a:lstStyle/>
          <a:p>
            <a:fld id="{91E6A90D-1505-441E-8BEC-B09223E1A1A9}" type="slidenum">
              <a:rPr lang="en-US" smtClean="0"/>
              <a:t>‹#›</a:t>
            </a:fld>
            <a:endParaRPr lang="en-US"/>
          </a:p>
        </p:txBody>
      </p:sp>
    </p:spTree>
    <p:extLst>
      <p:ext uri="{BB962C8B-B14F-4D97-AF65-F5344CB8AC3E}">
        <p14:creationId xmlns:p14="http://schemas.microsoft.com/office/powerpoint/2010/main" val="2994344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55F4-1496-40BA-B058-F5FC73F096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603BFF-12ED-442D-B5AD-F528DFFF9BE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5F60B7-D51E-4A5C-B9E9-9FA97B21FBF2}"/>
              </a:ext>
            </a:extLst>
          </p:cNvPr>
          <p:cNvSpPr>
            <a:spLocks noGrp="1"/>
          </p:cNvSpPr>
          <p:nvPr>
            <p:ph type="dt" sz="half" idx="10"/>
          </p:nvPr>
        </p:nvSpPr>
        <p:spPr/>
        <p:txBody>
          <a:bodyPr/>
          <a:lstStyle/>
          <a:p>
            <a:fld id="{DD4341E2-7904-4FE3-AD6D-DBFC53E71472}" type="datetimeFigureOut">
              <a:rPr lang="en-US" smtClean="0"/>
              <a:t>1/20/2018</a:t>
            </a:fld>
            <a:endParaRPr lang="en-US"/>
          </a:p>
        </p:txBody>
      </p:sp>
      <p:sp>
        <p:nvSpPr>
          <p:cNvPr id="5" name="Footer Placeholder 4">
            <a:extLst>
              <a:ext uri="{FF2B5EF4-FFF2-40B4-BE49-F238E27FC236}">
                <a16:creationId xmlns:a16="http://schemas.microsoft.com/office/drawing/2014/main" id="{3D51A34A-C485-41BD-9CB5-887170E1F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8BEEFE-29A0-442A-A95C-4EB9A5333FA7}"/>
              </a:ext>
            </a:extLst>
          </p:cNvPr>
          <p:cNvSpPr>
            <a:spLocks noGrp="1"/>
          </p:cNvSpPr>
          <p:nvPr>
            <p:ph type="sldNum" sz="quarter" idx="12"/>
          </p:nvPr>
        </p:nvSpPr>
        <p:spPr/>
        <p:txBody>
          <a:bodyPr/>
          <a:lstStyle/>
          <a:p>
            <a:fld id="{91E6A90D-1505-441E-8BEC-B09223E1A1A9}" type="slidenum">
              <a:rPr lang="en-US" smtClean="0"/>
              <a:t>‹#›</a:t>
            </a:fld>
            <a:endParaRPr lang="en-US"/>
          </a:p>
        </p:txBody>
      </p:sp>
    </p:spTree>
    <p:extLst>
      <p:ext uri="{BB962C8B-B14F-4D97-AF65-F5344CB8AC3E}">
        <p14:creationId xmlns:p14="http://schemas.microsoft.com/office/powerpoint/2010/main" val="1663498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A4BF7D-C743-49F7-9F91-7C57092C43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D88752-DA6B-4155-8737-738633331B1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3A9ECE-386E-4F11-9827-8F51F6418BF1}"/>
              </a:ext>
            </a:extLst>
          </p:cNvPr>
          <p:cNvSpPr>
            <a:spLocks noGrp="1"/>
          </p:cNvSpPr>
          <p:nvPr>
            <p:ph type="dt" sz="half" idx="10"/>
          </p:nvPr>
        </p:nvSpPr>
        <p:spPr/>
        <p:txBody>
          <a:bodyPr/>
          <a:lstStyle/>
          <a:p>
            <a:fld id="{DD4341E2-7904-4FE3-AD6D-DBFC53E71472}" type="datetimeFigureOut">
              <a:rPr lang="en-US" smtClean="0"/>
              <a:t>1/20/2018</a:t>
            </a:fld>
            <a:endParaRPr lang="en-US"/>
          </a:p>
        </p:txBody>
      </p:sp>
      <p:sp>
        <p:nvSpPr>
          <p:cNvPr id="5" name="Footer Placeholder 4">
            <a:extLst>
              <a:ext uri="{FF2B5EF4-FFF2-40B4-BE49-F238E27FC236}">
                <a16:creationId xmlns:a16="http://schemas.microsoft.com/office/drawing/2014/main" id="{E80DDCE8-4B16-4B1A-8460-ECA905CDF4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5E8BB3-3A47-4219-8D8F-8345DE563AED}"/>
              </a:ext>
            </a:extLst>
          </p:cNvPr>
          <p:cNvSpPr>
            <a:spLocks noGrp="1"/>
          </p:cNvSpPr>
          <p:nvPr>
            <p:ph type="sldNum" sz="quarter" idx="12"/>
          </p:nvPr>
        </p:nvSpPr>
        <p:spPr/>
        <p:txBody>
          <a:bodyPr/>
          <a:lstStyle/>
          <a:p>
            <a:fld id="{91E6A90D-1505-441E-8BEC-B09223E1A1A9}" type="slidenum">
              <a:rPr lang="en-US" smtClean="0"/>
              <a:t>‹#›</a:t>
            </a:fld>
            <a:endParaRPr lang="en-US"/>
          </a:p>
        </p:txBody>
      </p:sp>
    </p:spTree>
    <p:extLst>
      <p:ext uri="{BB962C8B-B14F-4D97-AF65-F5344CB8AC3E}">
        <p14:creationId xmlns:p14="http://schemas.microsoft.com/office/powerpoint/2010/main" val="819432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9C357-8D98-456F-80C6-9CFEEA01C4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67613D-796F-438D-8CD3-D3D53A5C04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C33577-2239-4B94-87F6-8E3FD7D507B2}"/>
              </a:ext>
            </a:extLst>
          </p:cNvPr>
          <p:cNvSpPr>
            <a:spLocks noGrp="1"/>
          </p:cNvSpPr>
          <p:nvPr>
            <p:ph type="dt" sz="half" idx="10"/>
          </p:nvPr>
        </p:nvSpPr>
        <p:spPr/>
        <p:txBody>
          <a:bodyPr/>
          <a:lstStyle/>
          <a:p>
            <a:fld id="{DD4341E2-7904-4FE3-AD6D-DBFC53E71472}" type="datetimeFigureOut">
              <a:rPr lang="en-US" smtClean="0"/>
              <a:t>1/20/2018</a:t>
            </a:fld>
            <a:endParaRPr lang="en-US"/>
          </a:p>
        </p:txBody>
      </p:sp>
      <p:sp>
        <p:nvSpPr>
          <p:cNvPr id="5" name="Footer Placeholder 4">
            <a:extLst>
              <a:ext uri="{FF2B5EF4-FFF2-40B4-BE49-F238E27FC236}">
                <a16:creationId xmlns:a16="http://schemas.microsoft.com/office/drawing/2014/main" id="{1BC4C58E-5AB7-479B-A4F8-4E8B704A9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5E6BE-1881-4C4E-B7A0-EFD7EC70E663}"/>
              </a:ext>
            </a:extLst>
          </p:cNvPr>
          <p:cNvSpPr>
            <a:spLocks noGrp="1"/>
          </p:cNvSpPr>
          <p:nvPr>
            <p:ph type="sldNum" sz="quarter" idx="12"/>
          </p:nvPr>
        </p:nvSpPr>
        <p:spPr/>
        <p:txBody>
          <a:bodyPr/>
          <a:lstStyle/>
          <a:p>
            <a:fld id="{91E6A90D-1505-441E-8BEC-B09223E1A1A9}" type="slidenum">
              <a:rPr lang="en-US" smtClean="0"/>
              <a:t>‹#›</a:t>
            </a:fld>
            <a:endParaRPr lang="en-US"/>
          </a:p>
        </p:txBody>
      </p:sp>
    </p:spTree>
    <p:extLst>
      <p:ext uri="{BB962C8B-B14F-4D97-AF65-F5344CB8AC3E}">
        <p14:creationId xmlns:p14="http://schemas.microsoft.com/office/powerpoint/2010/main" val="98332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460C-E077-414E-B089-4BD8B21926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773A49-5D24-4378-B935-9071AA11F8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2D07E0-0F48-4E13-BCD1-42A229CFC05D}"/>
              </a:ext>
            </a:extLst>
          </p:cNvPr>
          <p:cNvSpPr>
            <a:spLocks noGrp="1"/>
          </p:cNvSpPr>
          <p:nvPr>
            <p:ph type="dt" sz="half" idx="10"/>
          </p:nvPr>
        </p:nvSpPr>
        <p:spPr/>
        <p:txBody>
          <a:bodyPr/>
          <a:lstStyle/>
          <a:p>
            <a:fld id="{DD4341E2-7904-4FE3-AD6D-DBFC53E71472}" type="datetimeFigureOut">
              <a:rPr lang="en-US" smtClean="0"/>
              <a:t>1/20/2018</a:t>
            </a:fld>
            <a:endParaRPr lang="en-US"/>
          </a:p>
        </p:txBody>
      </p:sp>
      <p:sp>
        <p:nvSpPr>
          <p:cNvPr id="5" name="Footer Placeholder 4">
            <a:extLst>
              <a:ext uri="{FF2B5EF4-FFF2-40B4-BE49-F238E27FC236}">
                <a16:creationId xmlns:a16="http://schemas.microsoft.com/office/drawing/2014/main" id="{DA71F706-FD13-4100-910E-B82EBCE9D9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80519F-4B44-4B66-9BD6-E1601CCD2C01}"/>
              </a:ext>
            </a:extLst>
          </p:cNvPr>
          <p:cNvSpPr>
            <a:spLocks noGrp="1"/>
          </p:cNvSpPr>
          <p:nvPr>
            <p:ph type="sldNum" sz="quarter" idx="12"/>
          </p:nvPr>
        </p:nvSpPr>
        <p:spPr/>
        <p:txBody>
          <a:bodyPr/>
          <a:lstStyle/>
          <a:p>
            <a:fld id="{91E6A90D-1505-441E-8BEC-B09223E1A1A9}" type="slidenum">
              <a:rPr lang="en-US" smtClean="0"/>
              <a:t>‹#›</a:t>
            </a:fld>
            <a:endParaRPr lang="en-US"/>
          </a:p>
        </p:txBody>
      </p:sp>
    </p:spTree>
    <p:extLst>
      <p:ext uri="{BB962C8B-B14F-4D97-AF65-F5344CB8AC3E}">
        <p14:creationId xmlns:p14="http://schemas.microsoft.com/office/powerpoint/2010/main" val="252491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8311-B8AD-4E54-A87F-1105D137AD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8CF968-821F-44A4-846A-3510EC7AFA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A9C2FD-D375-4D30-ACDB-ECD91AD4F6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CFA8EA-6E01-40EF-9440-2E2F4D9E2ADE}"/>
              </a:ext>
            </a:extLst>
          </p:cNvPr>
          <p:cNvSpPr>
            <a:spLocks noGrp="1"/>
          </p:cNvSpPr>
          <p:nvPr>
            <p:ph type="dt" sz="half" idx="10"/>
          </p:nvPr>
        </p:nvSpPr>
        <p:spPr/>
        <p:txBody>
          <a:bodyPr/>
          <a:lstStyle/>
          <a:p>
            <a:fld id="{DD4341E2-7904-4FE3-AD6D-DBFC53E71472}" type="datetimeFigureOut">
              <a:rPr lang="en-US" smtClean="0"/>
              <a:t>1/20/2018</a:t>
            </a:fld>
            <a:endParaRPr lang="en-US"/>
          </a:p>
        </p:txBody>
      </p:sp>
      <p:sp>
        <p:nvSpPr>
          <p:cNvPr id="6" name="Footer Placeholder 5">
            <a:extLst>
              <a:ext uri="{FF2B5EF4-FFF2-40B4-BE49-F238E27FC236}">
                <a16:creationId xmlns:a16="http://schemas.microsoft.com/office/drawing/2014/main" id="{C2E1D062-D64B-43A4-AD57-5CDFB77698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084ADF-7FB9-4231-904F-A3CB073ACDE8}"/>
              </a:ext>
            </a:extLst>
          </p:cNvPr>
          <p:cNvSpPr>
            <a:spLocks noGrp="1"/>
          </p:cNvSpPr>
          <p:nvPr>
            <p:ph type="sldNum" sz="quarter" idx="12"/>
          </p:nvPr>
        </p:nvSpPr>
        <p:spPr/>
        <p:txBody>
          <a:bodyPr/>
          <a:lstStyle/>
          <a:p>
            <a:fld id="{91E6A90D-1505-441E-8BEC-B09223E1A1A9}" type="slidenum">
              <a:rPr lang="en-US" smtClean="0"/>
              <a:t>‹#›</a:t>
            </a:fld>
            <a:endParaRPr lang="en-US"/>
          </a:p>
        </p:txBody>
      </p:sp>
    </p:spTree>
    <p:extLst>
      <p:ext uri="{BB962C8B-B14F-4D97-AF65-F5344CB8AC3E}">
        <p14:creationId xmlns:p14="http://schemas.microsoft.com/office/powerpoint/2010/main" val="1395782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88C4E-8269-498E-9785-2B5DD9EE88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0DCC94-B25A-4F20-9438-320175AB6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41F1FBE-461A-43E3-8A6A-94806630143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318AF0-6A1F-4806-B481-90725D7A02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8AC5F18-7DFA-4ABE-95FD-0977A9A8D7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A458A0-942B-401D-8BA4-897A1536EF95}"/>
              </a:ext>
            </a:extLst>
          </p:cNvPr>
          <p:cNvSpPr>
            <a:spLocks noGrp="1"/>
          </p:cNvSpPr>
          <p:nvPr>
            <p:ph type="dt" sz="half" idx="10"/>
          </p:nvPr>
        </p:nvSpPr>
        <p:spPr/>
        <p:txBody>
          <a:bodyPr/>
          <a:lstStyle/>
          <a:p>
            <a:fld id="{DD4341E2-7904-4FE3-AD6D-DBFC53E71472}" type="datetimeFigureOut">
              <a:rPr lang="en-US" smtClean="0"/>
              <a:t>1/20/2018</a:t>
            </a:fld>
            <a:endParaRPr lang="en-US"/>
          </a:p>
        </p:txBody>
      </p:sp>
      <p:sp>
        <p:nvSpPr>
          <p:cNvPr id="8" name="Footer Placeholder 7">
            <a:extLst>
              <a:ext uri="{FF2B5EF4-FFF2-40B4-BE49-F238E27FC236}">
                <a16:creationId xmlns:a16="http://schemas.microsoft.com/office/drawing/2014/main" id="{F1479F36-34D3-4C85-B903-8E47AE2F30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C85AC1-71B6-494D-A43B-8B5C68EC13A5}"/>
              </a:ext>
            </a:extLst>
          </p:cNvPr>
          <p:cNvSpPr>
            <a:spLocks noGrp="1"/>
          </p:cNvSpPr>
          <p:nvPr>
            <p:ph type="sldNum" sz="quarter" idx="12"/>
          </p:nvPr>
        </p:nvSpPr>
        <p:spPr/>
        <p:txBody>
          <a:bodyPr/>
          <a:lstStyle/>
          <a:p>
            <a:fld id="{91E6A90D-1505-441E-8BEC-B09223E1A1A9}" type="slidenum">
              <a:rPr lang="en-US" smtClean="0"/>
              <a:t>‹#›</a:t>
            </a:fld>
            <a:endParaRPr lang="en-US"/>
          </a:p>
        </p:txBody>
      </p:sp>
    </p:spTree>
    <p:extLst>
      <p:ext uri="{BB962C8B-B14F-4D97-AF65-F5344CB8AC3E}">
        <p14:creationId xmlns:p14="http://schemas.microsoft.com/office/powerpoint/2010/main" val="338228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790F-0B6D-4CCB-A53B-63E73642B2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06BE11-7E6F-4BF8-8328-24F2013FA302}"/>
              </a:ext>
            </a:extLst>
          </p:cNvPr>
          <p:cNvSpPr>
            <a:spLocks noGrp="1"/>
          </p:cNvSpPr>
          <p:nvPr>
            <p:ph type="dt" sz="half" idx="10"/>
          </p:nvPr>
        </p:nvSpPr>
        <p:spPr/>
        <p:txBody>
          <a:bodyPr/>
          <a:lstStyle/>
          <a:p>
            <a:fld id="{DD4341E2-7904-4FE3-AD6D-DBFC53E71472}" type="datetimeFigureOut">
              <a:rPr lang="en-US" smtClean="0"/>
              <a:t>1/20/2018</a:t>
            </a:fld>
            <a:endParaRPr lang="en-US"/>
          </a:p>
        </p:txBody>
      </p:sp>
      <p:sp>
        <p:nvSpPr>
          <p:cNvPr id="4" name="Footer Placeholder 3">
            <a:extLst>
              <a:ext uri="{FF2B5EF4-FFF2-40B4-BE49-F238E27FC236}">
                <a16:creationId xmlns:a16="http://schemas.microsoft.com/office/drawing/2014/main" id="{41287D51-8C62-466C-96E1-3CF42C17AA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4ACC1A-8C34-41F4-9EC1-A525E18466A1}"/>
              </a:ext>
            </a:extLst>
          </p:cNvPr>
          <p:cNvSpPr>
            <a:spLocks noGrp="1"/>
          </p:cNvSpPr>
          <p:nvPr>
            <p:ph type="sldNum" sz="quarter" idx="12"/>
          </p:nvPr>
        </p:nvSpPr>
        <p:spPr/>
        <p:txBody>
          <a:bodyPr/>
          <a:lstStyle/>
          <a:p>
            <a:fld id="{91E6A90D-1505-441E-8BEC-B09223E1A1A9}" type="slidenum">
              <a:rPr lang="en-US" smtClean="0"/>
              <a:t>‹#›</a:t>
            </a:fld>
            <a:endParaRPr lang="en-US"/>
          </a:p>
        </p:txBody>
      </p:sp>
    </p:spTree>
    <p:extLst>
      <p:ext uri="{BB962C8B-B14F-4D97-AF65-F5344CB8AC3E}">
        <p14:creationId xmlns:p14="http://schemas.microsoft.com/office/powerpoint/2010/main" val="271692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433002-0B00-47D7-A0AE-A0545DB0583F}"/>
              </a:ext>
            </a:extLst>
          </p:cNvPr>
          <p:cNvSpPr>
            <a:spLocks noGrp="1"/>
          </p:cNvSpPr>
          <p:nvPr>
            <p:ph type="dt" sz="half" idx="10"/>
          </p:nvPr>
        </p:nvSpPr>
        <p:spPr/>
        <p:txBody>
          <a:bodyPr/>
          <a:lstStyle/>
          <a:p>
            <a:fld id="{DD4341E2-7904-4FE3-AD6D-DBFC53E71472}" type="datetimeFigureOut">
              <a:rPr lang="en-US" smtClean="0"/>
              <a:t>1/20/2018</a:t>
            </a:fld>
            <a:endParaRPr lang="en-US"/>
          </a:p>
        </p:txBody>
      </p:sp>
      <p:sp>
        <p:nvSpPr>
          <p:cNvPr id="3" name="Footer Placeholder 2">
            <a:extLst>
              <a:ext uri="{FF2B5EF4-FFF2-40B4-BE49-F238E27FC236}">
                <a16:creationId xmlns:a16="http://schemas.microsoft.com/office/drawing/2014/main" id="{1ECC523D-361E-42B4-8E56-8982A78DD5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250B01-C15D-4C67-9DF9-774199E4F3F9}"/>
              </a:ext>
            </a:extLst>
          </p:cNvPr>
          <p:cNvSpPr>
            <a:spLocks noGrp="1"/>
          </p:cNvSpPr>
          <p:nvPr>
            <p:ph type="sldNum" sz="quarter" idx="12"/>
          </p:nvPr>
        </p:nvSpPr>
        <p:spPr/>
        <p:txBody>
          <a:bodyPr/>
          <a:lstStyle/>
          <a:p>
            <a:fld id="{91E6A90D-1505-441E-8BEC-B09223E1A1A9}" type="slidenum">
              <a:rPr lang="en-US" smtClean="0"/>
              <a:t>‹#›</a:t>
            </a:fld>
            <a:endParaRPr lang="en-US"/>
          </a:p>
        </p:txBody>
      </p:sp>
    </p:spTree>
    <p:extLst>
      <p:ext uri="{BB962C8B-B14F-4D97-AF65-F5344CB8AC3E}">
        <p14:creationId xmlns:p14="http://schemas.microsoft.com/office/powerpoint/2010/main" val="1408960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F9134-57B3-45B8-BEE7-1538A45F98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5C537B-EBC9-4D32-9763-F29B191407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CDB997-0244-401E-978F-70C6FDE53E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EC7475-B5DE-468A-9D1B-E4A749CAFB50}"/>
              </a:ext>
            </a:extLst>
          </p:cNvPr>
          <p:cNvSpPr>
            <a:spLocks noGrp="1"/>
          </p:cNvSpPr>
          <p:nvPr>
            <p:ph type="dt" sz="half" idx="10"/>
          </p:nvPr>
        </p:nvSpPr>
        <p:spPr/>
        <p:txBody>
          <a:bodyPr/>
          <a:lstStyle/>
          <a:p>
            <a:fld id="{DD4341E2-7904-4FE3-AD6D-DBFC53E71472}" type="datetimeFigureOut">
              <a:rPr lang="en-US" smtClean="0"/>
              <a:t>1/20/2018</a:t>
            </a:fld>
            <a:endParaRPr lang="en-US"/>
          </a:p>
        </p:txBody>
      </p:sp>
      <p:sp>
        <p:nvSpPr>
          <p:cNvPr id="6" name="Footer Placeholder 5">
            <a:extLst>
              <a:ext uri="{FF2B5EF4-FFF2-40B4-BE49-F238E27FC236}">
                <a16:creationId xmlns:a16="http://schemas.microsoft.com/office/drawing/2014/main" id="{BEB9A83E-C9F2-4ED3-A6A1-05583320F2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BA1B11-5B59-4692-9C36-7A4CF7BDF44F}"/>
              </a:ext>
            </a:extLst>
          </p:cNvPr>
          <p:cNvSpPr>
            <a:spLocks noGrp="1"/>
          </p:cNvSpPr>
          <p:nvPr>
            <p:ph type="sldNum" sz="quarter" idx="12"/>
          </p:nvPr>
        </p:nvSpPr>
        <p:spPr/>
        <p:txBody>
          <a:bodyPr/>
          <a:lstStyle/>
          <a:p>
            <a:fld id="{91E6A90D-1505-441E-8BEC-B09223E1A1A9}" type="slidenum">
              <a:rPr lang="en-US" smtClean="0"/>
              <a:t>‹#›</a:t>
            </a:fld>
            <a:endParaRPr lang="en-US"/>
          </a:p>
        </p:txBody>
      </p:sp>
    </p:spTree>
    <p:extLst>
      <p:ext uri="{BB962C8B-B14F-4D97-AF65-F5344CB8AC3E}">
        <p14:creationId xmlns:p14="http://schemas.microsoft.com/office/powerpoint/2010/main" val="3455303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CC0F3-2A00-4103-8BDA-32109F963B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42B210-3C86-432B-87A8-1156682E1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B6B3E2-18C3-45DC-8483-7A95AAF729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556FCF-E7F3-4D78-B823-C1839383F5E7}"/>
              </a:ext>
            </a:extLst>
          </p:cNvPr>
          <p:cNvSpPr>
            <a:spLocks noGrp="1"/>
          </p:cNvSpPr>
          <p:nvPr>
            <p:ph type="dt" sz="half" idx="10"/>
          </p:nvPr>
        </p:nvSpPr>
        <p:spPr/>
        <p:txBody>
          <a:bodyPr/>
          <a:lstStyle/>
          <a:p>
            <a:fld id="{DD4341E2-7904-4FE3-AD6D-DBFC53E71472}" type="datetimeFigureOut">
              <a:rPr lang="en-US" smtClean="0"/>
              <a:t>1/20/2018</a:t>
            </a:fld>
            <a:endParaRPr lang="en-US"/>
          </a:p>
        </p:txBody>
      </p:sp>
      <p:sp>
        <p:nvSpPr>
          <p:cNvPr id="6" name="Footer Placeholder 5">
            <a:extLst>
              <a:ext uri="{FF2B5EF4-FFF2-40B4-BE49-F238E27FC236}">
                <a16:creationId xmlns:a16="http://schemas.microsoft.com/office/drawing/2014/main" id="{696BA67F-751A-4467-A655-E9BF150981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DB16C-EB7E-4FE4-A0FF-7724EEF1BD98}"/>
              </a:ext>
            </a:extLst>
          </p:cNvPr>
          <p:cNvSpPr>
            <a:spLocks noGrp="1"/>
          </p:cNvSpPr>
          <p:nvPr>
            <p:ph type="sldNum" sz="quarter" idx="12"/>
          </p:nvPr>
        </p:nvSpPr>
        <p:spPr/>
        <p:txBody>
          <a:bodyPr/>
          <a:lstStyle/>
          <a:p>
            <a:fld id="{91E6A90D-1505-441E-8BEC-B09223E1A1A9}" type="slidenum">
              <a:rPr lang="en-US" smtClean="0"/>
              <a:t>‹#›</a:t>
            </a:fld>
            <a:endParaRPr lang="en-US"/>
          </a:p>
        </p:txBody>
      </p:sp>
    </p:spTree>
    <p:extLst>
      <p:ext uri="{BB962C8B-B14F-4D97-AF65-F5344CB8AC3E}">
        <p14:creationId xmlns:p14="http://schemas.microsoft.com/office/powerpoint/2010/main" val="3525948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2E698E-C747-4673-809E-6D9C22D53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E3C5BC-CAEF-4058-B495-B8424DA322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E25EB7-2CB5-4090-97D8-1A940C2CF9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341E2-7904-4FE3-AD6D-DBFC53E71472}" type="datetimeFigureOut">
              <a:rPr lang="en-US" smtClean="0"/>
              <a:t>1/20/2018</a:t>
            </a:fld>
            <a:endParaRPr lang="en-US"/>
          </a:p>
        </p:txBody>
      </p:sp>
      <p:sp>
        <p:nvSpPr>
          <p:cNvPr id="5" name="Footer Placeholder 4">
            <a:extLst>
              <a:ext uri="{FF2B5EF4-FFF2-40B4-BE49-F238E27FC236}">
                <a16:creationId xmlns:a16="http://schemas.microsoft.com/office/drawing/2014/main" id="{23A70AC6-3FDC-41F4-B86B-09F20C92EE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E471B8-8218-4784-B388-050269975A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6A90D-1505-441E-8BEC-B09223E1A1A9}" type="slidenum">
              <a:rPr lang="en-US" smtClean="0"/>
              <a:t>‹#›</a:t>
            </a:fld>
            <a:endParaRPr lang="en-US"/>
          </a:p>
        </p:txBody>
      </p:sp>
    </p:spTree>
    <p:extLst>
      <p:ext uri="{BB962C8B-B14F-4D97-AF65-F5344CB8AC3E}">
        <p14:creationId xmlns:p14="http://schemas.microsoft.com/office/powerpoint/2010/main" val="2848628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9062E4-FB98-4678-9E0E-CF46601A5FE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C8865B-B2A7-46F9-9706-C689485E8E5F}"/>
              </a:ext>
            </a:extLst>
          </p:cNvPr>
          <p:cNvSpPr>
            <a:spLocks noGrp="1"/>
          </p:cNvSpPr>
          <p:nvPr>
            <p:ph type="ctrTitle"/>
          </p:nvPr>
        </p:nvSpPr>
        <p:spPr>
          <a:xfrm>
            <a:off x="657869" y="973881"/>
            <a:ext cx="11166763" cy="2959509"/>
          </a:xfrm>
        </p:spPr>
        <p:txBody>
          <a:bodyPr>
            <a:normAutofit fontScale="90000"/>
          </a:bodyPr>
          <a:lstStyle/>
          <a:p>
            <a:pPr algn="l"/>
            <a:r>
              <a:rPr lang="en-US" sz="8800" dirty="0">
                <a:solidFill>
                  <a:schemeClr val="bg1"/>
                </a:solidFill>
                <a:latin typeface="ShermlockOpen" panose="00000400000000000000" pitchFamily="2" charset="0"/>
              </a:rPr>
              <a:t>                        </a:t>
            </a:r>
            <a:r>
              <a:rPr lang="en-US" sz="8800" dirty="0">
                <a:solidFill>
                  <a:schemeClr val="bg2">
                    <a:lumMod val="10000"/>
                  </a:schemeClr>
                </a:solidFill>
                <a:effectLst>
                  <a:glow rad="63500">
                    <a:schemeClr val="bg1">
                      <a:alpha val="97000"/>
                    </a:schemeClr>
                  </a:glow>
                  <a:outerShdw blurRad="38100" dist="38100" dir="2700000" algn="tl">
                    <a:srgbClr val="000000">
                      <a:alpha val="43137"/>
                    </a:srgbClr>
                  </a:outerShdw>
                </a:effectLst>
                <a:latin typeface="Shermlock" panose="00000400000000000000" pitchFamily="2" charset="0"/>
              </a:rPr>
              <a:t>Substance</a:t>
            </a:r>
            <a:br>
              <a:rPr lang="en-US" sz="4000" dirty="0">
                <a:solidFill>
                  <a:schemeClr val="bg2">
                    <a:lumMod val="10000"/>
                  </a:schemeClr>
                </a:solidFill>
                <a:effectLst>
                  <a:glow rad="63500">
                    <a:schemeClr val="bg1">
                      <a:alpha val="97000"/>
                    </a:schemeClr>
                  </a:glow>
                  <a:outerShdw blurRad="38100" dist="38100" dir="2700000" algn="tl">
                    <a:srgbClr val="000000">
                      <a:alpha val="43137"/>
                    </a:srgbClr>
                  </a:outerShdw>
                </a:effectLst>
                <a:latin typeface="Shermlock" panose="00000400000000000000" pitchFamily="2" charset="0"/>
              </a:rPr>
            </a:br>
            <a:br>
              <a:rPr lang="en-US" sz="4000" dirty="0">
                <a:solidFill>
                  <a:schemeClr val="bg2">
                    <a:lumMod val="10000"/>
                  </a:schemeClr>
                </a:solidFill>
                <a:effectLst>
                  <a:glow rad="63500">
                    <a:schemeClr val="bg1">
                      <a:alpha val="97000"/>
                    </a:schemeClr>
                  </a:glow>
                  <a:outerShdw blurRad="38100" dist="38100" dir="2700000" algn="tl">
                    <a:srgbClr val="000000">
                      <a:alpha val="43137"/>
                    </a:srgbClr>
                  </a:outerShdw>
                </a:effectLst>
                <a:latin typeface="Shermlock" panose="00000400000000000000" pitchFamily="2" charset="0"/>
              </a:rPr>
            </a:br>
            <a:r>
              <a:rPr lang="en-US" sz="8800" dirty="0">
                <a:solidFill>
                  <a:schemeClr val="bg1"/>
                </a:solidFill>
                <a:effectLst>
                  <a:glow rad="228600">
                    <a:schemeClr val="tx1">
                      <a:alpha val="40000"/>
                    </a:schemeClr>
                  </a:glow>
                  <a:outerShdw blurRad="38100" dist="38100" dir="2700000" algn="tl">
                    <a:srgbClr val="000000">
                      <a:alpha val="43137"/>
                    </a:srgbClr>
                  </a:outerShdw>
                </a:effectLst>
                <a:latin typeface="ShermlockOpen" panose="00000400000000000000" pitchFamily="2" charset="0"/>
              </a:rPr>
              <a:t>Shadow</a:t>
            </a:r>
            <a:endParaRPr lang="en-US" sz="8800" dirty="0">
              <a:solidFill>
                <a:schemeClr val="bg2">
                  <a:lumMod val="10000"/>
                </a:schemeClr>
              </a:solidFill>
              <a:effectLst>
                <a:glow rad="228600">
                  <a:schemeClr val="tx1">
                    <a:alpha val="40000"/>
                  </a:schemeClr>
                </a:glow>
                <a:outerShdw blurRad="38100" dist="38100" dir="2700000" algn="tl">
                  <a:srgbClr val="000000">
                    <a:alpha val="43137"/>
                  </a:srgbClr>
                </a:outerShdw>
              </a:effectLst>
              <a:latin typeface="Shermlock" panose="00000400000000000000" pitchFamily="2" charset="0"/>
            </a:endParaRPr>
          </a:p>
        </p:txBody>
      </p:sp>
      <p:sp>
        <p:nvSpPr>
          <p:cNvPr id="3" name="Subtitle 2">
            <a:extLst>
              <a:ext uri="{FF2B5EF4-FFF2-40B4-BE49-F238E27FC236}">
                <a16:creationId xmlns:a16="http://schemas.microsoft.com/office/drawing/2014/main" id="{35011255-53DE-4110-A44B-423EA9F78C41}"/>
              </a:ext>
            </a:extLst>
          </p:cNvPr>
          <p:cNvSpPr>
            <a:spLocks noGrp="1"/>
          </p:cNvSpPr>
          <p:nvPr>
            <p:ph type="subTitle" idx="1"/>
          </p:nvPr>
        </p:nvSpPr>
        <p:spPr>
          <a:xfrm>
            <a:off x="5008039" y="2079321"/>
            <a:ext cx="1956620" cy="987168"/>
          </a:xfrm>
        </p:spPr>
        <p:txBody>
          <a:bodyPr>
            <a:normAutofit/>
          </a:bodyPr>
          <a:lstStyle/>
          <a:p>
            <a:r>
              <a:rPr lang="en-US" sz="6000" dirty="0">
                <a:solidFill>
                  <a:schemeClr val="bg1"/>
                </a:solidFill>
                <a:effectLst>
                  <a:outerShdw blurRad="38100" dist="38100" dir="2700000" algn="tl">
                    <a:srgbClr val="000000">
                      <a:alpha val="43137"/>
                    </a:srgbClr>
                  </a:outerShdw>
                </a:effectLst>
                <a:latin typeface="Assassin$" panose="02000000000000000000" pitchFamily="2" charset="0"/>
              </a:rPr>
              <a:t>and</a:t>
            </a:r>
          </a:p>
        </p:txBody>
      </p:sp>
      <p:sp>
        <p:nvSpPr>
          <p:cNvPr id="7" name="TextBox 6">
            <a:extLst>
              <a:ext uri="{FF2B5EF4-FFF2-40B4-BE49-F238E27FC236}">
                <a16:creationId xmlns:a16="http://schemas.microsoft.com/office/drawing/2014/main" id="{97385D3F-6EB3-4B61-B37C-32068F9BE1FE}"/>
              </a:ext>
            </a:extLst>
          </p:cNvPr>
          <p:cNvSpPr txBox="1"/>
          <p:nvPr/>
        </p:nvSpPr>
        <p:spPr>
          <a:xfrm>
            <a:off x="7765507" y="5389911"/>
            <a:ext cx="4059125" cy="707886"/>
          </a:xfrm>
          <a:prstGeom prst="rect">
            <a:avLst/>
          </a:prstGeom>
          <a:noFill/>
        </p:spPr>
        <p:txBody>
          <a:bodyPr wrap="none" rtlCol="0">
            <a:spAutoFit/>
          </a:bodyPr>
          <a:lstStyle/>
          <a:p>
            <a:pPr algn="r"/>
            <a:r>
              <a:rPr lang="en-US" sz="4000" dirty="0">
                <a:solidFill>
                  <a:schemeClr val="bg1"/>
                </a:solidFill>
              </a:rPr>
              <a:t>Colossians 2:16-17</a:t>
            </a:r>
          </a:p>
        </p:txBody>
      </p:sp>
    </p:spTree>
    <p:extLst>
      <p:ext uri="{BB962C8B-B14F-4D97-AF65-F5344CB8AC3E}">
        <p14:creationId xmlns:p14="http://schemas.microsoft.com/office/powerpoint/2010/main" val="2360615782"/>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9062E4-FB98-4678-9E0E-CF46601A5FE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C8865B-B2A7-46F9-9706-C689485E8E5F}"/>
              </a:ext>
            </a:extLst>
          </p:cNvPr>
          <p:cNvSpPr>
            <a:spLocks noGrp="1"/>
          </p:cNvSpPr>
          <p:nvPr>
            <p:ph type="title"/>
          </p:nvPr>
        </p:nvSpPr>
        <p:spPr>
          <a:xfrm>
            <a:off x="381000" y="440263"/>
            <a:ext cx="11379200" cy="1422399"/>
          </a:xfrm>
        </p:spPr>
        <p:txBody>
          <a:bodyPr>
            <a:noAutofit/>
          </a:bodyPr>
          <a:lstStyle/>
          <a:p>
            <a:pPr algn="l"/>
            <a:r>
              <a:rPr lang="en-US" sz="6600" dirty="0">
                <a:solidFill>
                  <a:schemeClr val="bg2">
                    <a:lumMod val="10000"/>
                  </a:schemeClr>
                </a:solidFill>
                <a:effectLst>
                  <a:glow rad="63500">
                    <a:schemeClr val="bg1">
                      <a:alpha val="97000"/>
                    </a:schemeClr>
                  </a:glow>
                  <a:outerShdw blurRad="38100" dist="38100" dir="2700000" algn="tl">
                    <a:srgbClr val="000000">
                      <a:alpha val="43137"/>
                    </a:srgbClr>
                  </a:outerShdw>
                </a:effectLst>
                <a:latin typeface="Shermlock" panose="00000400000000000000" pitchFamily="2" charset="0"/>
              </a:rPr>
              <a:t>  </a:t>
            </a:r>
            <a:r>
              <a:rPr lang="en-US" sz="6600" dirty="0">
                <a:solidFill>
                  <a:schemeClr val="bg1"/>
                </a:solidFill>
                <a:effectLst>
                  <a:glow rad="228600">
                    <a:schemeClr val="tx1">
                      <a:alpha val="40000"/>
                    </a:schemeClr>
                  </a:glow>
                  <a:outerShdw blurRad="38100" dist="38100" dir="2700000" algn="tl">
                    <a:srgbClr val="000000">
                      <a:alpha val="43137"/>
                    </a:srgbClr>
                  </a:outerShdw>
                </a:effectLst>
                <a:latin typeface="ShermlockOpen" panose="00000400000000000000" pitchFamily="2" charset="0"/>
              </a:rPr>
              <a:t>Shadow                  </a:t>
            </a:r>
            <a:r>
              <a:rPr lang="en-US" sz="6600" dirty="0">
                <a:solidFill>
                  <a:schemeClr val="bg2">
                    <a:lumMod val="10000"/>
                  </a:schemeClr>
                </a:solidFill>
                <a:effectLst>
                  <a:glow rad="63500">
                    <a:schemeClr val="bg1">
                      <a:alpha val="97000"/>
                    </a:schemeClr>
                  </a:glow>
                  <a:outerShdw blurRad="38100" dist="38100" dir="2700000" algn="tl">
                    <a:srgbClr val="000000">
                      <a:alpha val="43137"/>
                    </a:srgbClr>
                  </a:outerShdw>
                </a:effectLst>
                <a:latin typeface="Shermlock" panose="00000400000000000000" pitchFamily="2" charset="0"/>
              </a:rPr>
              <a:t>Substance</a:t>
            </a:r>
            <a:endParaRPr lang="en-US" sz="6600" dirty="0">
              <a:solidFill>
                <a:schemeClr val="bg2">
                  <a:lumMod val="10000"/>
                </a:schemeClr>
              </a:solidFill>
              <a:effectLst>
                <a:glow rad="228600">
                  <a:schemeClr val="tx1">
                    <a:alpha val="40000"/>
                  </a:schemeClr>
                </a:glow>
                <a:outerShdw blurRad="38100" dist="38100" dir="2700000" algn="tl">
                  <a:srgbClr val="000000">
                    <a:alpha val="43137"/>
                  </a:srgbClr>
                </a:outerShdw>
              </a:effectLst>
              <a:latin typeface="Shermlock" panose="00000400000000000000" pitchFamily="2" charset="0"/>
            </a:endParaRPr>
          </a:p>
        </p:txBody>
      </p:sp>
      <p:sp>
        <p:nvSpPr>
          <p:cNvPr id="12" name="Content Placeholder 11">
            <a:extLst>
              <a:ext uri="{FF2B5EF4-FFF2-40B4-BE49-F238E27FC236}">
                <a16:creationId xmlns:a16="http://schemas.microsoft.com/office/drawing/2014/main" id="{8FC4F9EA-8337-40BE-847E-839C8646999F}"/>
              </a:ext>
            </a:extLst>
          </p:cNvPr>
          <p:cNvSpPr>
            <a:spLocks noGrp="1"/>
          </p:cNvSpPr>
          <p:nvPr>
            <p:ph sz="half" idx="1"/>
          </p:nvPr>
        </p:nvSpPr>
        <p:spPr>
          <a:xfrm>
            <a:off x="381000" y="2218267"/>
            <a:ext cx="4021667" cy="4207931"/>
          </a:xfrm>
        </p:spPr>
        <p:txBody>
          <a:bodyPr>
            <a:normAutofit/>
          </a:bodyPr>
          <a:lstStyle/>
          <a:p>
            <a:pPr marL="0" indent="0" algn="ctr">
              <a:buNone/>
            </a:pPr>
            <a:r>
              <a:rPr lang="en-US" sz="5400" b="1" dirty="0">
                <a:solidFill>
                  <a:schemeClr val="bg1"/>
                </a:solidFill>
                <a:effectLst>
                  <a:outerShdw blurRad="38100" dist="38100" dir="2700000" algn="tl">
                    <a:srgbClr val="000000">
                      <a:alpha val="43137"/>
                    </a:srgbClr>
                  </a:outerShdw>
                </a:effectLst>
              </a:rPr>
              <a:t>Tabernacle</a:t>
            </a:r>
          </a:p>
        </p:txBody>
      </p:sp>
      <p:sp>
        <p:nvSpPr>
          <p:cNvPr id="13" name="Content Placeholder 12">
            <a:extLst>
              <a:ext uri="{FF2B5EF4-FFF2-40B4-BE49-F238E27FC236}">
                <a16:creationId xmlns:a16="http://schemas.microsoft.com/office/drawing/2014/main" id="{7FBFDFEA-44C0-4C32-B6CD-2D958E683D24}"/>
              </a:ext>
            </a:extLst>
          </p:cNvPr>
          <p:cNvSpPr>
            <a:spLocks noGrp="1"/>
          </p:cNvSpPr>
          <p:nvPr>
            <p:ph sz="half" idx="2"/>
          </p:nvPr>
        </p:nvSpPr>
        <p:spPr>
          <a:xfrm>
            <a:off x="7789335" y="2218267"/>
            <a:ext cx="3970864" cy="4207932"/>
          </a:xfrm>
        </p:spPr>
        <p:txBody>
          <a:bodyPr>
            <a:normAutofit/>
          </a:bodyPr>
          <a:lstStyle/>
          <a:p>
            <a:pPr marL="0" indent="0" algn="ctr">
              <a:buNone/>
            </a:pPr>
            <a:r>
              <a:rPr lang="en-US" sz="5400" b="1" dirty="0">
                <a:solidFill>
                  <a:schemeClr val="bg1"/>
                </a:solidFill>
                <a:effectLst>
                  <a:outerShdw blurRad="38100" dist="38100" dir="2700000" algn="tl">
                    <a:srgbClr val="000000">
                      <a:alpha val="43137"/>
                    </a:srgbClr>
                  </a:outerShdw>
                </a:effectLst>
              </a:rPr>
              <a:t>Heaven</a:t>
            </a:r>
          </a:p>
        </p:txBody>
      </p:sp>
      <p:sp>
        <p:nvSpPr>
          <p:cNvPr id="16" name="TextBox 15">
            <a:extLst>
              <a:ext uri="{FF2B5EF4-FFF2-40B4-BE49-F238E27FC236}">
                <a16:creationId xmlns:a16="http://schemas.microsoft.com/office/drawing/2014/main" id="{AD154378-DD30-4AA3-8DC3-21536BB7E68C}"/>
              </a:ext>
            </a:extLst>
          </p:cNvPr>
          <p:cNvSpPr txBox="1"/>
          <p:nvPr/>
        </p:nvSpPr>
        <p:spPr>
          <a:xfrm>
            <a:off x="4402667" y="1930406"/>
            <a:ext cx="3386668" cy="1446550"/>
          </a:xfrm>
          <a:prstGeom prst="rect">
            <a:avLst/>
          </a:prstGeom>
          <a:noFill/>
        </p:spPr>
        <p:txBody>
          <a:bodyPr wrap="square" rtlCol="0">
            <a:spAutoFit/>
          </a:bodyPr>
          <a:lstStyle/>
          <a:p>
            <a:pPr algn="ctr"/>
            <a:r>
              <a:rPr lang="en-US" sz="4400" b="1" dirty="0">
                <a:solidFill>
                  <a:srgbClr val="FFFF00"/>
                </a:solidFill>
              </a:rPr>
              <a:t>Hebrews</a:t>
            </a:r>
            <a:br>
              <a:rPr lang="en-US" sz="4400" b="1" dirty="0">
                <a:solidFill>
                  <a:srgbClr val="FFFF00"/>
                </a:solidFill>
              </a:rPr>
            </a:br>
            <a:r>
              <a:rPr lang="en-US" sz="4400" b="1" dirty="0">
                <a:solidFill>
                  <a:srgbClr val="FFFF00"/>
                </a:solidFill>
              </a:rPr>
              <a:t>8:4-5</a:t>
            </a:r>
          </a:p>
        </p:txBody>
      </p:sp>
    </p:spTree>
    <p:extLst>
      <p:ext uri="{BB962C8B-B14F-4D97-AF65-F5344CB8AC3E}">
        <p14:creationId xmlns:p14="http://schemas.microsoft.com/office/powerpoint/2010/main" val="1705822299"/>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anim calcmode="lin" valueType="num">
                                      <p:cBhvr>
                                        <p:cTn id="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anim calcmode="lin" valueType="num">
                                      <p:cBhvr>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anim calcmode="lin" valueType="num">
                                      <p:cBhvr>
                                        <p:cTn id="1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9062E4-FB98-4678-9E0E-CF46601A5FE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C8865B-B2A7-46F9-9706-C689485E8E5F}"/>
              </a:ext>
            </a:extLst>
          </p:cNvPr>
          <p:cNvSpPr>
            <a:spLocks noGrp="1"/>
          </p:cNvSpPr>
          <p:nvPr>
            <p:ph type="title"/>
          </p:nvPr>
        </p:nvSpPr>
        <p:spPr>
          <a:xfrm>
            <a:off x="381000" y="440263"/>
            <a:ext cx="11379200" cy="1422399"/>
          </a:xfrm>
        </p:spPr>
        <p:txBody>
          <a:bodyPr>
            <a:noAutofit/>
          </a:bodyPr>
          <a:lstStyle/>
          <a:p>
            <a:pPr algn="l"/>
            <a:r>
              <a:rPr lang="en-US" sz="6600" dirty="0">
                <a:solidFill>
                  <a:schemeClr val="bg2">
                    <a:lumMod val="10000"/>
                  </a:schemeClr>
                </a:solidFill>
                <a:effectLst>
                  <a:glow rad="63500">
                    <a:schemeClr val="bg1">
                      <a:alpha val="97000"/>
                    </a:schemeClr>
                  </a:glow>
                  <a:outerShdw blurRad="38100" dist="38100" dir="2700000" algn="tl">
                    <a:srgbClr val="000000">
                      <a:alpha val="43137"/>
                    </a:srgbClr>
                  </a:outerShdw>
                </a:effectLst>
                <a:latin typeface="Shermlock" panose="00000400000000000000" pitchFamily="2" charset="0"/>
              </a:rPr>
              <a:t>  </a:t>
            </a:r>
            <a:r>
              <a:rPr lang="en-US" sz="6600" dirty="0">
                <a:solidFill>
                  <a:schemeClr val="bg1"/>
                </a:solidFill>
                <a:effectLst>
                  <a:glow rad="228600">
                    <a:schemeClr val="tx1">
                      <a:alpha val="40000"/>
                    </a:schemeClr>
                  </a:glow>
                  <a:outerShdw blurRad="38100" dist="38100" dir="2700000" algn="tl">
                    <a:srgbClr val="000000">
                      <a:alpha val="43137"/>
                    </a:srgbClr>
                  </a:outerShdw>
                </a:effectLst>
                <a:latin typeface="ShermlockOpen" panose="00000400000000000000" pitchFamily="2" charset="0"/>
              </a:rPr>
              <a:t>Shadow                  </a:t>
            </a:r>
            <a:r>
              <a:rPr lang="en-US" sz="6600" dirty="0">
                <a:solidFill>
                  <a:schemeClr val="bg2">
                    <a:lumMod val="10000"/>
                  </a:schemeClr>
                </a:solidFill>
                <a:effectLst>
                  <a:glow rad="63500">
                    <a:schemeClr val="bg1">
                      <a:alpha val="97000"/>
                    </a:schemeClr>
                  </a:glow>
                  <a:outerShdw blurRad="38100" dist="38100" dir="2700000" algn="tl">
                    <a:srgbClr val="000000">
                      <a:alpha val="43137"/>
                    </a:srgbClr>
                  </a:outerShdw>
                </a:effectLst>
                <a:latin typeface="Shermlock" panose="00000400000000000000" pitchFamily="2" charset="0"/>
              </a:rPr>
              <a:t>Substance</a:t>
            </a:r>
            <a:endParaRPr lang="en-US" sz="6600" dirty="0">
              <a:solidFill>
                <a:schemeClr val="bg2">
                  <a:lumMod val="10000"/>
                </a:schemeClr>
              </a:solidFill>
              <a:effectLst>
                <a:glow rad="228600">
                  <a:schemeClr val="tx1">
                    <a:alpha val="40000"/>
                  </a:schemeClr>
                </a:glow>
                <a:outerShdw blurRad="38100" dist="38100" dir="2700000" algn="tl">
                  <a:srgbClr val="000000">
                    <a:alpha val="43137"/>
                  </a:srgbClr>
                </a:outerShdw>
              </a:effectLst>
              <a:latin typeface="Shermlock" panose="00000400000000000000" pitchFamily="2" charset="0"/>
            </a:endParaRPr>
          </a:p>
        </p:txBody>
      </p:sp>
      <p:sp>
        <p:nvSpPr>
          <p:cNvPr id="12" name="Content Placeholder 11">
            <a:extLst>
              <a:ext uri="{FF2B5EF4-FFF2-40B4-BE49-F238E27FC236}">
                <a16:creationId xmlns:a16="http://schemas.microsoft.com/office/drawing/2014/main" id="{8FC4F9EA-8337-40BE-847E-839C8646999F}"/>
              </a:ext>
            </a:extLst>
          </p:cNvPr>
          <p:cNvSpPr>
            <a:spLocks noGrp="1"/>
          </p:cNvSpPr>
          <p:nvPr>
            <p:ph sz="half" idx="1"/>
          </p:nvPr>
        </p:nvSpPr>
        <p:spPr>
          <a:xfrm>
            <a:off x="381000" y="2218267"/>
            <a:ext cx="4021667" cy="4207931"/>
          </a:xfrm>
        </p:spPr>
        <p:txBody>
          <a:bodyPr>
            <a:normAutofit/>
          </a:bodyPr>
          <a:lstStyle/>
          <a:p>
            <a:pPr marL="0" indent="0" algn="ctr">
              <a:buNone/>
            </a:pPr>
            <a:r>
              <a:rPr lang="en-US" sz="5400" b="1" dirty="0">
                <a:solidFill>
                  <a:schemeClr val="bg1"/>
                </a:solidFill>
                <a:effectLst>
                  <a:outerShdw blurRad="38100" dist="38100" dir="2700000" algn="tl">
                    <a:srgbClr val="000000">
                      <a:alpha val="43137"/>
                    </a:srgbClr>
                  </a:outerShdw>
                </a:effectLst>
              </a:rPr>
              <a:t>Tabernacle</a:t>
            </a:r>
          </a:p>
          <a:p>
            <a:pPr marL="0" indent="0" algn="ctr">
              <a:buNone/>
            </a:pPr>
            <a:endParaRPr lang="en-US" sz="3600" b="1" dirty="0">
              <a:solidFill>
                <a:schemeClr val="bg1"/>
              </a:solidFill>
              <a:effectLst>
                <a:outerShdw blurRad="38100" dist="38100" dir="2700000" algn="tl">
                  <a:srgbClr val="000000">
                    <a:alpha val="43137"/>
                  </a:srgbClr>
                </a:outerShdw>
              </a:effectLst>
            </a:endParaRPr>
          </a:p>
          <a:p>
            <a:pPr marL="0" indent="0" algn="ctr">
              <a:buNone/>
            </a:pPr>
            <a:r>
              <a:rPr lang="en-US" sz="5400" b="1" dirty="0">
                <a:solidFill>
                  <a:schemeClr val="bg1"/>
                </a:solidFill>
                <a:effectLst>
                  <a:outerShdw blurRad="38100" dist="38100" dir="2700000" algn="tl">
                    <a:srgbClr val="000000">
                      <a:alpha val="43137"/>
                    </a:srgbClr>
                  </a:outerShdw>
                </a:effectLst>
              </a:rPr>
              <a:t>Moses</a:t>
            </a:r>
          </a:p>
        </p:txBody>
      </p:sp>
      <p:sp>
        <p:nvSpPr>
          <p:cNvPr id="13" name="Content Placeholder 12">
            <a:extLst>
              <a:ext uri="{FF2B5EF4-FFF2-40B4-BE49-F238E27FC236}">
                <a16:creationId xmlns:a16="http://schemas.microsoft.com/office/drawing/2014/main" id="{7FBFDFEA-44C0-4C32-B6CD-2D958E683D24}"/>
              </a:ext>
            </a:extLst>
          </p:cNvPr>
          <p:cNvSpPr>
            <a:spLocks noGrp="1"/>
          </p:cNvSpPr>
          <p:nvPr>
            <p:ph sz="half" idx="2"/>
          </p:nvPr>
        </p:nvSpPr>
        <p:spPr>
          <a:xfrm>
            <a:off x="7789335" y="2218267"/>
            <a:ext cx="3970864" cy="4207932"/>
          </a:xfrm>
        </p:spPr>
        <p:txBody>
          <a:bodyPr>
            <a:normAutofit/>
          </a:bodyPr>
          <a:lstStyle/>
          <a:p>
            <a:pPr marL="0" indent="0" algn="ctr">
              <a:buNone/>
            </a:pPr>
            <a:r>
              <a:rPr lang="en-US" sz="5400" b="1" dirty="0">
                <a:solidFill>
                  <a:schemeClr val="bg1"/>
                </a:solidFill>
                <a:effectLst>
                  <a:outerShdw blurRad="38100" dist="38100" dir="2700000" algn="tl">
                    <a:srgbClr val="000000">
                      <a:alpha val="43137"/>
                    </a:srgbClr>
                  </a:outerShdw>
                </a:effectLst>
              </a:rPr>
              <a:t>Heaven</a:t>
            </a:r>
          </a:p>
          <a:p>
            <a:pPr marL="0" indent="0" algn="ctr">
              <a:buNone/>
            </a:pPr>
            <a:endParaRPr lang="en-US" sz="3600" b="1" dirty="0">
              <a:solidFill>
                <a:schemeClr val="bg1"/>
              </a:solidFill>
              <a:effectLst>
                <a:outerShdw blurRad="38100" dist="38100" dir="2700000" algn="tl">
                  <a:srgbClr val="000000">
                    <a:alpha val="43137"/>
                  </a:srgbClr>
                </a:outerShdw>
              </a:effectLst>
            </a:endParaRPr>
          </a:p>
          <a:p>
            <a:pPr marL="0" indent="0" algn="ctr">
              <a:buNone/>
            </a:pPr>
            <a:r>
              <a:rPr lang="en-US" sz="5400" b="1" dirty="0">
                <a:solidFill>
                  <a:schemeClr val="bg1"/>
                </a:solidFill>
                <a:effectLst>
                  <a:outerShdw blurRad="38100" dist="38100" dir="2700000" algn="tl">
                    <a:srgbClr val="000000">
                      <a:alpha val="43137"/>
                    </a:srgbClr>
                  </a:outerShdw>
                </a:effectLst>
              </a:rPr>
              <a:t>Christ</a:t>
            </a:r>
          </a:p>
        </p:txBody>
      </p:sp>
      <p:sp>
        <p:nvSpPr>
          <p:cNvPr id="16" name="TextBox 15">
            <a:extLst>
              <a:ext uri="{FF2B5EF4-FFF2-40B4-BE49-F238E27FC236}">
                <a16:creationId xmlns:a16="http://schemas.microsoft.com/office/drawing/2014/main" id="{AD154378-DD30-4AA3-8DC3-21536BB7E68C}"/>
              </a:ext>
            </a:extLst>
          </p:cNvPr>
          <p:cNvSpPr txBox="1"/>
          <p:nvPr/>
        </p:nvSpPr>
        <p:spPr>
          <a:xfrm>
            <a:off x="4402667" y="1930406"/>
            <a:ext cx="3386668" cy="3185487"/>
          </a:xfrm>
          <a:prstGeom prst="rect">
            <a:avLst/>
          </a:prstGeom>
          <a:noFill/>
        </p:spPr>
        <p:txBody>
          <a:bodyPr wrap="square" rtlCol="0">
            <a:spAutoFit/>
          </a:bodyPr>
          <a:lstStyle/>
          <a:p>
            <a:pPr algn="ctr"/>
            <a:r>
              <a:rPr lang="en-US" sz="4400" b="1" dirty="0">
                <a:solidFill>
                  <a:srgbClr val="FFFF00"/>
                </a:solidFill>
              </a:rPr>
              <a:t>Hebrews</a:t>
            </a:r>
            <a:br>
              <a:rPr lang="en-US" sz="4400" b="1" dirty="0">
                <a:solidFill>
                  <a:srgbClr val="FFFF00"/>
                </a:solidFill>
              </a:rPr>
            </a:br>
            <a:r>
              <a:rPr lang="en-US" sz="4400" b="1" dirty="0">
                <a:solidFill>
                  <a:srgbClr val="FFFF00"/>
                </a:solidFill>
              </a:rPr>
              <a:t>8:4-5</a:t>
            </a:r>
          </a:p>
          <a:p>
            <a:pPr algn="ctr"/>
            <a:endParaRPr lang="en-US" sz="1400" b="1" dirty="0">
              <a:solidFill>
                <a:srgbClr val="FFFF00"/>
              </a:solidFill>
            </a:endParaRPr>
          </a:p>
          <a:p>
            <a:pPr algn="ctr"/>
            <a:r>
              <a:rPr lang="en-US" sz="4400" b="1" dirty="0">
                <a:solidFill>
                  <a:srgbClr val="FFFF00"/>
                </a:solidFill>
              </a:rPr>
              <a:t>Deuteronomy</a:t>
            </a:r>
            <a:br>
              <a:rPr lang="en-US" sz="4400" b="1" dirty="0">
                <a:solidFill>
                  <a:srgbClr val="FFFF00"/>
                </a:solidFill>
              </a:rPr>
            </a:br>
            <a:r>
              <a:rPr lang="en-US" sz="4400" b="1" dirty="0">
                <a:solidFill>
                  <a:srgbClr val="FFFF00"/>
                </a:solidFill>
              </a:rPr>
              <a:t>18:15</a:t>
            </a:r>
          </a:p>
          <a:p>
            <a:pPr algn="ctr"/>
            <a:endParaRPr lang="en-US" sz="1100" b="1" dirty="0">
              <a:solidFill>
                <a:srgbClr val="FFFF00"/>
              </a:solidFill>
            </a:endParaRPr>
          </a:p>
        </p:txBody>
      </p:sp>
    </p:spTree>
    <p:extLst>
      <p:ext uri="{BB962C8B-B14F-4D97-AF65-F5344CB8AC3E}">
        <p14:creationId xmlns:p14="http://schemas.microsoft.com/office/powerpoint/2010/main" val="36876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anim calcmode="lin" valueType="num">
                                      <p:cBhvr>
                                        <p:cTn id="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1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anim calcmode="lin" valueType="num">
                                      <p:cBhvr>
                                        <p:cTn id="1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6">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anim calcmode="lin" valueType="num">
                                      <p:cBhvr>
                                        <p:cTn id="18"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9062E4-FB98-4678-9E0E-CF46601A5FE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C8865B-B2A7-46F9-9706-C689485E8E5F}"/>
              </a:ext>
            </a:extLst>
          </p:cNvPr>
          <p:cNvSpPr>
            <a:spLocks noGrp="1"/>
          </p:cNvSpPr>
          <p:nvPr>
            <p:ph type="title"/>
          </p:nvPr>
        </p:nvSpPr>
        <p:spPr>
          <a:xfrm>
            <a:off x="381000" y="440263"/>
            <a:ext cx="11379200" cy="1422399"/>
          </a:xfrm>
        </p:spPr>
        <p:txBody>
          <a:bodyPr>
            <a:noAutofit/>
          </a:bodyPr>
          <a:lstStyle/>
          <a:p>
            <a:pPr algn="l"/>
            <a:r>
              <a:rPr lang="en-US" sz="6600" dirty="0">
                <a:solidFill>
                  <a:schemeClr val="bg2">
                    <a:lumMod val="10000"/>
                  </a:schemeClr>
                </a:solidFill>
                <a:effectLst>
                  <a:glow rad="63500">
                    <a:schemeClr val="bg1">
                      <a:alpha val="97000"/>
                    </a:schemeClr>
                  </a:glow>
                  <a:outerShdw blurRad="38100" dist="38100" dir="2700000" algn="tl">
                    <a:srgbClr val="000000">
                      <a:alpha val="43137"/>
                    </a:srgbClr>
                  </a:outerShdw>
                </a:effectLst>
                <a:latin typeface="Shermlock" panose="00000400000000000000" pitchFamily="2" charset="0"/>
              </a:rPr>
              <a:t>  </a:t>
            </a:r>
            <a:r>
              <a:rPr lang="en-US" sz="6600" dirty="0">
                <a:solidFill>
                  <a:schemeClr val="bg1"/>
                </a:solidFill>
                <a:effectLst>
                  <a:glow rad="228600">
                    <a:schemeClr val="tx1">
                      <a:alpha val="40000"/>
                    </a:schemeClr>
                  </a:glow>
                  <a:outerShdw blurRad="38100" dist="38100" dir="2700000" algn="tl">
                    <a:srgbClr val="000000">
                      <a:alpha val="43137"/>
                    </a:srgbClr>
                  </a:outerShdw>
                </a:effectLst>
                <a:latin typeface="ShermlockOpen" panose="00000400000000000000" pitchFamily="2" charset="0"/>
              </a:rPr>
              <a:t>Shadow                  </a:t>
            </a:r>
            <a:r>
              <a:rPr lang="en-US" sz="6600" dirty="0">
                <a:solidFill>
                  <a:schemeClr val="bg2">
                    <a:lumMod val="10000"/>
                  </a:schemeClr>
                </a:solidFill>
                <a:effectLst>
                  <a:glow rad="63500">
                    <a:schemeClr val="bg1">
                      <a:alpha val="97000"/>
                    </a:schemeClr>
                  </a:glow>
                  <a:outerShdw blurRad="38100" dist="38100" dir="2700000" algn="tl">
                    <a:srgbClr val="000000">
                      <a:alpha val="43137"/>
                    </a:srgbClr>
                  </a:outerShdw>
                </a:effectLst>
                <a:latin typeface="Shermlock" panose="00000400000000000000" pitchFamily="2" charset="0"/>
              </a:rPr>
              <a:t>Substance</a:t>
            </a:r>
            <a:endParaRPr lang="en-US" sz="6600" dirty="0">
              <a:solidFill>
                <a:schemeClr val="bg2">
                  <a:lumMod val="10000"/>
                </a:schemeClr>
              </a:solidFill>
              <a:effectLst>
                <a:glow rad="228600">
                  <a:schemeClr val="tx1">
                    <a:alpha val="40000"/>
                  </a:schemeClr>
                </a:glow>
                <a:outerShdw blurRad="38100" dist="38100" dir="2700000" algn="tl">
                  <a:srgbClr val="000000">
                    <a:alpha val="43137"/>
                  </a:srgbClr>
                </a:outerShdw>
              </a:effectLst>
              <a:latin typeface="Shermlock" panose="00000400000000000000" pitchFamily="2" charset="0"/>
            </a:endParaRPr>
          </a:p>
        </p:txBody>
      </p:sp>
      <p:sp>
        <p:nvSpPr>
          <p:cNvPr id="12" name="Content Placeholder 11">
            <a:extLst>
              <a:ext uri="{FF2B5EF4-FFF2-40B4-BE49-F238E27FC236}">
                <a16:creationId xmlns:a16="http://schemas.microsoft.com/office/drawing/2014/main" id="{8FC4F9EA-8337-40BE-847E-839C8646999F}"/>
              </a:ext>
            </a:extLst>
          </p:cNvPr>
          <p:cNvSpPr>
            <a:spLocks noGrp="1"/>
          </p:cNvSpPr>
          <p:nvPr>
            <p:ph sz="half" idx="1"/>
          </p:nvPr>
        </p:nvSpPr>
        <p:spPr>
          <a:xfrm>
            <a:off x="381000" y="2218267"/>
            <a:ext cx="4021667" cy="4207931"/>
          </a:xfrm>
        </p:spPr>
        <p:txBody>
          <a:bodyPr>
            <a:normAutofit/>
          </a:bodyPr>
          <a:lstStyle/>
          <a:p>
            <a:pPr marL="0" indent="0" algn="ctr">
              <a:buNone/>
            </a:pPr>
            <a:r>
              <a:rPr lang="en-US" sz="5400" b="1" dirty="0">
                <a:solidFill>
                  <a:schemeClr val="bg1"/>
                </a:solidFill>
                <a:effectLst>
                  <a:outerShdw blurRad="38100" dist="38100" dir="2700000" algn="tl">
                    <a:srgbClr val="000000">
                      <a:alpha val="43137"/>
                    </a:srgbClr>
                  </a:outerShdw>
                </a:effectLst>
              </a:rPr>
              <a:t>Tabernacle</a:t>
            </a:r>
          </a:p>
          <a:p>
            <a:pPr marL="0" indent="0" algn="ctr">
              <a:buNone/>
            </a:pPr>
            <a:endParaRPr lang="en-US" sz="3600" b="1" dirty="0">
              <a:solidFill>
                <a:schemeClr val="bg1"/>
              </a:solidFill>
              <a:effectLst>
                <a:outerShdw blurRad="38100" dist="38100" dir="2700000" algn="tl">
                  <a:srgbClr val="000000">
                    <a:alpha val="43137"/>
                  </a:srgbClr>
                </a:outerShdw>
              </a:effectLst>
            </a:endParaRPr>
          </a:p>
          <a:p>
            <a:pPr marL="0" indent="0" algn="ctr">
              <a:buNone/>
            </a:pPr>
            <a:r>
              <a:rPr lang="en-US" sz="5400" b="1" dirty="0">
                <a:solidFill>
                  <a:schemeClr val="bg1"/>
                </a:solidFill>
                <a:effectLst>
                  <a:outerShdw blurRad="38100" dist="38100" dir="2700000" algn="tl">
                    <a:srgbClr val="000000">
                      <a:alpha val="43137"/>
                    </a:srgbClr>
                  </a:outerShdw>
                </a:effectLst>
              </a:rPr>
              <a:t>Moses</a:t>
            </a:r>
          </a:p>
          <a:p>
            <a:pPr marL="0" indent="0" algn="ctr">
              <a:buNone/>
            </a:pPr>
            <a:endParaRPr lang="en-US" sz="3600" b="1" dirty="0">
              <a:solidFill>
                <a:schemeClr val="bg1"/>
              </a:solidFill>
              <a:effectLst>
                <a:outerShdw blurRad="38100" dist="38100" dir="2700000" algn="tl">
                  <a:srgbClr val="000000">
                    <a:alpha val="43137"/>
                  </a:srgbClr>
                </a:outerShdw>
              </a:effectLst>
            </a:endParaRPr>
          </a:p>
          <a:p>
            <a:pPr marL="0" indent="0" algn="ctr">
              <a:buNone/>
            </a:pPr>
            <a:r>
              <a:rPr lang="en-US" sz="5400" b="1" dirty="0">
                <a:solidFill>
                  <a:schemeClr val="bg1"/>
                </a:solidFill>
                <a:effectLst>
                  <a:outerShdw blurRad="38100" dist="38100" dir="2700000" algn="tl">
                    <a:srgbClr val="000000">
                      <a:alpha val="43137"/>
                    </a:srgbClr>
                  </a:outerShdw>
                </a:effectLst>
              </a:rPr>
              <a:t>Melchizedek</a:t>
            </a:r>
          </a:p>
        </p:txBody>
      </p:sp>
      <p:sp>
        <p:nvSpPr>
          <p:cNvPr id="13" name="Content Placeholder 12">
            <a:extLst>
              <a:ext uri="{FF2B5EF4-FFF2-40B4-BE49-F238E27FC236}">
                <a16:creationId xmlns:a16="http://schemas.microsoft.com/office/drawing/2014/main" id="{7FBFDFEA-44C0-4C32-B6CD-2D958E683D24}"/>
              </a:ext>
            </a:extLst>
          </p:cNvPr>
          <p:cNvSpPr>
            <a:spLocks noGrp="1"/>
          </p:cNvSpPr>
          <p:nvPr>
            <p:ph sz="half" idx="2"/>
          </p:nvPr>
        </p:nvSpPr>
        <p:spPr>
          <a:xfrm>
            <a:off x="7789335" y="2218267"/>
            <a:ext cx="3970864" cy="4207932"/>
          </a:xfrm>
        </p:spPr>
        <p:txBody>
          <a:bodyPr>
            <a:normAutofit/>
          </a:bodyPr>
          <a:lstStyle/>
          <a:p>
            <a:pPr marL="0" indent="0" algn="ctr">
              <a:buNone/>
            </a:pPr>
            <a:r>
              <a:rPr lang="en-US" sz="5400" b="1" dirty="0">
                <a:solidFill>
                  <a:schemeClr val="bg1"/>
                </a:solidFill>
                <a:effectLst>
                  <a:outerShdw blurRad="38100" dist="38100" dir="2700000" algn="tl">
                    <a:srgbClr val="000000">
                      <a:alpha val="43137"/>
                    </a:srgbClr>
                  </a:outerShdw>
                </a:effectLst>
              </a:rPr>
              <a:t>Heaven</a:t>
            </a:r>
          </a:p>
          <a:p>
            <a:pPr marL="0" indent="0" algn="ctr">
              <a:buNone/>
            </a:pPr>
            <a:endParaRPr lang="en-US" sz="3600" b="1" dirty="0">
              <a:solidFill>
                <a:schemeClr val="bg1"/>
              </a:solidFill>
              <a:effectLst>
                <a:outerShdw blurRad="38100" dist="38100" dir="2700000" algn="tl">
                  <a:srgbClr val="000000">
                    <a:alpha val="43137"/>
                  </a:srgbClr>
                </a:outerShdw>
              </a:effectLst>
            </a:endParaRPr>
          </a:p>
          <a:p>
            <a:pPr marL="0" indent="0" algn="ctr">
              <a:buNone/>
            </a:pPr>
            <a:r>
              <a:rPr lang="en-US" sz="5400" b="1" dirty="0">
                <a:solidFill>
                  <a:schemeClr val="bg1"/>
                </a:solidFill>
                <a:effectLst>
                  <a:outerShdw blurRad="38100" dist="38100" dir="2700000" algn="tl">
                    <a:srgbClr val="000000">
                      <a:alpha val="43137"/>
                    </a:srgbClr>
                  </a:outerShdw>
                </a:effectLst>
              </a:rPr>
              <a:t>Christ</a:t>
            </a:r>
          </a:p>
          <a:p>
            <a:pPr marL="0" indent="0" algn="ctr">
              <a:buNone/>
            </a:pPr>
            <a:endParaRPr lang="en-US" sz="3600" b="1" dirty="0">
              <a:solidFill>
                <a:schemeClr val="bg1"/>
              </a:solidFill>
              <a:effectLst>
                <a:outerShdw blurRad="38100" dist="38100" dir="2700000" algn="tl">
                  <a:srgbClr val="000000">
                    <a:alpha val="43137"/>
                  </a:srgbClr>
                </a:outerShdw>
              </a:effectLst>
            </a:endParaRPr>
          </a:p>
          <a:p>
            <a:pPr marL="0" indent="0" algn="ctr">
              <a:buNone/>
            </a:pPr>
            <a:r>
              <a:rPr lang="en-US" sz="5400" b="1" dirty="0">
                <a:solidFill>
                  <a:schemeClr val="bg1"/>
                </a:solidFill>
                <a:effectLst>
                  <a:outerShdw blurRad="38100" dist="38100" dir="2700000" algn="tl">
                    <a:srgbClr val="000000">
                      <a:alpha val="43137"/>
                    </a:srgbClr>
                  </a:outerShdw>
                </a:effectLst>
              </a:rPr>
              <a:t>Christ</a:t>
            </a:r>
          </a:p>
        </p:txBody>
      </p:sp>
      <p:sp>
        <p:nvSpPr>
          <p:cNvPr id="16" name="TextBox 15">
            <a:extLst>
              <a:ext uri="{FF2B5EF4-FFF2-40B4-BE49-F238E27FC236}">
                <a16:creationId xmlns:a16="http://schemas.microsoft.com/office/drawing/2014/main" id="{AD154378-DD30-4AA3-8DC3-21536BB7E68C}"/>
              </a:ext>
            </a:extLst>
          </p:cNvPr>
          <p:cNvSpPr txBox="1"/>
          <p:nvPr/>
        </p:nvSpPr>
        <p:spPr>
          <a:xfrm>
            <a:off x="4402667" y="1930406"/>
            <a:ext cx="3386668" cy="4539704"/>
          </a:xfrm>
          <a:prstGeom prst="rect">
            <a:avLst/>
          </a:prstGeom>
          <a:noFill/>
        </p:spPr>
        <p:txBody>
          <a:bodyPr wrap="square" rtlCol="0">
            <a:spAutoFit/>
          </a:bodyPr>
          <a:lstStyle/>
          <a:p>
            <a:pPr algn="ctr"/>
            <a:r>
              <a:rPr lang="en-US" sz="4400" b="1" dirty="0">
                <a:solidFill>
                  <a:srgbClr val="FFFF00"/>
                </a:solidFill>
              </a:rPr>
              <a:t>Hebrews</a:t>
            </a:r>
            <a:br>
              <a:rPr lang="en-US" sz="4400" b="1" dirty="0">
                <a:solidFill>
                  <a:srgbClr val="FFFF00"/>
                </a:solidFill>
              </a:rPr>
            </a:br>
            <a:r>
              <a:rPr lang="en-US" sz="4400" b="1" dirty="0">
                <a:solidFill>
                  <a:srgbClr val="FFFF00"/>
                </a:solidFill>
              </a:rPr>
              <a:t>8:4-5</a:t>
            </a:r>
          </a:p>
          <a:p>
            <a:pPr algn="ctr"/>
            <a:endParaRPr lang="en-US" sz="1400" b="1" dirty="0">
              <a:solidFill>
                <a:srgbClr val="FFFF00"/>
              </a:solidFill>
            </a:endParaRPr>
          </a:p>
          <a:p>
            <a:pPr algn="ctr"/>
            <a:r>
              <a:rPr lang="en-US" sz="4400" b="1" dirty="0">
                <a:solidFill>
                  <a:srgbClr val="FFFF00"/>
                </a:solidFill>
              </a:rPr>
              <a:t>Deuteronomy</a:t>
            </a:r>
            <a:br>
              <a:rPr lang="en-US" sz="4400" b="1" dirty="0">
                <a:solidFill>
                  <a:srgbClr val="FFFF00"/>
                </a:solidFill>
              </a:rPr>
            </a:br>
            <a:r>
              <a:rPr lang="en-US" sz="4400" b="1" dirty="0">
                <a:solidFill>
                  <a:srgbClr val="FFFF00"/>
                </a:solidFill>
              </a:rPr>
              <a:t>18:15</a:t>
            </a:r>
          </a:p>
          <a:p>
            <a:pPr algn="ctr"/>
            <a:endParaRPr lang="en-US" sz="1100" b="1" dirty="0">
              <a:solidFill>
                <a:srgbClr val="FFFF00"/>
              </a:solidFill>
            </a:endParaRPr>
          </a:p>
          <a:p>
            <a:pPr algn="ctr"/>
            <a:r>
              <a:rPr lang="en-US" sz="4400" b="1" dirty="0">
                <a:solidFill>
                  <a:srgbClr val="FFFF00"/>
                </a:solidFill>
              </a:rPr>
              <a:t>Psalm</a:t>
            </a:r>
          </a:p>
          <a:p>
            <a:pPr algn="ctr"/>
            <a:r>
              <a:rPr lang="en-US" sz="4400" b="1" dirty="0">
                <a:solidFill>
                  <a:srgbClr val="FFFF00"/>
                </a:solidFill>
              </a:rPr>
              <a:t>110:4</a:t>
            </a:r>
          </a:p>
        </p:txBody>
      </p:sp>
    </p:spTree>
    <p:extLst>
      <p:ext uri="{BB962C8B-B14F-4D97-AF65-F5344CB8AC3E}">
        <p14:creationId xmlns:p14="http://schemas.microsoft.com/office/powerpoint/2010/main" val="168549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Effect transition="in" filter="fade">
                                      <p:cBhvr>
                                        <p:cTn id="7" dur="500"/>
                                        <p:tgtEl>
                                          <p:spTgt spid="12">
                                            <p:txEl>
                                              <p:pRg st="4" end="4"/>
                                            </p:txEl>
                                          </p:spTgt>
                                        </p:tgtEl>
                                      </p:cBhvr>
                                    </p:animEffect>
                                    <p:anim calcmode="lin" valueType="num">
                                      <p:cBhvr>
                                        <p:cTn id="8"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12">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anim calcmode="lin" valueType="num">
                                      <p:cBhvr>
                                        <p:cTn id="13"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16">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fade">
                                      <p:cBhvr>
                                        <p:cTn id="17" dur="500"/>
                                        <p:tgtEl>
                                          <p:spTgt spid="16">
                                            <p:txEl>
                                              <p:pRg st="5" end="5"/>
                                            </p:txEl>
                                          </p:spTgt>
                                        </p:tgtEl>
                                      </p:cBhvr>
                                    </p:animEffect>
                                    <p:anim calcmode="lin" valueType="num">
                                      <p:cBhvr>
                                        <p:cTn id="18"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16">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fade">
                                      <p:cBhvr>
                                        <p:cTn id="22" dur="500"/>
                                        <p:tgtEl>
                                          <p:spTgt spid="13">
                                            <p:txEl>
                                              <p:pRg st="4" end="4"/>
                                            </p:txEl>
                                          </p:spTgt>
                                        </p:tgtEl>
                                      </p:cBhvr>
                                    </p:animEffect>
                                    <p:anim calcmode="lin" valueType="num">
                                      <p:cBhvr>
                                        <p:cTn id="23"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9062E4-FB98-4678-9E0E-CF46601A5FE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C8865B-B2A7-46F9-9706-C689485E8E5F}"/>
              </a:ext>
            </a:extLst>
          </p:cNvPr>
          <p:cNvSpPr>
            <a:spLocks noGrp="1"/>
          </p:cNvSpPr>
          <p:nvPr>
            <p:ph type="ctrTitle"/>
          </p:nvPr>
        </p:nvSpPr>
        <p:spPr>
          <a:xfrm>
            <a:off x="440267" y="686008"/>
            <a:ext cx="11384366" cy="1176652"/>
          </a:xfrm>
        </p:spPr>
        <p:txBody>
          <a:bodyPr anchor="t">
            <a:normAutofit/>
          </a:bodyPr>
          <a:lstStyle/>
          <a:p>
            <a:pPr algn="l"/>
            <a:r>
              <a:rPr lang="en-US" sz="6600" dirty="0">
                <a:solidFill>
                  <a:schemeClr val="bg1"/>
                </a:solidFill>
                <a:effectLst>
                  <a:glow rad="228600">
                    <a:schemeClr val="tx1">
                      <a:alpha val="40000"/>
                    </a:schemeClr>
                  </a:glow>
                  <a:outerShdw blurRad="38100" dist="38100" dir="2700000" algn="tl">
                    <a:srgbClr val="000000">
                      <a:alpha val="43137"/>
                    </a:srgbClr>
                  </a:outerShdw>
                </a:effectLst>
                <a:latin typeface="ShermlockOpen" panose="00000400000000000000" pitchFamily="2" charset="0"/>
              </a:rPr>
              <a:t>Conclusion</a:t>
            </a:r>
            <a:endParaRPr lang="en-US" sz="6600" dirty="0">
              <a:solidFill>
                <a:schemeClr val="bg2">
                  <a:lumMod val="10000"/>
                </a:schemeClr>
              </a:solidFill>
              <a:effectLst>
                <a:glow rad="228600">
                  <a:schemeClr val="tx1">
                    <a:alpha val="40000"/>
                  </a:schemeClr>
                </a:glow>
                <a:outerShdw blurRad="38100" dist="38100" dir="2700000" algn="tl">
                  <a:srgbClr val="000000">
                    <a:alpha val="43137"/>
                  </a:srgbClr>
                </a:outerShdw>
              </a:effectLst>
              <a:latin typeface="Shermlock" panose="00000400000000000000" pitchFamily="2" charset="0"/>
            </a:endParaRPr>
          </a:p>
        </p:txBody>
      </p:sp>
      <p:sp>
        <p:nvSpPr>
          <p:cNvPr id="5" name="Subtitle 4">
            <a:extLst>
              <a:ext uri="{FF2B5EF4-FFF2-40B4-BE49-F238E27FC236}">
                <a16:creationId xmlns:a16="http://schemas.microsoft.com/office/drawing/2014/main" id="{DB82BB7A-7259-4141-B148-9EBC516C8418}"/>
              </a:ext>
            </a:extLst>
          </p:cNvPr>
          <p:cNvSpPr>
            <a:spLocks noGrp="1"/>
          </p:cNvSpPr>
          <p:nvPr>
            <p:ph type="subTitle" idx="1"/>
          </p:nvPr>
        </p:nvSpPr>
        <p:spPr>
          <a:xfrm>
            <a:off x="982133" y="2870199"/>
            <a:ext cx="10244667" cy="3479801"/>
          </a:xfrm>
        </p:spPr>
        <p:txBody>
          <a:bodyPr>
            <a:normAutofit/>
          </a:bodyPr>
          <a:lstStyle/>
          <a:p>
            <a:r>
              <a:rPr lang="en-US" sz="5400" b="1" dirty="0">
                <a:solidFill>
                  <a:schemeClr val="bg1"/>
                </a:solidFill>
                <a:effectLst>
                  <a:outerShdw blurRad="38100" dist="38100" dir="2700000" algn="tl">
                    <a:srgbClr val="000000">
                      <a:alpha val="43137"/>
                    </a:srgbClr>
                  </a:outerShdw>
                </a:effectLst>
              </a:rPr>
              <a:t>We must look to the</a:t>
            </a:r>
            <a:r>
              <a:rPr lang="en-US" sz="5400" dirty="0">
                <a:solidFill>
                  <a:schemeClr val="bg2">
                    <a:lumMod val="10000"/>
                  </a:schemeClr>
                </a:solidFill>
                <a:effectLst>
                  <a:glow rad="63500">
                    <a:schemeClr val="bg1">
                      <a:alpha val="97000"/>
                    </a:schemeClr>
                  </a:glow>
                  <a:outerShdw blurRad="38100" dist="38100" dir="2700000" algn="tl">
                    <a:srgbClr val="000000">
                      <a:alpha val="43137"/>
                    </a:srgbClr>
                  </a:outerShdw>
                </a:effectLst>
                <a:latin typeface="Shermlock" panose="00000400000000000000" pitchFamily="2" charset="0"/>
              </a:rPr>
              <a:t> Substance</a:t>
            </a:r>
            <a:r>
              <a:rPr lang="en-US" sz="5400" b="1" dirty="0">
                <a:solidFill>
                  <a:schemeClr val="bg1"/>
                </a:solidFill>
                <a:effectLst>
                  <a:outerShdw blurRad="38100" dist="38100" dir="2700000" algn="tl">
                    <a:srgbClr val="000000">
                      <a:alpha val="43137"/>
                    </a:srgbClr>
                  </a:outerShdw>
                </a:effectLst>
              </a:rPr>
              <a:t>, our Savior Jesus Christ!</a:t>
            </a:r>
          </a:p>
          <a:p>
            <a:endParaRPr lang="en-US" sz="5400" b="1" dirty="0">
              <a:solidFill>
                <a:schemeClr val="bg1"/>
              </a:solidFill>
              <a:effectLst>
                <a:outerShdw blurRad="38100" dist="38100" dir="2700000" algn="tl">
                  <a:srgbClr val="000000">
                    <a:alpha val="43137"/>
                  </a:srgbClr>
                </a:outerShdw>
              </a:effectLst>
            </a:endParaRPr>
          </a:p>
          <a:p>
            <a:r>
              <a:rPr lang="en-US" sz="5400" b="1" dirty="0">
                <a:solidFill>
                  <a:schemeClr val="bg1"/>
                </a:solidFill>
                <a:effectLst>
                  <a:outerShdw blurRad="38100" dist="38100" dir="2700000" algn="tl">
                    <a:srgbClr val="000000">
                      <a:alpha val="43137"/>
                    </a:srgbClr>
                  </a:outerShdw>
                </a:effectLst>
              </a:rPr>
              <a:t>Hebrews 12:1-2</a:t>
            </a:r>
          </a:p>
          <a:p>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8141881"/>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2045</Words>
  <Application>Microsoft Office PowerPoint</Application>
  <PresentationFormat>Widescreen</PresentationFormat>
  <Paragraphs>97</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Assassin$</vt:lpstr>
      <vt:lpstr>Calibri</vt:lpstr>
      <vt:lpstr>Calibri Light</vt:lpstr>
      <vt:lpstr>Shermlock</vt:lpstr>
      <vt:lpstr>ShermlockOpen</vt:lpstr>
      <vt:lpstr>Office Theme</vt:lpstr>
      <vt:lpstr>                        Substance  Shadow</vt:lpstr>
      <vt:lpstr>  Shadow                  Substance</vt:lpstr>
      <vt:lpstr>  Shadow                  Substance</vt:lpstr>
      <vt:lpstr>  Shadow                  Substance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Shadow</dc:title>
  <dc:creator>Stan Cox</dc:creator>
  <cp:lastModifiedBy>Stan Cox</cp:lastModifiedBy>
  <cp:revision>21</cp:revision>
  <cp:lastPrinted>2018-01-21T06:42:20Z</cp:lastPrinted>
  <dcterms:created xsi:type="dcterms:W3CDTF">2018-01-19T03:26:10Z</dcterms:created>
  <dcterms:modified xsi:type="dcterms:W3CDTF">2018-01-21T07:04:48Z</dcterms:modified>
</cp:coreProperties>
</file>