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4632" autoAdjust="0"/>
  </p:normalViewPr>
  <p:slideViewPr>
    <p:cSldViewPr snapToGrid="0">
      <p:cViewPr varScale="1">
        <p:scale>
          <a:sx n="44" d="100"/>
          <a:sy n="44" d="100"/>
        </p:scale>
        <p:origin x="20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93E2-4314-49B7-A1D9-97336C191FE4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1545D-99F6-419C-B2C3-5124A5171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9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this lesson, we want to again emphasize the importance of preaching the gospel of our Lord to the lost of the world.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the sole means chosen by God to save mankind!</a:t>
            </a:r>
          </a:p>
          <a:p>
            <a:endParaRPr lang="en-US" baseline="0" dirty="0" smtClean="0"/>
          </a:p>
          <a:p>
            <a:r>
              <a:rPr lang="en-US" b="1" dirty="0" smtClean="0"/>
              <a:t>(1 Corinthians 1:21-24),</a:t>
            </a:r>
            <a:r>
              <a:rPr lang="en-US" b="1" baseline="0" dirty="0" smtClean="0"/>
              <a:t> </a:t>
            </a:r>
            <a:r>
              <a:rPr lang="en-US" i="1" baseline="0" dirty="0" smtClean="0"/>
              <a:t>“</a:t>
            </a:r>
            <a:r>
              <a:rPr lang="en-US" i="1" dirty="0" smtClean="0"/>
              <a:t>For since, in the wisdom of God, the world through wisdom did not know God, it pleased God through the foolishness of the message preached to save those who believe. </a:t>
            </a:r>
            <a:r>
              <a:rPr lang="en-US" i="1" baseline="30000" dirty="0" smtClean="0"/>
              <a:t>22 </a:t>
            </a:r>
            <a:r>
              <a:rPr lang="en-US" i="1" dirty="0" smtClean="0"/>
              <a:t>For Jews request a sign, and Greeks seek after wisdom; </a:t>
            </a:r>
            <a:r>
              <a:rPr lang="en-US" i="1" baseline="30000" dirty="0" smtClean="0"/>
              <a:t>23 </a:t>
            </a:r>
            <a:r>
              <a:rPr lang="en-US" i="1" dirty="0" smtClean="0"/>
              <a:t>but we preach Christ crucified, to the Jews a stumbling block and to the Greeks foolishness, </a:t>
            </a:r>
            <a:r>
              <a:rPr lang="en-US" i="1" baseline="30000" dirty="0" smtClean="0"/>
              <a:t>24 </a:t>
            </a:r>
            <a:r>
              <a:rPr lang="en-US" i="1" dirty="0" smtClean="0"/>
              <a:t>but to those who are called, both Jews and Greeks, Christ the power of God and the wisdom of God.”</a:t>
            </a:r>
          </a:p>
          <a:p>
            <a:endParaRPr lang="en-US" dirty="0" smtClean="0"/>
          </a:p>
          <a:p>
            <a:r>
              <a:rPr lang="en-US" b="1" dirty="0" smtClean="0"/>
              <a:t>(Romans 1:15-16),</a:t>
            </a:r>
            <a:r>
              <a:rPr lang="en-US" b="1" i="1" dirty="0" smtClean="0"/>
              <a:t> </a:t>
            </a:r>
            <a:r>
              <a:rPr lang="en-US" i="1" dirty="0" smtClean="0"/>
              <a:t>“So, as much as is in me, I am ready to preach the gospel to you who are in Rome also.</a:t>
            </a:r>
            <a:r>
              <a:rPr lang="en-US" i="1" baseline="0" dirty="0" smtClean="0"/>
              <a:t> </a:t>
            </a:r>
            <a:r>
              <a:rPr lang="en-US" i="1" baseline="30000" dirty="0" smtClean="0"/>
              <a:t>16 </a:t>
            </a:r>
            <a:r>
              <a:rPr lang="en-US" i="1" dirty="0" smtClean="0"/>
              <a:t>For I am not ashamed of the gospel of Christ, for it is the power of God to salvation for everyone who believes, for the Jew first and also for the Greek.</a:t>
            </a:r>
          </a:p>
          <a:p>
            <a:endParaRPr lang="en-US" i="1" dirty="0" smtClean="0"/>
          </a:p>
          <a:p>
            <a:r>
              <a:rPr lang="en-US" b="1" i="0" dirty="0" smtClean="0"/>
              <a:t>(Note:</a:t>
            </a:r>
            <a:r>
              <a:rPr lang="en-US" b="1" i="0" baseline="0" dirty="0" smtClean="0"/>
              <a:t>  Lesson outline borrowed </a:t>
            </a:r>
            <a:r>
              <a:rPr lang="en-US" b="1" i="0" baseline="0" smtClean="0"/>
              <a:t>from John </a:t>
            </a:r>
            <a:r>
              <a:rPr lang="en-US" b="1" i="0" baseline="0" dirty="0" smtClean="0"/>
              <a:t>Gentry)</a:t>
            </a:r>
            <a:endParaRPr lang="en-US" b="1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08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3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(Matthew 28:18-20),</a:t>
            </a:r>
            <a:r>
              <a:rPr lang="en-US" b="1" baseline="0" dirty="0" smtClean="0"/>
              <a:t> </a:t>
            </a:r>
            <a:r>
              <a:rPr lang="en-US" i="1" baseline="0" dirty="0" smtClean="0"/>
              <a:t>“</a:t>
            </a:r>
            <a:r>
              <a:rPr lang="en-US" i="1" dirty="0" smtClean="0"/>
              <a:t>And Jesus came and spoke to them, saying, ‘All authority has been given to Me in heaven and on earth. </a:t>
            </a:r>
            <a:r>
              <a:rPr lang="en-US" i="1" baseline="30000" dirty="0" smtClean="0"/>
              <a:t>19 </a:t>
            </a:r>
            <a:r>
              <a:rPr lang="en-US" i="1" u="sng" dirty="0" smtClean="0"/>
              <a:t>Go therefore</a:t>
            </a:r>
            <a:r>
              <a:rPr lang="en-US" i="1" dirty="0" smtClean="0"/>
              <a:t> and make disciples of all the nations, baptizing them in the name of the Father and of the Son and of the Holy Spirit, </a:t>
            </a:r>
            <a:r>
              <a:rPr lang="en-US" i="1" baseline="30000" dirty="0" smtClean="0"/>
              <a:t>20 </a:t>
            </a:r>
            <a:r>
              <a:rPr lang="en-US" i="1" dirty="0" smtClean="0"/>
              <a:t>teaching them to observe all things that I have commanded you; and lo, I am with you always, even to the end of the age.’ Amen.”</a:t>
            </a:r>
          </a:p>
          <a:p>
            <a:endParaRPr lang="en-US" i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1" dirty="0" smtClean="0"/>
              <a:t>While Jesus’ words were given directly to His apostles, this is the main</a:t>
            </a:r>
            <a:r>
              <a:rPr lang="en-US" i="1" baseline="0" dirty="0" smtClean="0"/>
              <a:t> purpose of our sojourn here on earth.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i="1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i="0" dirty="0" smtClean="0"/>
              <a:t>Paul’s admonition to Timothy </a:t>
            </a:r>
            <a:r>
              <a:rPr lang="en-US" b="1" i="0" dirty="0" smtClean="0"/>
              <a:t>(1 Timothy 4:16), </a:t>
            </a:r>
            <a:r>
              <a:rPr lang="en-US" i="1" dirty="0" smtClean="0"/>
              <a:t>“Take heed to yourself and to the doctrine. Continue in them, for in doing this you will save both yourself and those who hear you.”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8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(John 15:2), </a:t>
            </a:r>
            <a:r>
              <a:rPr lang="en-US" i="1" dirty="0" smtClean="0"/>
              <a:t>“Every branch in Me that does not bear fruit He takes away; and every branch that bears fruit He prunes, that it may bear more fruit.”</a:t>
            </a:r>
          </a:p>
          <a:p>
            <a:endParaRPr lang="en-US" dirty="0" smtClean="0"/>
          </a:p>
          <a:p>
            <a:r>
              <a:rPr lang="en-US" b="1" dirty="0" smtClean="0"/>
              <a:t>(John 15:16),</a:t>
            </a:r>
            <a:r>
              <a:rPr lang="en-US" b="1" baseline="0" dirty="0" smtClean="0"/>
              <a:t> </a:t>
            </a:r>
            <a:r>
              <a:rPr lang="en-US" i="1" baseline="0" dirty="0" smtClean="0"/>
              <a:t>“</a:t>
            </a:r>
            <a:r>
              <a:rPr lang="en-US" i="1" baseline="30000" dirty="0" smtClean="0"/>
              <a:t> </a:t>
            </a:r>
            <a:r>
              <a:rPr lang="en-US" i="1" dirty="0" smtClean="0"/>
              <a:t>You did not choose Me, but I chose you </a:t>
            </a:r>
            <a:r>
              <a:rPr lang="en-US" b="1" i="1" dirty="0" smtClean="0"/>
              <a:t>and appointed you that you should go and bear fruit</a:t>
            </a:r>
            <a:r>
              <a:rPr lang="en-US" i="1" dirty="0" smtClean="0"/>
              <a:t>, and that your fruit should remain, that whatever you ask the Father in My name He may give you.”</a:t>
            </a:r>
          </a:p>
          <a:p>
            <a:endParaRPr lang="en-US" i="1" dirty="0" smtClean="0"/>
          </a:p>
          <a:p>
            <a:r>
              <a:rPr lang="en-US" b="1" i="0" dirty="0" smtClean="0"/>
              <a:t>We are God’s workmanship!</a:t>
            </a:r>
          </a:p>
          <a:p>
            <a:endParaRPr lang="en-US" i="1" dirty="0" smtClean="0"/>
          </a:p>
          <a:p>
            <a:r>
              <a:rPr lang="en-US" b="1" i="0" dirty="0" smtClean="0"/>
              <a:t>(Ephesians 2:8-10),</a:t>
            </a:r>
            <a:r>
              <a:rPr lang="en-US" b="1" i="0" baseline="0" dirty="0" smtClean="0"/>
              <a:t> </a:t>
            </a:r>
            <a:r>
              <a:rPr lang="en-US" i="1" baseline="0" dirty="0" smtClean="0"/>
              <a:t>“</a:t>
            </a:r>
            <a:r>
              <a:rPr lang="en-US" i="1" dirty="0" smtClean="0"/>
              <a:t>For by grace you have been saved through faith, and that not of yourselves; it is the gift of God, </a:t>
            </a:r>
            <a:r>
              <a:rPr lang="en-US" i="1" baseline="30000" dirty="0" smtClean="0"/>
              <a:t>9 </a:t>
            </a:r>
            <a:r>
              <a:rPr lang="en-US" i="1" dirty="0" smtClean="0"/>
              <a:t>not of works, lest anyone should boast. </a:t>
            </a:r>
            <a:r>
              <a:rPr lang="en-US" i="1" baseline="30000" dirty="0" smtClean="0"/>
              <a:t>10</a:t>
            </a:r>
            <a:r>
              <a:rPr lang="en-US" b="1" i="1" baseline="30000" dirty="0" smtClean="0"/>
              <a:t> </a:t>
            </a:r>
            <a:r>
              <a:rPr lang="en-US" b="1" i="1" dirty="0" smtClean="0"/>
              <a:t>For we are His workmanship, created in Christ Jesus for good works</a:t>
            </a:r>
            <a:r>
              <a:rPr lang="en-US" i="1" dirty="0" smtClean="0"/>
              <a:t>, which God prepared beforehand that we should walk in them.”</a:t>
            </a:r>
          </a:p>
          <a:p>
            <a:endParaRPr lang="en-US" i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i="0" dirty="0" smtClean="0"/>
              <a:t>No better work than that of bringing souls to Christ!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(Mark 6:34), </a:t>
            </a:r>
            <a:r>
              <a:rPr lang="en-US" i="1" dirty="0" smtClean="0"/>
              <a:t>“And Jesus, when He came out, saw a great multitude and was moved with compassion for them, because they were like sheep not having a shepherd. So He began to teach them many things.”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Occasion the feeding of</a:t>
            </a:r>
            <a:r>
              <a:rPr lang="en-US" baseline="0" dirty="0" smtClean="0"/>
              <a:t> the 5000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Emphasis, not on the feeding, but the spiritual nourishment through teaching!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God so loved the world, and so did Jesus, as his servants, we must have the same love for the lost.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We claim that we convict men of sin because we love their soul.  But, are we diligent to express that love?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Through individual sharing of the message, rather than sniping over social media?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(Matthew</a:t>
            </a:r>
            <a:r>
              <a:rPr lang="en-US" b="1" baseline="0" dirty="0" smtClean="0"/>
              <a:t> 16:24-27), </a:t>
            </a:r>
            <a:r>
              <a:rPr lang="en-US" i="1" baseline="0" dirty="0" smtClean="0"/>
              <a:t>“</a:t>
            </a:r>
            <a:r>
              <a:rPr lang="en-US" i="1" dirty="0" smtClean="0"/>
              <a:t>Then Jesus said to His disciples, “If anyone desires to come after Me, let him deny himself, and take up his cross, and follow Me. </a:t>
            </a:r>
            <a:r>
              <a:rPr lang="en-US" i="1" baseline="30000" dirty="0" smtClean="0"/>
              <a:t>25</a:t>
            </a:r>
            <a:r>
              <a:rPr lang="en-US" i="1" u="sng" baseline="30000" dirty="0" smtClean="0"/>
              <a:t> </a:t>
            </a:r>
            <a:r>
              <a:rPr lang="en-US" i="1" u="sng" dirty="0" smtClean="0"/>
              <a:t>For whoever desires to save his life will lose it, but whoever loses his life for My sake will find it. </a:t>
            </a:r>
            <a:r>
              <a:rPr lang="en-US" i="1" u="sng" baseline="30000" dirty="0" smtClean="0"/>
              <a:t>26 </a:t>
            </a:r>
            <a:r>
              <a:rPr lang="en-US" i="1" u="sng" dirty="0" smtClean="0"/>
              <a:t>For what profit is it to a man if he gains the whole world, and loses his own soul? Or what will a man give in exchange for his soul?</a:t>
            </a:r>
            <a:r>
              <a:rPr lang="en-US" i="1" dirty="0" smtClean="0"/>
              <a:t> </a:t>
            </a:r>
            <a:r>
              <a:rPr lang="en-US" i="1" baseline="30000" dirty="0" smtClean="0"/>
              <a:t>27 </a:t>
            </a:r>
            <a:r>
              <a:rPr lang="en-US" i="1" dirty="0" smtClean="0"/>
              <a:t>For the Son of Man will come in the glory of His Father with His angels, and then He will reward each according to his works.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i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dirty="0" smtClean="0"/>
              <a:t>We live in a world where heroes are proclaimed</a:t>
            </a:r>
            <a:r>
              <a:rPr lang="en-US" i="0" baseline="0" dirty="0" smtClean="0"/>
              <a:t> often (when lives are saved).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There is nothing more heroic, as we note the value of the soul, than to save the souls of men.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6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(Acts 8:1-4),</a:t>
            </a:r>
            <a:r>
              <a:rPr lang="en-US" b="1" baseline="0" dirty="0" smtClean="0"/>
              <a:t> </a:t>
            </a:r>
            <a:r>
              <a:rPr lang="en-US" i="1" baseline="0" dirty="0" smtClean="0"/>
              <a:t>“</a:t>
            </a:r>
            <a:r>
              <a:rPr lang="en-US" i="1" dirty="0" smtClean="0"/>
              <a:t>Now Saul was consenting to his death.  At that time a great persecution arose against the church which was at Jerusalem; and they were all scattered throughout the regions of Judea and Samaria, except the apostles. </a:t>
            </a:r>
            <a:r>
              <a:rPr lang="en-US" i="1" baseline="30000" dirty="0" smtClean="0"/>
              <a:t>2 </a:t>
            </a:r>
            <a:r>
              <a:rPr lang="en-US" i="1" dirty="0" smtClean="0"/>
              <a:t>And devout men carried Stephen to his burial, and made great lamentation over him. </a:t>
            </a:r>
            <a:r>
              <a:rPr lang="en-US" i="1" baseline="30000" dirty="0" smtClean="0"/>
              <a:t>3 </a:t>
            </a:r>
            <a:r>
              <a:rPr lang="en-US" i="1" dirty="0" smtClean="0"/>
              <a:t>As for Saul, he made havoc of the church, entering every house, and dragging off men and women, committing them to prison. </a:t>
            </a:r>
            <a:r>
              <a:rPr lang="en-US" i="1" baseline="30000" dirty="0" smtClean="0"/>
              <a:t>4 </a:t>
            </a:r>
            <a:r>
              <a:rPr lang="en-US" i="1" dirty="0" smtClean="0"/>
              <a:t>Therefore those who were scattered went everywhere preaching the word.“</a:t>
            </a:r>
          </a:p>
          <a:p>
            <a:endParaRPr lang="en-US" i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dirty="0" smtClean="0"/>
              <a:t>The fear of persecuting did not slow down the efforts of preaching the gospel.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i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dirty="0" smtClean="0"/>
              <a:t>Apostle</a:t>
            </a:r>
            <a:r>
              <a:rPr lang="en-US" i="0" baseline="0" dirty="0" smtClean="0"/>
              <a:t>s persecuted by the Sanhedrin</a:t>
            </a:r>
            <a:endParaRPr lang="en-US" i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 smtClean="0"/>
              <a:t>(Acts</a:t>
            </a:r>
            <a:r>
              <a:rPr lang="en-US" b="1" i="0" baseline="0" dirty="0" smtClean="0"/>
              <a:t> 5:40-42), </a:t>
            </a:r>
            <a:r>
              <a:rPr lang="en-US" i="1" baseline="0" dirty="0" smtClean="0"/>
              <a:t>“</a:t>
            </a:r>
            <a:r>
              <a:rPr lang="en-US" i="1" dirty="0" smtClean="0"/>
              <a:t>when they had called for the apostles and beaten them, they commanded that they should not speak in the name of Jesus, and let them go. </a:t>
            </a:r>
            <a:r>
              <a:rPr lang="en-US" i="1" baseline="30000" dirty="0" smtClean="0"/>
              <a:t>41 </a:t>
            </a:r>
            <a:r>
              <a:rPr lang="en-US" i="1" dirty="0" smtClean="0"/>
              <a:t>So they departed from the presence of the council, rejoicing that they were counted worthy to suffer shame for His</a:t>
            </a:r>
            <a:r>
              <a:rPr lang="en-US" i="1" baseline="30000" dirty="0" smtClean="0"/>
              <a:t> </a:t>
            </a:r>
            <a:r>
              <a:rPr lang="en-US" i="1" dirty="0" smtClean="0"/>
              <a:t>name. </a:t>
            </a:r>
            <a:r>
              <a:rPr lang="en-US" i="1" baseline="30000" dirty="0" smtClean="0"/>
              <a:t>42 </a:t>
            </a:r>
            <a:r>
              <a:rPr lang="en-US" i="1" dirty="0" smtClean="0"/>
              <a:t>And </a:t>
            </a:r>
            <a:r>
              <a:rPr lang="en-US" i="1" u="sng" dirty="0" smtClean="0"/>
              <a:t>daily</a:t>
            </a:r>
            <a:r>
              <a:rPr lang="en-US" i="1" dirty="0" smtClean="0"/>
              <a:t> in the temple, and </a:t>
            </a:r>
            <a:r>
              <a:rPr lang="en-US" i="1" u="sng" dirty="0" smtClean="0"/>
              <a:t>in every house</a:t>
            </a:r>
            <a:r>
              <a:rPr lang="en-US" i="1" dirty="0" smtClean="0"/>
              <a:t>, </a:t>
            </a:r>
            <a:r>
              <a:rPr lang="en-US" i="1" u="sng" dirty="0" smtClean="0"/>
              <a:t>they did not cease teaching and preaching Jesus as the Christ</a:t>
            </a:r>
            <a:r>
              <a:rPr lang="en-US" i="1" dirty="0" smtClean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(Romans 1:14-17), </a:t>
            </a:r>
            <a:r>
              <a:rPr lang="en-US" i="1" dirty="0" smtClean="0"/>
              <a:t>“I am a debtor both to Greeks and to barbarians, both to wise and to unwise. </a:t>
            </a:r>
            <a:r>
              <a:rPr lang="en-US" i="1" baseline="30000" dirty="0" smtClean="0"/>
              <a:t>15 </a:t>
            </a:r>
            <a:r>
              <a:rPr lang="en-US" i="1" dirty="0" smtClean="0"/>
              <a:t>So, as much as is in me, I am ready to preach the gospel to you who are in Rome also.  </a:t>
            </a:r>
            <a:r>
              <a:rPr lang="en-US" i="1" baseline="30000" dirty="0" smtClean="0"/>
              <a:t>16 </a:t>
            </a:r>
            <a:r>
              <a:rPr lang="en-US" i="1" dirty="0" smtClean="0"/>
              <a:t>For I am not ashamed of the gospel of Christ, for it is the power of God to salvation for everyone who believes, for the Jew first and also for the Greek. </a:t>
            </a:r>
            <a:r>
              <a:rPr lang="en-US" i="1" baseline="30000" dirty="0" smtClean="0"/>
              <a:t>17 </a:t>
            </a:r>
            <a:r>
              <a:rPr lang="en-US" i="1" dirty="0" smtClean="0"/>
              <a:t>For in it the righteousness of God is revealed from faith to faith; as it is written, “The just shall live by faith.”</a:t>
            </a:r>
          </a:p>
          <a:p>
            <a:endParaRPr lang="en-US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 smtClean="0"/>
              <a:t>The debt to</a:t>
            </a:r>
            <a:r>
              <a:rPr lang="en-US" i="0" baseline="0" dirty="0" smtClean="0"/>
              <a:t> mankind can only be satisfied in efforts made to grant them what we have received.</a:t>
            </a:r>
            <a:endParaRPr lang="en-US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4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(Luke 15:1-7),</a:t>
            </a:r>
            <a:r>
              <a:rPr lang="en-US" b="1" baseline="0" dirty="0" smtClean="0"/>
              <a:t> </a:t>
            </a:r>
            <a:r>
              <a:rPr lang="en-US" i="1" baseline="0" dirty="0" smtClean="0"/>
              <a:t>“</a:t>
            </a:r>
            <a:r>
              <a:rPr lang="en-US" i="1" dirty="0" smtClean="0"/>
              <a:t>Then all the tax collectors and the sinners drew near to Him to hear Him. </a:t>
            </a:r>
            <a:r>
              <a:rPr lang="en-US" i="1" baseline="30000" dirty="0" smtClean="0"/>
              <a:t>2 </a:t>
            </a:r>
            <a:r>
              <a:rPr lang="en-US" i="1" dirty="0" smtClean="0"/>
              <a:t>And the Pharisees and scribes complained, saying, “This Man receives sinners and eats with them.” </a:t>
            </a:r>
            <a:r>
              <a:rPr lang="en-US" i="1" baseline="30000" dirty="0" smtClean="0"/>
              <a:t>3 </a:t>
            </a:r>
            <a:r>
              <a:rPr lang="en-US" i="1" dirty="0" smtClean="0"/>
              <a:t>So He spoke this parable to them, saying: </a:t>
            </a:r>
            <a:r>
              <a:rPr lang="en-US" i="1" baseline="30000" dirty="0" smtClean="0"/>
              <a:t>4 </a:t>
            </a:r>
            <a:r>
              <a:rPr lang="en-US" i="1" dirty="0" smtClean="0"/>
              <a:t>“What man of you, having a hundred sheep, if he loses one of them, does not leave the ninety-nine in the wilderness, and go after the one which is lost until he finds it? </a:t>
            </a:r>
            <a:r>
              <a:rPr lang="en-US" i="1" baseline="30000" dirty="0" smtClean="0"/>
              <a:t>5 </a:t>
            </a:r>
            <a:r>
              <a:rPr lang="en-US" i="1" dirty="0" smtClean="0"/>
              <a:t>And when he has found it, he lays it on his shoulders, rejoicing. </a:t>
            </a:r>
            <a:r>
              <a:rPr lang="en-US" i="1" baseline="30000" dirty="0" smtClean="0"/>
              <a:t>6 </a:t>
            </a:r>
            <a:r>
              <a:rPr lang="en-US" i="1" dirty="0" smtClean="0"/>
              <a:t>And when he comes home, he calls together his friends and neighbors, saying to them, ‘Rejoice with me, for I have found my sheep which was lost!’ </a:t>
            </a:r>
            <a:r>
              <a:rPr lang="en-US" i="1" baseline="30000" dirty="0" smtClean="0"/>
              <a:t>7 </a:t>
            </a:r>
            <a:r>
              <a:rPr lang="en-US" i="1" dirty="0" smtClean="0"/>
              <a:t>I say to you that likewise there will be more joy in heaven over one sinner who repents than over ninety-nine just persons who need no repentance.”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Angels in heaven rejoice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Parable of the Prodigal Son (Men should rejoice at the salvation of the lost</a:t>
            </a:r>
            <a:r>
              <a:rPr lang="en-US" b="1" baseline="0" dirty="0" smtClean="0"/>
              <a:t> as well)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(Luke</a:t>
            </a:r>
            <a:r>
              <a:rPr lang="en-US" b="1" baseline="0" dirty="0" smtClean="0"/>
              <a:t> 15:32</a:t>
            </a:r>
            <a:r>
              <a:rPr lang="en-US" b="1" i="1" baseline="0" dirty="0" smtClean="0"/>
              <a:t>), </a:t>
            </a:r>
            <a:r>
              <a:rPr lang="en-US" b="0" i="1" baseline="0" dirty="0" smtClean="0"/>
              <a:t>“</a:t>
            </a:r>
            <a:r>
              <a:rPr lang="en-US" i="1" baseline="30000" dirty="0" smtClean="0"/>
              <a:t> </a:t>
            </a:r>
            <a:r>
              <a:rPr lang="en-US" i="1" dirty="0" smtClean="0"/>
              <a:t>It was right that we should make merry and be glad, for your brother was dead and is alive again, and was lost and is found.”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I promise you great joy if you play</a:t>
            </a:r>
            <a:r>
              <a:rPr lang="en-US" b="0" baseline="0" dirty="0" smtClean="0"/>
              <a:t> a part in the salvation of a single soul!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8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Elders</a:t>
            </a:r>
            <a:r>
              <a:rPr lang="en-US" i="0" baseline="0" dirty="0" smtClean="0"/>
              <a:t> have had this Business card printed up (to update the dated cards that have been laying around)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baseline="0" dirty="0" smtClean="0"/>
              <a:t>Cards Have: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Times of worship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Address, Phone Number of the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URL to the </a:t>
            </a:r>
            <a:r>
              <a:rPr lang="en-US" i="0" baseline="0" dirty="0" err="1" smtClean="0"/>
              <a:t>Soundteaching</a:t>
            </a:r>
            <a:r>
              <a:rPr lang="en-US" i="0" baseline="0" dirty="0" smtClean="0"/>
              <a:t> website  (Also a QR Code that has the link to the website)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smtClean="0"/>
              <a:t>Back Side </a:t>
            </a:r>
            <a:r>
              <a:rPr lang="en-US" i="0" baseline="0" dirty="0" smtClean="0"/>
              <a:t>has Plan of salvation with representative verses, and a place to sign your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Elders are asking the members to each take 5 cards to pass out each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(More is fine, but please make an effort to do this much as a minimum)  Cards are in the back, and will be set out each month.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One way to increase visitors to our worship services, and opportunities to share the gospel message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Also, 5:40 personal work meeting each Sunday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Also, men and women are willing to assist you in your personal efforts to teach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2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Bernard MT Condensed" panose="020508060609050204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9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7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ernard MT Condensed" panose="020508060609050204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0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4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218C-1B03-42D6-AB14-DE61F6D9D11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929" y="4050692"/>
            <a:ext cx="7772400" cy="1056061"/>
          </a:xfrm>
        </p:spPr>
        <p:txBody>
          <a:bodyPr/>
          <a:lstStyle/>
          <a:p>
            <a:r>
              <a:rPr lang="en-US" dirty="0" smtClean="0"/>
              <a:t>Sharing the Gospel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394" y="5365376"/>
            <a:ext cx="7974105" cy="820271"/>
          </a:xfrm>
        </p:spPr>
        <p:txBody>
          <a:bodyPr>
            <a:normAutofit/>
          </a:bodyPr>
          <a:lstStyle/>
          <a:p>
            <a:r>
              <a:rPr lang="en-US" dirty="0" smtClean="0"/>
              <a:t>Seven Reasons to Commit to the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3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929" y="4050692"/>
            <a:ext cx="7772400" cy="1056061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30" y="5365376"/>
            <a:ext cx="8353167" cy="820271"/>
          </a:xfrm>
        </p:spPr>
        <p:txBody>
          <a:bodyPr>
            <a:normAutofit/>
          </a:bodyPr>
          <a:lstStyle/>
          <a:p>
            <a:r>
              <a:rPr lang="en-US" dirty="0" smtClean="0"/>
              <a:t>Pray for successful efforts, and get to work!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3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We Love Others </a:t>
            </a:r>
            <a:r>
              <a:rPr lang="en-US" sz="3200" dirty="0" smtClean="0">
                <a:solidFill>
                  <a:schemeClr val="bg1"/>
                </a:solidFill>
              </a:rPr>
              <a:t>(Mark 6:34)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We Love Others </a:t>
            </a:r>
            <a:r>
              <a:rPr lang="en-US" sz="3200" dirty="0" smtClean="0">
                <a:solidFill>
                  <a:schemeClr val="bg1"/>
                </a:solidFill>
              </a:rPr>
              <a:t>(Mark 6:34)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The Value                    of a Soul            </a:t>
            </a:r>
            <a:r>
              <a:rPr lang="en-US" sz="3200" dirty="0" smtClean="0">
                <a:solidFill>
                  <a:schemeClr val="bg1"/>
                </a:solidFill>
              </a:rPr>
              <a:t>(Matthew 16:26)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We Love Others </a:t>
            </a:r>
            <a:r>
              <a:rPr lang="en-US" sz="3200" dirty="0" smtClean="0">
                <a:solidFill>
                  <a:schemeClr val="bg1"/>
                </a:solidFill>
              </a:rPr>
              <a:t>(Mark 6:34)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The Value                    of a Soul            </a:t>
            </a:r>
            <a:r>
              <a:rPr lang="en-US" sz="3200" dirty="0" smtClean="0">
                <a:solidFill>
                  <a:schemeClr val="bg1"/>
                </a:solidFill>
              </a:rPr>
              <a:t>(Matthew 16:26)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285102"/>
            <a:ext cx="4094720" cy="5140411"/>
          </a:xfrm>
        </p:spPr>
        <p:txBody>
          <a:bodyPr>
            <a:normAutofit/>
          </a:bodyPr>
          <a:lstStyle/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Follow the          Early Church                </a:t>
            </a:r>
            <a:r>
              <a:rPr lang="en-US" sz="3200" dirty="0" smtClean="0">
                <a:solidFill>
                  <a:schemeClr val="bg1"/>
                </a:solidFill>
              </a:rPr>
              <a:t>(Acts 8:4)</a:t>
            </a:r>
          </a:p>
        </p:txBody>
      </p:sp>
    </p:spTree>
    <p:extLst>
      <p:ext uri="{BB962C8B-B14F-4D97-AF65-F5344CB8AC3E}">
        <p14:creationId xmlns:p14="http://schemas.microsoft.com/office/powerpoint/2010/main" val="5730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We Love Others </a:t>
            </a:r>
            <a:r>
              <a:rPr lang="en-US" sz="3200" dirty="0" smtClean="0">
                <a:solidFill>
                  <a:schemeClr val="bg1"/>
                </a:solidFill>
              </a:rPr>
              <a:t>(Mark 6:34)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The Value                    of a Soul            </a:t>
            </a:r>
            <a:r>
              <a:rPr lang="en-US" sz="3200" dirty="0" smtClean="0">
                <a:solidFill>
                  <a:schemeClr val="bg1"/>
                </a:solidFill>
              </a:rPr>
              <a:t>(Matthew 16:26)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285102"/>
            <a:ext cx="4094720" cy="5140411"/>
          </a:xfrm>
        </p:spPr>
        <p:txBody>
          <a:bodyPr>
            <a:normAutofit/>
          </a:bodyPr>
          <a:lstStyle/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Follow the          Early Church                </a:t>
            </a:r>
            <a:r>
              <a:rPr lang="en-US" sz="3200" dirty="0" smtClean="0">
                <a:solidFill>
                  <a:schemeClr val="bg1"/>
                </a:solidFill>
              </a:rPr>
              <a:t>(Acts 8:4)</a:t>
            </a:r>
          </a:p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We are Debtors </a:t>
            </a:r>
            <a:r>
              <a:rPr lang="en-US" sz="3200" dirty="0" smtClean="0">
                <a:solidFill>
                  <a:schemeClr val="bg1"/>
                </a:solidFill>
              </a:rPr>
              <a:t>(Romans 1:14-17)</a:t>
            </a:r>
          </a:p>
        </p:txBody>
      </p:sp>
    </p:spTree>
    <p:extLst>
      <p:ext uri="{BB962C8B-B14F-4D97-AF65-F5344CB8AC3E}">
        <p14:creationId xmlns:p14="http://schemas.microsoft.com/office/powerpoint/2010/main" val="17606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We Love Others </a:t>
            </a:r>
            <a:r>
              <a:rPr lang="en-US" sz="3200" dirty="0" smtClean="0">
                <a:solidFill>
                  <a:schemeClr val="bg1"/>
                </a:solidFill>
              </a:rPr>
              <a:t>(Mark 6:34)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The Value                    of a Soul            </a:t>
            </a:r>
            <a:r>
              <a:rPr lang="en-US" sz="3200" dirty="0" smtClean="0">
                <a:solidFill>
                  <a:schemeClr val="bg1"/>
                </a:solidFill>
              </a:rPr>
              <a:t>(Matthew 16:26)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285102"/>
            <a:ext cx="4094720" cy="5140411"/>
          </a:xfrm>
        </p:spPr>
        <p:txBody>
          <a:bodyPr>
            <a:normAutofit/>
          </a:bodyPr>
          <a:lstStyle/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Follow the          Early Church                </a:t>
            </a:r>
            <a:r>
              <a:rPr lang="en-US" sz="3200" dirty="0" smtClean="0">
                <a:solidFill>
                  <a:schemeClr val="bg1"/>
                </a:solidFill>
              </a:rPr>
              <a:t>(Acts 8:4)</a:t>
            </a:r>
          </a:p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We are Debtors </a:t>
            </a:r>
            <a:r>
              <a:rPr lang="en-US" sz="3200" dirty="0" smtClean="0">
                <a:solidFill>
                  <a:schemeClr val="bg1"/>
                </a:solidFill>
              </a:rPr>
              <a:t>(Romans 1:14-17)</a:t>
            </a:r>
          </a:p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The Joy of      Saving Others  </a:t>
            </a:r>
            <a:r>
              <a:rPr lang="en-US" sz="3200" dirty="0" smtClean="0">
                <a:solidFill>
                  <a:schemeClr val="bg1"/>
                </a:solidFill>
              </a:rPr>
              <a:t>(Luke 15:7,32)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3093" y="593124"/>
            <a:ext cx="2369406" cy="5609968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Five</a:t>
            </a:r>
            <a:br>
              <a:rPr lang="en-US" dirty="0" smtClean="0"/>
            </a:br>
            <a:r>
              <a:rPr lang="en-US" dirty="0" smtClean="0"/>
              <a:t>Cards</a:t>
            </a:r>
            <a:br>
              <a:rPr lang="en-US" dirty="0" smtClean="0"/>
            </a:b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Month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54" y="593124"/>
            <a:ext cx="4724178" cy="2718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54" y="3643616"/>
            <a:ext cx="4724178" cy="27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850</Words>
  <Application>Microsoft Office PowerPoint</Application>
  <PresentationFormat>On-screen Show (4:3)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Bernard MT Condensed</vt:lpstr>
      <vt:lpstr>Calibri</vt:lpstr>
      <vt:lpstr>Calibri Light</vt:lpstr>
      <vt:lpstr>Office Theme</vt:lpstr>
      <vt:lpstr>Sharing the Gospel</vt:lpstr>
      <vt:lpstr>7 Reasons to Commit to the Work!</vt:lpstr>
      <vt:lpstr>7 Reasons to Commit to the Work!</vt:lpstr>
      <vt:lpstr>7 Reasons to Commit to the Work!</vt:lpstr>
      <vt:lpstr>7 Reasons to Commit to the Work!</vt:lpstr>
      <vt:lpstr>7 Reasons to Commit to the Work!</vt:lpstr>
      <vt:lpstr>7 Reasons to Commit to the Work!</vt:lpstr>
      <vt:lpstr>7 Reasons to Commit to the Work!</vt:lpstr>
      <vt:lpstr>Five Cards a Month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16</cp:revision>
  <dcterms:created xsi:type="dcterms:W3CDTF">2015-07-05T02:55:52Z</dcterms:created>
  <dcterms:modified xsi:type="dcterms:W3CDTF">2015-07-05T04:40:43Z</dcterms:modified>
</cp:coreProperties>
</file>