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Great Vibes" panose="02000507080000020002"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29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B2DF6-E1A3-43F8-A149-22EF1D17C7ED}" v="33" dt="2021-10-06T17:31:13.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905" autoAdjust="0"/>
  </p:normalViewPr>
  <p:slideViewPr>
    <p:cSldViewPr snapToGrid="0">
      <p:cViewPr varScale="1">
        <p:scale>
          <a:sx n="44" d="100"/>
          <a:sy n="44" d="100"/>
        </p:scale>
        <p:origin x="2117" y="5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A7DB2DF6-E1A3-43F8-A149-22EF1D17C7ED}"/>
    <pc:docChg chg="undo custSel addSld delSld modSld modHandout">
      <pc:chgData name="Stan Cox" userId="9376f276357bfffd" providerId="LiveId" clId="{A7DB2DF6-E1A3-43F8-A149-22EF1D17C7ED}" dt="2021-10-06T20:59:54.901" v="9881" actId="6549"/>
      <pc:docMkLst>
        <pc:docMk/>
      </pc:docMkLst>
      <pc:sldChg chg="modSp mod modTransition modNotesTx">
        <pc:chgData name="Stan Cox" userId="9376f276357bfffd" providerId="LiveId" clId="{A7DB2DF6-E1A3-43F8-A149-22EF1D17C7ED}" dt="2021-10-06T20:59:54.901" v="9881" actId="6549"/>
        <pc:sldMkLst>
          <pc:docMk/>
          <pc:sldMk cId="1210569215" sldId="256"/>
        </pc:sldMkLst>
        <pc:picChg chg="mod">
          <ac:chgData name="Stan Cox" userId="9376f276357bfffd" providerId="LiveId" clId="{A7DB2DF6-E1A3-43F8-A149-22EF1D17C7ED}" dt="2021-10-06T19:22:48.969" v="4593" actId="1035"/>
          <ac:picMkLst>
            <pc:docMk/>
            <pc:sldMk cId="1210569215" sldId="256"/>
            <ac:picMk id="5" creationId="{C87C561A-3E99-4F62-BB2C-F4DE8583D8AB}"/>
          </ac:picMkLst>
        </pc:picChg>
      </pc:sldChg>
      <pc:sldChg chg="add del setBg">
        <pc:chgData name="Stan Cox" userId="9376f276357bfffd" providerId="LiveId" clId="{A7DB2DF6-E1A3-43F8-A149-22EF1D17C7ED}" dt="2021-10-06T17:24:08.724" v="2479"/>
        <pc:sldMkLst>
          <pc:docMk/>
          <pc:sldMk cId="953027797" sldId="257"/>
        </pc:sldMkLst>
      </pc:sldChg>
      <pc:sldChg chg="modSp add mod modTransition modNotesTx">
        <pc:chgData name="Stan Cox" userId="9376f276357bfffd" providerId="LiveId" clId="{A7DB2DF6-E1A3-43F8-A149-22EF1D17C7ED}" dt="2021-10-06T20:56:45.408" v="9715" actId="20577"/>
        <pc:sldMkLst>
          <pc:docMk/>
          <pc:sldMk cId="2880601550" sldId="257"/>
        </pc:sldMkLst>
        <pc:spChg chg="mod">
          <ac:chgData name="Stan Cox" userId="9376f276357bfffd" providerId="LiveId" clId="{A7DB2DF6-E1A3-43F8-A149-22EF1D17C7ED}" dt="2021-10-06T17:26:57.990" v="2573" actId="14100"/>
          <ac:spMkLst>
            <pc:docMk/>
            <pc:sldMk cId="2880601550" sldId="257"/>
            <ac:spMk id="2" creationId="{9B51F6A5-3579-4A4E-98AF-B16F676D5BEA}"/>
          </ac:spMkLst>
        </pc:spChg>
        <pc:spChg chg="mod">
          <ac:chgData name="Stan Cox" userId="9376f276357bfffd" providerId="LiveId" clId="{A7DB2DF6-E1A3-43F8-A149-22EF1D17C7ED}" dt="2021-10-06T20:56:45.408" v="9715" actId="20577"/>
          <ac:spMkLst>
            <pc:docMk/>
            <pc:sldMk cId="2880601550" sldId="257"/>
            <ac:spMk id="3" creationId="{9FC73053-8BBE-4FAD-95F1-A42C01C75249}"/>
          </ac:spMkLst>
        </pc:spChg>
        <pc:picChg chg="mod">
          <ac:chgData name="Stan Cox" userId="9376f276357bfffd" providerId="LiveId" clId="{A7DB2DF6-E1A3-43F8-A149-22EF1D17C7ED}" dt="2021-10-06T17:24:50.698" v="2502" actId="14100"/>
          <ac:picMkLst>
            <pc:docMk/>
            <pc:sldMk cId="2880601550" sldId="257"/>
            <ac:picMk id="5" creationId="{C87C561A-3E99-4F62-BB2C-F4DE8583D8AB}"/>
          </ac:picMkLst>
        </pc:picChg>
      </pc:sldChg>
      <pc:sldChg chg="add del setBg">
        <pc:chgData name="Stan Cox" userId="9376f276357bfffd" providerId="LiveId" clId="{A7DB2DF6-E1A3-43F8-A149-22EF1D17C7ED}" dt="2021-10-06T17:27:55.805" v="2576"/>
        <pc:sldMkLst>
          <pc:docMk/>
          <pc:sldMk cId="240395037" sldId="258"/>
        </pc:sldMkLst>
      </pc:sldChg>
      <pc:sldChg chg="modSp add mod modNotesTx">
        <pc:chgData name="Stan Cox" userId="9376f276357bfffd" providerId="LiveId" clId="{A7DB2DF6-E1A3-43F8-A149-22EF1D17C7ED}" dt="2021-10-06T19:50:13.011" v="6172" actId="20577"/>
        <pc:sldMkLst>
          <pc:docMk/>
          <pc:sldMk cId="4147850074" sldId="258"/>
        </pc:sldMkLst>
        <pc:spChg chg="mod">
          <ac:chgData name="Stan Cox" userId="9376f276357bfffd" providerId="LiveId" clId="{A7DB2DF6-E1A3-43F8-A149-22EF1D17C7ED}" dt="2021-10-06T17:28:01.275" v="2584" actId="20577"/>
          <ac:spMkLst>
            <pc:docMk/>
            <pc:sldMk cId="4147850074" sldId="258"/>
            <ac:spMk id="2" creationId="{9B51F6A5-3579-4A4E-98AF-B16F676D5BEA}"/>
          </ac:spMkLst>
        </pc:spChg>
        <pc:spChg chg="mod">
          <ac:chgData name="Stan Cox" userId="9376f276357bfffd" providerId="LiveId" clId="{A7DB2DF6-E1A3-43F8-A149-22EF1D17C7ED}" dt="2021-10-06T19:50:13.011" v="6172" actId="20577"/>
          <ac:spMkLst>
            <pc:docMk/>
            <pc:sldMk cId="4147850074" sldId="258"/>
            <ac:spMk id="3" creationId="{9FC73053-8BBE-4FAD-95F1-A42C01C75249}"/>
          </ac:spMkLst>
        </pc:spChg>
      </pc:sldChg>
      <pc:sldChg chg="add del setBg">
        <pc:chgData name="Stan Cox" userId="9376f276357bfffd" providerId="LiveId" clId="{A7DB2DF6-E1A3-43F8-A149-22EF1D17C7ED}" dt="2021-10-06T17:28:15.109" v="2586"/>
        <pc:sldMkLst>
          <pc:docMk/>
          <pc:sldMk cId="886753963" sldId="259"/>
        </pc:sldMkLst>
      </pc:sldChg>
      <pc:sldChg chg="modSp add mod modNotesTx">
        <pc:chgData name="Stan Cox" userId="9376f276357bfffd" providerId="LiveId" clId="{A7DB2DF6-E1A3-43F8-A149-22EF1D17C7ED}" dt="2021-10-06T20:23:40.666" v="7283" actId="20577"/>
        <pc:sldMkLst>
          <pc:docMk/>
          <pc:sldMk cId="2052408160" sldId="259"/>
        </pc:sldMkLst>
        <pc:spChg chg="mod">
          <ac:chgData name="Stan Cox" userId="9376f276357bfffd" providerId="LiveId" clId="{A7DB2DF6-E1A3-43F8-A149-22EF1D17C7ED}" dt="2021-10-06T17:28:25.782" v="2603" actId="20577"/>
          <ac:spMkLst>
            <pc:docMk/>
            <pc:sldMk cId="2052408160" sldId="259"/>
            <ac:spMk id="2" creationId="{9B51F6A5-3579-4A4E-98AF-B16F676D5BEA}"/>
          </ac:spMkLst>
        </pc:spChg>
        <pc:spChg chg="mod">
          <ac:chgData name="Stan Cox" userId="9376f276357bfffd" providerId="LiveId" clId="{A7DB2DF6-E1A3-43F8-A149-22EF1D17C7ED}" dt="2021-10-06T20:23:02.400" v="7282" actId="20577"/>
          <ac:spMkLst>
            <pc:docMk/>
            <pc:sldMk cId="2052408160" sldId="259"/>
            <ac:spMk id="3" creationId="{9FC73053-8BBE-4FAD-95F1-A42C01C75249}"/>
          </ac:spMkLst>
        </pc:spChg>
      </pc:sldChg>
      <pc:sldChg chg="add del setBg">
        <pc:chgData name="Stan Cox" userId="9376f276357bfffd" providerId="LiveId" clId="{A7DB2DF6-E1A3-43F8-A149-22EF1D17C7ED}" dt="2021-10-06T17:28:37.767" v="2605"/>
        <pc:sldMkLst>
          <pc:docMk/>
          <pc:sldMk cId="437943667" sldId="260"/>
        </pc:sldMkLst>
      </pc:sldChg>
      <pc:sldChg chg="modSp add mod modNotesTx">
        <pc:chgData name="Stan Cox" userId="9376f276357bfffd" providerId="LiveId" clId="{A7DB2DF6-E1A3-43F8-A149-22EF1D17C7ED}" dt="2021-10-06T20:35:20.344" v="7768" actId="27636"/>
        <pc:sldMkLst>
          <pc:docMk/>
          <pc:sldMk cId="1549033391" sldId="260"/>
        </pc:sldMkLst>
        <pc:spChg chg="mod">
          <ac:chgData name="Stan Cox" userId="9376f276357bfffd" providerId="LiveId" clId="{A7DB2DF6-E1A3-43F8-A149-22EF1D17C7ED}" dt="2021-10-06T17:28:46.018" v="2616" actId="20577"/>
          <ac:spMkLst>
            <pc:docMk/>
            <pc:sldMk cId="1549033391" sldId="260"/>
            <ac:spMk id="2" creationId="{9B51F6A5-3579-4A4E-98AF-B16F676D5BEA}"/>
          </ac:spMkLst>
        </pc:spChg>
        <pc:spChg chg="mod">
          <ac:chgData name="Stan Cox" userId="9376f276357bfffd" providerId="LiveId" clId="{A7DB2DF6-E1A3-43F8-A149-22EF1D17C7ED}" dt="2021-10-06T20:35:20.344" v="7768" actId="27636"/>
          <ac:spMkLst>
            <pc:docMk/>
            <pc:sldMk cId="1549033391" sldId="260"/>
            <ac:spMk id="3" creationId="{9FC73053-8BBE-4FAD-95F1-A42C01C75249}"/>
          </ac:spMkLst>
        </pc:spChg>
      </pc:sldChg>
      <pc:sldChg chg="modSp add mod modNotesTx">
        <pc:chgData name="Stan Cox" userId="9376f276357bfffd" providerId="LiveId" clId="{A7DB2DF6-E1A3-43F8-A149-22EF1D17C7ED}" dt="2021-10-06T20:43:24.575" v="8774" actId="20577"/>
        <pc:sldMkLst>
          <pc:docMk/>
          <pc:sldMk cId="1104411956" sldId="261"/>
        </pc:sldMkLst>
        <pc:spChg chg="mod">
          <ac:chgData name="Stan Cox" userId="9376f276357bfffd" providerId="LiveId" clId="{A7DB2DF6-E1A3-43F8-A149-22EF1D17C7ED}" dt="2021-10-06T17:30:51.992" v="2724" actId="20577"/>
          <ac:spMkLst>
            <pc:docMk/>
            <pc:sldMk cId="1104411956" sldId="261"/>
            <ac:spMk id="2" creationId="{9B51F6A5-3579-4A4E-98AF-B16F676D5BEA}"/>
          </ac:spMkLst>
        </pc:spChg>
        <pc:spChg chg="mod">
          <ac:chgData name="Stan Cox" userId="9376f276357bfffd" providerId="LiveId" clId="{A7DB2DF6-E1A3-43F8-A149-22EF1D17C7ED}" dt="2021-10-06T20:43:24.575" v="8774" actId="20577"/>
          <ac:spMkLst>
            <pc:docMk/>
            <pc:sldMk cId="1104411956" sldId="261"/>
            <ac:spMk id="3" creationId="{9FC73053-8BBE-4FAD-95F1-A42C01C75249}"/>
          </ac:spMkLst>
        </pc:spChg>
      </pc:sldChg>
      <pc:sldChg chg="add del setBg">
        <pc:chgData name="Stan Cox" userId="9376f276357bfffd" providerId="LiveId" clId="{A7DB2DF6-E1A3-43F8-A149-22EF1D17C7ED}" dt="2021-10-06T17:28:59.470" v="2618"/>
        <pc:sldMkLst>
          <pc:docMk/>
          <pc:sldMk cId="1707549578" sldId="261"/>
        </pc:sldMkLst>
      </pc:sldChg>
      <pc:sldChg chg="modSp add mod modNotesTx">
        <pc:chgData name="Stan Cox" userId="9376f276357bfffd" providerId="LiveId" clId="{A7DB2DF6-E1A3-43F8-A149-22EF1D17C7ED}" dt="2021-10-06T20:55:54.591" v="9714" actId="113"/>
        <pc:sldMkLst>
          <pc:docMk/>
          <pc:sldMk cId="2979426405" sldId="262"/>
        </pc:sldMkLst>
        <pc:spChg chg="mod">
          <ac:chgData name="Stan Cox" userId="9376f276357bfffd" providerId="LiveId" clId="{A7DB2DF6-E1A3-43F8-A149-22EF1D17C7ED}" dt="2021-10-06T20:54:28.645" v="9592" actId="1076"/>
          <ac:spMkLst>
            <pc:docMk/>
            <pc:sldMk cId="2979426405" sldId="262"/>
            <ac:spMk id="2" creationId="{9B51F6A5-3579-4A4E-98AF-B16F676D5BEA}"/>
          </ac:spMkLst>
        </pc:spChg>
        <pc:spChg chg="mod">
          <ac:chgData name="Stan Cox" userId="9376f276357bfffd" providerId="LiveId" clId="{A7DB2DF6-E1A3-43F8-A149-22EF1D17C7ED}" dt="2021-10-06T20:55:07.589" v="9646" actId="6549"/>
          <ac:spMkLst>
            <pc:docMk/>
            <pc:sldMk cId="2979426405" sldId="262"/>
            <ac:spMk id="3" creationId="{9FC73053-8BBE-4FAD-95F1-A42C01C75249}"/>
          </ac:spMkLst>
        </pc:spChg>
      </pc:sldChg>
      <pc:sldChg chg="add del setBg">
        <pc:chgData name="Stan Cox" userId="9376f276357bfffd" providerId="LiveId" clId="{A7DB2DF6-E1A3-43F8-A149-22EF1D17C7ED}" dt="2021-10-06T17:31:13.641" v="2727"/>
        <pc:sldMkLst>
          <pc:docMk/>
          <pc:sldMk cId="3121974269" sldId="2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F05D09-5B38-4D34-AD9C-962B6CA07C08}"/>
              </a:ext>
            </a:extLst>
          </p:cNvPr>
          <p:cNvSpPr>
            <a:spLocks noGrp="1"/>
          </p:cNvSpPr>
          <p:nvPr>
            <p:ph type="hdr" sz="quarter"/>
          </p:nvPr>
        </p:nvSpPr>
        <p:spPr>
          <a:xfrm>
            <a:off x="0" y="-1"/>
            <a:ext cx="3336324" cy="902043"/>
          </a:xfrm>
          <a:prstGeom prst="rect">
            <a:avLst/>
          </a:prstGeom>
        </p:spPr>
        <p:txBody>
          <a:bodyPr vert="horz" lIns="91440" tIns="45720" rIns="91440" bIns="45720" rtlCol="0"/>
          <a:lstStyle>
            <a:lvl1pPr algn="l">
              <a:defRPr sz="1200"/>
            </a:lvl1pPr>
          </a:lstStyle>
          <a:p>
            <a:r>
              <a:rPr lang="en-US" sz="2400" b="1" dirty="0">
                <a:latin typeface="Great Vibes" panose="02000507080000020002" pitchFamily="2" charset="0"/>
              </a:rPr>
              <a:t>Silence is Virtue</a:t>
            </a:r>
          </a:p>
          <a:p>
            <a:r>
              <a:rPr lang="en-US" dirty="0"/>
              <a:t>(Habakkuk 2:20)</a:t>
            </a:r>
          </a:p>
        </p:txBody>
      </p:sp>
      <p:sp>
        <p:nvSpPr>
          <p:cNvPr id="3" name="Date Placeholder 2">
            <a:extLst>
              <a:ext uri="{FF2B5EF4-FFF2-40B4-BE49-F238E27FC236}">
                <a16:creationId xmlns:a16="http://schemas.microsoft.com/office/drawing/2014/main" id="{91FF380C-3824-47D8-B479-D83138AA2B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10, 2021 @ 11am</a:t>
            </a:r>
          </a:p>
        </p:txBody>
      </p:sp>
      <p:sp>
        <p:nvSpPr>
          <p:cNvPr id="4" name="Footer Placeholder 3">
            <a:extLst>
              <a:ext uri="{FF2B5EF4-FFF2-40B4-BE49-F238E27FC236}">
                <a16:creationId xmlns:a16="http://schemas.microsoft.com/office/drawing/2014/main" id="{64C4D3B1-9200-4E71-B5C6-783CCFE9AB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2012EB3-547E-48A1-8278-CF9A5FFCB1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42F2AEA-CB75-41A3-B22C-0DB4C977C782}" type="slidenum">
              <a:rPr lang="en-US" smtClean="0"/>
              <a:t>‹#›</a:t>
            </a:fld>
            <a:endParaRPr lang="en-US" dirty="0"/>
          </a:p>
        </p:txBody>
      </p:sp>
    </p:spTree>
    <p:extLst>
      <p:ext uri="{BB962C8B-B14F-4D97-AF65-F5344CB8AC3E}">
        <p14:creationId xmlns:p14="http://schemas.microsoft.com/office/powerpoint/2010/main" val="925913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03799B-68D8-40A7-9961-D8990114B6CC}" type="datetimeFigureOut">
              <a:rPr lang="en-US" smtClean="0"/>
              <a:t>10/8/2021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88630-FE17-49F2-8DD9-627407526532}" type="slidenum">
              <a:rPr lang="en-US" smtClean="0"/>
              <a:t>‹#›</a:t>
            </a:fld>
            <a:endParaRPr lang="en-US"/>
          </a:p>
        </p:txBody>
      </p:sp>
    </p:spTree>
    <p:extLst>
      <p:ext uri="{BB962C8B-B14F-4D97-AF65-F5344CB8AC3E}">
        <p14:creationId xmlns:p14="http://schemas.microsoft.com/office/powerpoint/2010/main" val="219244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Silence is Virtue</a:t>
            </a:r>
          </a:p>
          <a:p>
            <a:endParaRPr lang="en-US" dirty="0"/>
          </a:p>
          <a:p>
            <a:r>
              <a:rPr lang="en-US" b="1" dirty="0"/>
              <a:t>Introduction:</a:t>
            </a:r>
          </a:p>
          <a:p>
            <a:endParaRPr lang="en-US" b="1" dirty="0"/>
          </a:p>
          <a:p>
            <a:pPr marL="171450" indent="-171450">
              <a:buFont typeface="Arial" panose="020B0604020202020204" pitchFamily="34" charset="0"/>
              <a:buChar char="•"/>
            </a:pPr>
            <a:r>
              <a:rPr lang="en-US" b="1" dirty="0"/>
              <a:t>We live in a noisy world!  Noise is everywhere, and is welcomed by most, even though it can be injurious to health</a:t>
            </a:r>
          </a:p>
          <a:p>
            <a:pPr marL="628650" lvl="1" indent="-171450">
              <a:buFont typeface="Arial" panose="020B0604020202020204" pitchFamily="34" charset="0"/>
              <a:buChar char="•"/>
            </a:pPr>
            <a:r>
              <a:rPr lang="en-US" dirty="0"/>
              <a:t>Sound levels higher than 85 decibels can actually contribute to hearing loss</a:t>
            </a:r>
          </a:p>
          <a:p>
            <a:pPr marL="628650" lvl="1" indent="-171450">
              <a:buFont typeface="Arial" panose="020B0604020202020204" pitchFamily="34" charset="0"/>
              <a:buChar char="•"/>
            </a:pPr>
            <a:r>
              <a:rPr lang="en-US" dirty="0"/>
              <a:t>Power lawn mowers, music concerts, road construction tools, loud music in headphones, factory machinery, etc.  All can cause hearing loss.</a:t>
            </a:r>
          </a:p>
          <a:p>
            <a:pPr marL="171450" lvl="0" indent="-171450">
              <a:buFont typeface="Arial" panose="020B0604020202020204" pitchFamily="34" charset="0"/>
              <a:buChar char="•"/>
            </a:pPr>
            <a:r>
              <a:rPr lang="en-US" b="1" dirty="0"/>
              <a:t>But, noise in general can both distract and condition us.</a:t>
            </a:r>
          </a:p>
          <a:p>
            <a:pPr marL="628650" lvl="1" indent="-171450">
              <a:buFont typeface="Arial" panose="020B0604020202020204" pitchFamily="34" charset="0"/>
              <a:buChar char="•"/>
            </a:pPr>
            <a:r>
              <a:rPr lang="en-US" dirty="0"/>
              <a:t>I must confess (to Debbie’s occasional irritation) that I have become a bit acclimated to constant noise.  Even when studying, I am more comfortable with a news program, or a podcast or some other noise in the background.  </a:t>
            </a:r>
          </a:p>
          <a:p>
            <a:pPr marL="628650" lvl="1" indent="-171450">
              <a:buFont typeface="Arial" panose="020B0604020202020204" pitchFamily="34" charset="0"/>
              <a:buChar char="•"/>
            </a:pPr>
            <a:r>
              <a:rPr lang="en-US" dirty="0"/>
              <a:t>(Tell how when Debbie is watching a mystery, and I am studying or working, she asks questions, and I don’t have any idea what is going on).</a:t>
            </a:r>
          </a:p>
          <a:p>
            <a:pPr marL="628650" lvl="1" indent="-171450">
              <a:buFont typeface="Arial" panose="020B0604020202020204" pitchFamily="34" charset="0"/>
              <a:buChar char="•"/>
            </a:pPr>
            <a:r>
              <a:rPr lang="en-US" dirty="0"/>
              <a:t>Noise stimulates.  Silence can actually become a bit disconcerting when you aren’t used to it.</a:t>
            </a:r>
          </a:p>
          <a:p>
            <a:pPr marL="171450" lvl="0" indent="-171450">
              <a:buFont typeface="Arial" panose="020B0604020202020204" pitchFamily="34" charset="0"/>
              <a:buChar char="•"/>
            </a:pPr>
            <a:r>
              <a:rPr lang="en-US" b="1" dirty="0"/>
              <a:t>There is a reason why rock bands and loud music are found in many churches today!</a:t>
            </a:r>
          </a:p>
          <a:p>
            <a:pPr marL="628650" lvl="1" indent="-171450">
              <a:buFont typeface="Arial" panose="020B0604020202020204" pitchFamily="34" charset="0"/>
              <a:buChar char="•"/>
            </a:pPr>
            <a:r>
              <a:rPr lang="en-US" dirty="0"/>
              <a:t>It is what appeals to many people (especially the young, who are constantly pandered to by religious organizations).</a:t>
            </a:r>
          </a:p>
          <a:p>
            <a:pPr marL="171450" lvl="0" indent="-171450">
              <a:buFont typeface="Arial" panose="020B0604020202020204" pitchFamily="34" charset="0"/>
              <a:buChar char="•"/>
            </a:pPr>
            <a:r>
              <a:rPr lang="en-US" b="1" dirty="0"/>
              <a:t>But, quiet, silence is a good thing, and on many occasions it is appropriate and needed</a:t>
            </a:r>
          </a:p>
          <a:p>
            <a:pPr marL="628650" lvl="1" indent="-171450">
              <a:buFont typeface="Arial" panose="020B0604020202020204" pitchFamily="34" charset="0"/>
              <a:buChar char="•"/>
            </a:pPr>
            <a:r>
              <a:rPr lang="en-US" b="0" dirty="0"/>
              <a:t>For example, sometimes it is appropriate not to speak!</a:t>
            </a:r>
          </a:p>
          <a:p>
            <a:r>
              <a:rPr lang="en-US" b="1" dirty="0"/>
              <a:t>(Ecclesiastes 3:1, 7), </a:t>
            </a:r>
            <a:r>
              <a:rPr lang="en-US" i="1" dirty="0"/>
              <a:t>“To everything there is a season, a time for every purpose under heaven… 7, “A time to tear, and a time to sew, a time to keep silence, and a time to speak.”</a:t>
            </a:r>
          </a:p>
          <a:p>
            <a:pPr marL="628650" lvl="1" indent="-171450">
              <a:buFont typeface="Arial" panose="020B0604020202020204" pitchFamily="34" charset="0"/>
              <a:buChar char="•"/>
            </a:pPr>
            <a:r>
              <a:rPr lang="en-US" i="0" dirty="0"/>
              <a:t>Everyone is familiar with that person who speaks when he should have kept his mouth shut!</a:t>
            </a:r>
          </a:p>
          <a:p>
            <a:pPr marL="1085850" lvl="2" indent="-171450">
              <a:buFont typeface="Arial" panose="020B0604020202020204" pitchFamily="34" charset="0"/>
              <a:buChar char="•"/>
            </a:pPr>
            <a:r>
              <a:rPr lang="en-US" i="0" dirty="0"/>
              <a:t>No doubt each of us has at one time or another been that person!</a:t>
            </a:r>
          </a:p>
          <a:p>
            <a:pPr marL="0" lvl="0" indent="0">
              <a:buFont typeface="Arial" panose="020B0604020202020204" pitchFamily="34" charset="0"/>
              <a:buNone/>
            </a:pPr>
            <a:r>
              <a:rPr lang="en-US" b="1" i="0" dirty="0"/>
              <a:t>(Proverbs 29:20), </a:t>
            </a:r>
            <a:r>
              <a:rPr lang="en-US" i="1" dirty="0"/>
              <a:t>“Do you see a man hasty in his words? There is more hope for a fool than for him.”</a:t>
            </a:r>
          </a:p>
          <a:p>
            <a:pPr marL="628650" lvl="1" indent="-171450">
              <a:buFont typeface="Arial" panose="020B0604020202020204" pitchFamily="34" charset="0"/>
              <a:buChar char="•"/>
            </a:pPr>
            <a:r>
              <a:rPr lang="en-US" dirty="0"/>
              <a:t>Our text indicates that silence is the proper response to show our reverence toward God!</a:t>
            </a:r>
          </a:p>
          <a:p>
            <a:pPr marL="0" lvl="0" indent="0">
              <a:buFont typeface="Arial" panose="020B0604020202020204" pitchFamily="34" charset="0"/>
              <a:buNone/>
            </a:pPr>
            <a:r>
              <a:rPr lang="en-US" b="1" dirty="0"/>
              <a:t>(Habakkuk 2:20),</a:t>
            </a:r>
            <a:r>
              <a:rPr lang="en-US" dirty="0"/>
              <a:t> </a:t>
            </a:r>
            <a:r>
              <a:rPr lang="en-US" i="1" dirty="0"/>
              <a:t>“But the Lord is in His holy temple.  Let all the earth keep silence before Him.”</a:t>
            </a:r>
          </a:p>
          <a:p>
            <a:endParaRPr lang="en-US" dirty="0"/>
          </a:p>
          <a:p>
            <a:r>
              <a:rPr lang="en-US" b="1" dirty="0"/>
              <a:t>Let’s consider how Silence can often be a virtue in our interactions with God and man.</a:t>
            </a:r>
          </a:p>
        </p:txBody>
      </p:sp>
      <p:sp>
        <p:nvSpPr>
          <p:cNvPr id="4" name="Slide Number Placeholder 3"/>
          <p:cNvSpPr>
            <a:spLocks noGrp="1"/>
          </p:cNvSpPr>
          <p:nvPr>
            <p:ph type="sldNum" sz="quarter" idx="5"/>
          </p:nvPr>
        </p:nvSpPr>
        <p:spPr/>
        <p:txBody>
          <a:bodyPr/>
          <a:lstStyle/>
          <a:p>
            <a:fld id="{5E288630-FE17-49F2-8DD9-627407526532}" type="slidenum">
              <a:rPr lang="en-US" smtClean="0"/>
              <a:t>1</a:t>
            </a:fld>
            <a:endParaRPr lang="en-US"/>
          </a:p>
        </p:txBody>
      </p:sp>
    </p:spTree>
    <p:extLst>
      <p:ext uri="{BB962C8B-B14F-4D97-AF65-F5344CB8AC3E}">
        <p14:creationId xmlns:p14="http://schemas.microsoft.com/office/powerpoint/2010/main" val="271447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Reverence</a:t>
            </a:r>
          </a:p>
          <a:p>
            <a:pPr marL="171450" indent="-171450">
              <a:buFont typeface="Arial" panose="020B0604020202020204" pitchFamily="34" charset="0"/>
              <a:buChar char="•"/>
            </a:pPr>
            <a:r>
              <a:rPr lang="en-US" b="1" dirty="0"/>
              <a:t>Awe Towards God Naturally Brings Silence</a:t>
            </a:r>
          </a:p>
          <a:p>
            <a:pPr marL="628650" lvl="1" indent="-171450">
              <a:buFont typeface="Arial" panose="020B0604020202020204" pitchFamily="34" charset="0"/>
              <a:buChar char="•"/>
            </a:pPr>
            <a:r>
              <a:rPr lang="en-US" dirty="0"/>
              <a:t>Consider the contrast between our response to God, and the silliness of Idolatry</a:t>
            </a:r>
          </a:p>
          <a:p>
            <a:pPr marL="628650" lvl="1" indent="-171450">
              <a:buFont typeface="Arial" panose="020B0604020202020204" pitchFamily="34" charset="0"/>
              <a:buChar char="•"/>
            </a:pPr>
            <a:r>
              <a:rPr lang="en-US" dirty="0"/>
              <a:t>This is the context of Habakkuk 2, that we just read.</a:t>
            </a:r>
          </a:p>
          <a:p>
            <a:pPr marL="0" indent="0">
              <a:buFont typeface="Arial" panose="020B0604020202020204" pitchFamily="34" charset="0"/>
              <a:buNone/>
            </a:pPr>
            <a:r>
              <a:rPr lang="en-US" b="1" dirty="0"/>
              <a:t>(Habakkuk 2:18-20), </a:t>
            </a:r>
            <a:r>
              <a:rPr lang="en-US" i="1" dirty="0"/>
              <a:t>“What profit is the image, that its maker should carve it, the molded image, a teacher of lies, that the maker of its mold should trust in it, to make mute idols? </a:t>
            </a:r>
            <a:r>
              <a:rPr lang="en-US" i="1" baseline="30000" dirty="0"/>
              <a:t>19</a:t>
            </a:r>
            <a:r>
              <a:rPr lang="en-US" i="1" dirty="0"/>
              <a:t> Woe to him who says to wood, ‘Awake!’ to silent stone, ‘Arise! It shall teach!’ Behold, it is overlaid with gold and silver, yet in it there is no breath at all. </a:t>
            </a:r>
            <a:r>
              <a:rPr lang="en-US" i="1" baseline="30000" dirty="0"/>
              <a:t>20</a:t>
            </a:r>
            <a:r>
              <a:rPr lang="en-US" i="1" dirty="0"/>
              <a:t> “But the Lord is in His holy temple. Let all the earth keep silence before Him.”</a:t>
            </a:r>
          </a:p>
          <a:p>
            <a:pPr marL="628650" lvl="1" indent="-171450">
              <a:buFont typeface="Arial" panose="020B0604020202020204" pitchFamily="34" charset="0"/>
              <a:buChar char="•"/>
            </a:pPr>
            <a:r>
              <a:rPr lang="en-US" i="0" dirty="0"/>
              <a:t>Our God is certainly worthy of such reverence!</a:t>
            </a:r>
          </a:p>
          <a:p>
            <a:pPr marL="0" lvl="0" indent="0">
              <a:buFont typeface="Arial" panose="020B0604020202020204" pitchFamily="34" charset="0"/>
              <a:buNone/>
            </a:pPr>
            <a:r>
              <a:rPr lang="en-US" b="1" i="0" dirty="0"/>
              <a:t>(Revelation 4:10-11</a:t>
            </a:r>
            <a:r>
              <a:rPr lang="en-US" b="1" i="1" dirty="0"/>
              <a:t>), </a:t>
            </a:r>
            <a:r>
              <a:rPr lang="en-US" i="1" dirty="0"/>
              <a:t>“the twenty-four elders fall down before Him who sits on the throne and worship Him who lives forever and ever, and cast their crowns before the throne, saying: </a:t>
            </a:r>
            <a:r>
              <a:rPr lang="en-US" i="1" baseline="30000" dirty="0"/>
              <a:t>11</a:t>
            </a:r>
            <a:r>
              <a:rPr lang="en-US" i="1" dirty="0"/>
              <a:t> “You are worthy, O Lord, to receive glory and honor and power; for You created all things, and by Your will they exist and were created.”</a:t>
            </a:r>
          </a:p>
          <a:p>
            <a:pPr marL="0" indent="0">
              <a:buFont typeface="Arial" panose="020B0604020202020204" pitchFamily="34" charset="0"/>
              <a:buNone/>
            </a:pPr>
            <a:endParaRPr lang="en-US" i="1" dirty="0"/>
          </a:p>
          <a:p>
            <a:pPr marL="171450" indent="-171450">
              <a:buFont typeface="Arial" panose="020B0604020202020204" pitchFamily="34" charset="0"/>
              <a:buChar char="•"/>
            </a:pPr>
            <a:r>
              <a:rPr lang="en-US" b="1" i="0" dirty="0"/>
              <a:t>The Contemporary Worship you see in many denominations (and the nondenominational megachurches) is lacking in Reverence</a:t>
            </a:r>
          </a:p>
          <a:p>
            <a:pPr marL="628650" lvl="1" indent="-171450">
              <a:buFont typeface="Arial" panose="020B0604020202020204" pitchFamily="34" charset="0"/>
              <a:buChar char="•"/>
            </a:pPr>
            <a:r>
              <a:rPr lang="en-US" i="0" dirty="0"/>
              <a:t>Not talking about absolute silence per se, but an attitude of reverence with decorum</a:t>
            </a:r>
          </a:p>
          <a:p>
            <a:pPr marL="628650" lvl="1" indent="-171450">
              <a:buFont typeface="Arial" panose="020B0604020202020204" pitchFamily="34" charset="0"/>
              <a:buChar char="•"/>
            </a:pPr>
            <a:r>
              <a:rPr lang="en-US" i="0" dirty="0"/>
              <a:t>In fact, Psalm 95 expresses joy through noise</a:t>
            </a:r>
          </a:p>
          <a:p>
            <a:pPr marL="0" indent="0">
              <a:buFont typeface="Arial" panose="020B0604020202020204" pitchFamily="34" charset="0"/>
              <a:buNone/>
            </a:pPr>
            <a:r>
              <a:rPr lang="en-US" b="1" i="0" dirty="0"/>
              <a:t>(Psalm 95:1-3), </a:t>
            </a:r>
            <a:r>
              <a:rPr lang="en-US" i="1" dirty="0"/>
              <a:t>“Oh come, let us sing to the Lord! Let us shout joyfully to the Rock of our salvation. </a:t>
            </a:r>
            <a:r>
              <a:rPr lang="en-US" i="1" baseline="30000" dirty="0"/>
              <a:t>2</a:t>
            </a:r>
            <a:r>
              <a:rPr lang="en-US" i="1" dirty="0"/>
              <a:t> Let us come before His presence with thanksgiving; let us shout joyfully to Him with psalms. </a:t>
            </a:r>
            <a:r>
              <a:rPr lang="en-US" i="1" baseline="30000" dirty="0"/>
              <a:t>3</a:t>
            </a:r>
            <a:r>
              <a:rPr lang="en-US" i="1" dirty="0"/>
              <a:t> For the Lord is the great God, and the great King above all gods.”</a:t>
            </a:r>
          </a:p>
          <a:p>
            <a:pPr marL="1085850" lvl="2" indent="-171450">
              <a:buFont typeface="Arial" panose="020B0604020202020204" pitchFamily="34" charset="0"/>
              <a:buChar char="•"/>
            </a:pPr>
            <a:r>
              <a:rPr lang="en-US" i="0" dirty="0"/>
              <a:t>We are right to sing out loudly our love and praise of God</a:t>
            </a:r>
          </a:p>
          <a:p>
            <a:pPr marL="628650" lvl="1" indent="-171450">
              <a:buFont typeface="Arial" panose="020B0604020202020204" pitchFamily="34" charset="0"/>
              <a:buChar char="•"/>
            </a:pPr>
            <a:r>
              <a:rPr lang="en-US" i="0" dirty="0"/>
              <a:t>But, there is a need for decorum and decency in our assemblies</a:t>
            </a:r>
          </a:p>
          <a:p>
            <a:pPr marL="1085850" lvl="2" indent="-171450">
              <a:buFont typeface="Arial" panose="020B0604020202020204" pitchFamily="34" charset="0"/>
              <a:buChar char="•"/>
            </a:pPr>
            <a:r>
              <a:rPr lang="en-US" i="0" dirty="0"/>
              <a:t>Paul criticized the cacophony in Corinth as men strove to outdo each other in tongue speaking</a:t>
            </a:r>
          </a:p>
          <a:p>
            <a:pPr marL="0" lvl="0" indent="0">
              <a:buFont typeface="Arial" panose="020B0604020202020204" pitchFamily="34" charset="0"/>
              <a:buNone/>
            </a:pPr>
            <a:r>
              <a:rPr lang="en-US" b="1" i="0" dirty="0"/>
              <a:t>(</a:t>
            </a:r>
            <a:r>
              <a:rPr lang="en-US" b="1" dirty="0"/>
              <a:t>1 Corinthians 14:40),</a:t>
            </a:r>
            <a:r>
              <a:rPr lang="en-US" dirty="0"/>
              <a:t> </a:t>
            </a:r>
            <a:r>
              <a:rPr lang="en-US" i="1" dirty="0"/>
              <a:t>“Let all things be done decently and in order.”</a:t>
            </a:r>
          </a:p>
          <a:p>
            <a:pPr marL="628650" lvl="1" indent="-171450">
              <a:buFont typeface="Arial" panose="020B0604020202020204" pitchFamily="34" charset="0"/>
              <a:buChar char="•"/>
            </a:pPr>
            <a:r>
              <a:rPr lang="en-US" i="0" dirty="0"/>
              <a:t>Worship to God is not a common thing.  Familiarity and a casual approach to worship is not appropriate.</a:t>
            </a:r>
          </a:p>
          <a:p>
            <a:pPr marL="1085850" lvl="2" indent="-171450">
              <a:buFont typeface="Arial" panose="020B0604020202020204" pitchFamily="34" charset="0"/>
              <a:buChar char="•"/>
            </a:pPr>
            <a:r>
              <a:rPr lang="en-US" i="0" dirty="0"/>
              <a:t> The Lord’s Supper is not a time for interpretive dance</a:t>
            </a:r>
          </a:p>
          <a:p>
            <a:pPr marL="1085850" lvl="2" indent="-171450">
              <a:buFont typeface="Arial" panose="020B0604020202020204" pitchFamily="34" charset="0"/>
              <a:buChar char="•"/>
            </a:pPr>
            <a:r>
              <a:rPr lang="en-US" i="0" dirty="0"/>
              <a:t>Worship in Song is not a performance to be applauded (clapping of hands)</a:t>
            </a:r>
          </a:p>
          <a:p>
            <a:pPr marL="1085850" lvl="2" indent="-171450">
              <a:buFont typeface="Arial" panose="020B0604020202020204" pitchFamily="34" charset="0"/>
              <a:buChar char="•"/>
            </a:pPr>
            <a:r>
              <a:rPr lang="en-US" i="0" dirty="0"/>
              <a:t>Prayer is not a common conversation with your Heavenly Daddy</a:t>
            </a:r>
          </a:p>
          <a:p>
            <a:pPr marL="1085850" lvl="2" indent="-171450">
              <a:buFont typeface="Arial" panose="020B0604020202020204" pitchFamily="34" charset="0"/>
              <a:buChar char="•"/>
            </a:pPr>
            <a:r>
              <a:rPr lang="en-US" i="0" dirty="0"/>
              <a:t>Praise is not found in the cacophony of a rock and roll band</a:t>
            </a:r>
          </a:p>
          <a:p>
            <a:pPr marL="628650" lvl="1" indent="-171450">
              <a:buFont typeface="Arial" panose="020B0604020202020204" pitchFamily="34" charset="0"/>
              <a:buChar char="•"/>
            </a:pPr>
            <a:r>
              <a:rPr lang="en-US" i="0" dirty="0"/>
              <a:t>There needs to be awe, reverence, </a:t>
            </a:r>
            <a:r>
              <a:rPr lang="en-US" i="1" dirty="0"/>
              <a:t>“Let all the earth keep silence before Him.”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88630-FE17-49F2-8DD9-627407526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56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Respect</a:t>
            </a:r>
          </a:p>
          <a:p>
            <a:pPr marL="171450" indent="-171450">
              <a:buFont typeface="Arial" panose="020B0604020202020204" pitchFamily="34" charset="0"/>
              <a:buChar char="•"/>
            </a:pPr>
            <a:r>
              <a:rPr lang="en-US" dirty="0"/>
              <a:t>Reverence and respect are similar.</a:t>
            </a:r>
          </a:p>
          <a:p>
            <a:pPr marL="628650" lvl="1" indent="-171450">
              <a:buFont typeface="Arial" panose="020B0604020202020204" pitchFamily="34" charset="0"/>
              <a:buChar char="•"/>
            </a:pPr>
            <a:r>
              <a:rPr lang="en-US" dirty="0"/>
              <a:t>My emphasis with reverence was our relationship to God</a:t>
            </a:r>
          </a:p>
          <a:p>
            <a:pPr marL="628650" lvl="1" indent="-171450">
              <a:buFont typeface="Arial" panose="020B0604020202020204" pitchFamily="34" charset="0"/>
              <a:buChar char="•"/>
            </a:pPr>
            <a:r>
              <a:rPr lang="en-US" dirty="0"/>
              <a:t>With regard to respect, I would like to consider our relationship to other men</a:t>
            </a:r>
          </a:p>
          <a:p>
            <a:pPr marL="171450" lvl="0" indent="-171450">
              <a:buFont typeface="Arial" panose="020B0604020202020204" pitchFamily="34" charset="0"/>
              <a:buChar char="•"/>
            </a:pPr>
            <a:r>
              <a:rPr lang="en-US" b="1" dirty="0"/>
              <a:t>Silence is a sign of deference and respect</a:t>
            </a:r>
          </a:p>
          <a:p>
            <a:pPr marL="628650" lvl="1" indent="-171450">
              <a:buFont typeface="Arial" panose="020B0604020202020204" pitchFamily="34" charset="0"/>
              <a:buChar char="•"/>
            </a:pPr>
            <a:r>
              <a:rPr lang="en-US" dirty="0"/>
              <a:t>Job referred to this as he defended his own righteousness and goodness</a:t>
            </a:r>
          </a:p>
          <a:p>
            <a:pPr marL="628650" lvl="1" indent="-171450">
              <a:buFont typeface="Arial" panose="020B0604020202020204" pitchFamily="34" charset="0"/>
              <a:buChar char="•"/>
            </a:pPr>
            <a:r>
              <a:rPr lang="en-US" dirty="0"/>
              <a:t>He noted that men rightly respected him for his wisdom and justice</a:t>
            </a:r>
          </a:p>
          <a:p>
            <a:r>
              <a:rPr lang="en-US" b="1" dirty="0"/>
              <a:t>(Job 29:21-23), </a:t>
            </a:r>
            <a:r>
              <a:rPr lang="en-US" i="1" dirty="0"/>
              <a:t>“Men listened to me and waited, and kept silence for my counsel. </a:t>
            </a:r>
            <a:r>
              <a:rPr lang="en-US" i="1" baseline="30000" dirty="0"/>
              <a:t>22</a:t>
            </a:r>
            <a:r>
              <a:rPr lang="en-US" i="1" dirty="0"/>
              <a:t> After my words they did not speak again, and my speech settled on them as dew. </a:t>
            </a:r>
            <a:r>
              <a:rPr lang="en-US" i="1" baseline="30000" dirty="0"/>
              <a:t>23</a:t>
            </a:r>
            <a:r>
              <a:rPr lang="en-US" i="1" dirty="0"/>
              <a:t> They waited for me as for the rain, and they opened their mouth wide as for the spring rain.”</a:t>
            </a:r>
          </a:p>
          <a:p>
            <a:pPr marL="628650" lvl="1" indent="-171450">
              <a:buFont typeface="Arial" panose="020B0604020202020204" pitchFamily="34" charset="0"/>
              <a:buChar char="•"/>
            </a:pPr>
            <a:r>
              <a:rPr lang="en-US" i="0" dirty="0"/>
              <a:t>Such respect should be shown for parents (“Don’t interrupt me when I’m talking”), and others in positions of authority.</a:t>
            </a:r>
          </a:p>
          <a:p>
            <a:pPr marL="0" lvl="0" indent="0">
              <a:buFont typeface="Arial" panose="020B0604020202020204" pitchFamily="34" charset="0"/>
              <a:buNone/>
            </a:pPr>
            <a:r>
              <a:rPr lang="en-US" b="1" i="0" dirty="0"/>
              <a:t>(</a:t>
            </a:r>
            <a:r>
              <a:rPr lang="en-US" b="1" dirty="0"/>
              <a:t>Proverbs 13:1), </a:t>
            </a:r>
            <a:r>
              <a:rPr lang="en-US" i="1" dirty="0"/>
              <a:t>“A wise son heeds </a:t>
            </a:r>
            <a:r>
              <a:rPr lang="en-US" b="1" i="0" dirty="0"/>
              <a:t>(listening) </a:t>
            </a:r>
            <a:r>
              <a:rPr lang="en-US" i="1" dirty="0"/>
              <a:t>his father's instruction, but a scoffer </a:t>
            </a:r>
            <a:r>
              <a:rPr lang="en-US" b="1" i="0" dirty="0"/>
              <a:t>(talking) </a:t>
            </a:r>
            <a:r>
              <a:rPr lang="en-US" i="1" dirty="0"/>
              <a:t>does not listen to rebuke.”</a:t>
            </a:r>
          </a:p>
          <a:p>
            <a:pPr marL="171450" lvl="0" indent="-171450">
              <a:buFont typeface="Arial" panose="020B0604020202020204" pitchFamily="34" charset="0"/>
              <a:buChar char="•"/>
            </a:pPr>
            <a:r>
              <a:rPr lang="en-US" b="1" i="0" dirty="0"/>
              <a:t>Those who rail against authority do so without God’s approval</a:t>
            </a:r>
          </a:p>
          <a:p>
            <a:pPr marL="628650" lvl="1" indent="-171450">
              <a:buFont typeface="Arial" panose="020B0604020202020204" pitchFamily="34" charset="0"/>
              <a:buChar char="•"/>
            </a:pPr>
            <a:r>
              <a:rPr lang="en-US" b="0" i="0" dirty="0"/>
              <a:t>Civil authority, as an example</a:t>
            </a:r>
          </a:p>
          <a:p>
            <a:pPr marL="0" lvl="0" indent="0">
              <a:buFont typeface="Arial" panose="020B0604020202020204" pitchFamily="34" charset="0"/>
              <a:buNone/>
            </a:pPr>
            <a:r>
              <a:rPr lang="en-US" b="1" i="0" dirty="0"/>
              <a:t>(Romans 13:3), </a:t>
            </a:r>
            <a:r>
              <a:rPr lang="en-US" b="0" i="1" dirty="0"/>
              <a:t>“For rulers are not a terror to good works, but to evil. Do you want to be unafraid of the authority? Do what is good, and you will have praise from the same.”</a:t>
            </a:r>
          </a:p>
          <a:p>
            <a:pPr marL="0" lvl="0" indent="0">
              <a:buFont typeface="Arial" panose="020B0604020202020204" pitchFamily="34" charset="0"/>
              <a:buNone/>
            </a:pPr>
            <a:r>
              <a:rPr lang="en-US" b="1" i="0" dirty="0"/>
              <a:t>(1 Timothy 2:1-2), </a:t>
            </a:r>
            <a:r>
              <a:rPr lang="en-US" b="0" i="1" dirty="0"/>
              <a:t>“</a:t>
            </a:r>
            <a:r>
              <a:rPr lang="en-US" i="1" dirty="0"/>
              <a:t>Therefore I exhort first of all that supplications, prayers, intercessions, and giving of thanks be made for all men,</a:t>
            </a:r>
            <a:r>
              <a:rPr lang="en-US" i="1" baseline="30000" dirty="0"/>
              <a:t> 2</a:t>
            </a:r>
            <a:r>
              <a:rPr lang="en-US" i="1" dirty="0"/>
              <a:t> for kings and all who are in authority, that we may lead a quiet and peaceable life in all godliness and reverence.</a:t>
            </a:r>
            <a:r>
              <a:rPr lang="en-US" b="0" i="1" dirty="0"/>
              <a:t>”</a:t>
            </a:r>
          </a:p>
          <a:p>
            <a:pPr marL="628650" lvl="1" indent="-171450">
              <a:buFont typeface="Arial" panose="020B0604020202020204" pitchFamily="34" charset="0"/>
              <a:buChar char="•"/>
            </a:pPr>
            <a:r>
              <a:rPr lang="en-US" i="0" dirty="0"/>
              <a:t>This is a characteristic of a false prophet</a:t>
            </a:r>
          </a:p>
          <a:p>
            <a:pPr marL="0" lvl="0" indent="0">
              <a:buFont typeface="Arial" panose="020B0604020202020204" pitchFamily="34" charset="0"/>
              <a:buNone/>
            </a:pPr>
            <a:r>
              <a:rPr lang="en-US" b="1" i="0" dirty="0"/>
              <a:t>(</a:t>
            </a:r>
            <a:r>
              <a:rPr lang="en-US" b="1" dirty="0"/>
              <a:t>2 Peter 2:10-11) </a:t>
            </a:r>
            <a:r>
              <a:rPr lang="en-US" i="1" dirty="0"/>
              <a:t>“those who walk according to the flesh in the lust of uncleanness and despise authority. They are presumptuous, self-willed. They are not afraid </a:t>
            </a:r>
            <a:r>
              <a:rPr lang="en-US" i="1" u="sng" dirty="0"/>
              <a:t>to speak evil</a:t>
            </a:r>
            <a:r>
              <a:rPr lang="en-US" i="1" u="none" dirty="0"/>
              <a:t> </a:t>
            </a:r>
            <a:r>
              <a:rPr lang="en-US" i="1" dirty="0"/>
              <a:t>of dignitaries,</a:t>
            </a:r>
            <a:r>
              <a:rPr lang="en-US" i="1" baseline="30000" dirty="0"/>
              <a:t> 11</a:t>
            </a:r>
            <a:r>
              <a:rPr lang="en-US" i="1" dirty="0"/>
              <a:t> whereas angels, who are greater in power and might, </a:t>
            </a:r>
            <a:r>
              <a:rPr lang="en-US" i="1" u="sng" dirty="0"/>
              <a:t>do not bring a reviling accusation</a:t>
            </a:r>
            <a:r>
              <a:rPr lang="en-US" i="1" dirty="0"/>
              <a:t> against them before the Lord.</a:t>
            </a:r>
          </a:p>
          <a:p>
            <a:pPr marL="628650" lvl="1" indent="-171450">
              <a:buFont typeface="Arial" panose="020B0604020202020204" pitchFamily="34" charset="0"/>
              <a:buChar char="•"/>
            </a:pPr>
            <a:r>
              <a:rPr lang="en-US" i="0" dirty="0"/>
              <a:t>This is a characteristic of scoffers and fools</a:t>
            </a:r>
          </a:p>
          <a:p>
            <a:pPr marL="0" lvl="0" indent="0">
              <a:buFont typeface="Arial" panose="020B0604020202020204" pitchFamily="34" charset="0"/>
              <a:buNone/>
            </a:pPr>
            <a:r>
              <a:rPr lang="en-US" b="1" i="0" dirty="0"/>
              <a:t>(</a:t>
            </a:r>
            <a:r>
              <a:rPr lang="en-US" b="1" dirty="0"/>
              <a:t>Proverbs 1:22), </a:t>
            </a:r>
            <a:r>
              <a:rPr lang="en-US" i="1" dirty="0"/>
              <a:t>“How long, you simple ones, will you love simplicity? For scorners </a:t>
            </a:r>
            <a:r>
              <a:rPr lang="en-US" i="1" u="sng" dirty="0"/>
              <a:t>delight in their scorning</a:t>
            </a:r>
            <a:r>
              <a:rPr lang="en-US" i="1" dirty="0"/>
              <a:t>, and fools hate knowledge.”</a:t>
            </a:r>
          </a:p>
          <a:p>
            <a:pPr marL="1085850" lvl="2" indent="-171450">
              <a:buFont typeface="Arial" panose="020B0604020202020204" pitchFamily="34" charset="0"/>
              <a:buChar char="•"/>
            </a:pPr>
            <a:r>
              <a:rPr lang="en-US" dirty="0"/>
              <a:t>An example:  Those who scoff about the second coming of our Lord</a:t>
            </a:r>
          </a:p>
          <a:p>
            <a:pPr marL="0" lvl="0" indent="0">
              <a:buFont typeface="Arial" panose="020B0604020202020204" pitchFamily="34" charset="0"/>
              <a:buNone/>
            </a:pPr>
            <a:r>
              <a:rPr lang="en-US" b="1" dirty="0"/>
              <a:t>(2 Peter 3:3-4), </a:t>
            </a:r>
            <a:r>
              <a:rPr lang="en-US" i="1" dirty="0"/>
              <a:t>“knowing this first: that scoffers will come in the last days, walking according to their own lusts,</a:t>
            </a:r>
            <a:r>
              <a:rPr lang="en-US" i="1" baseline="30000" dirty="0"/>
              <a:t> 4</a:t>
            </a:r>
            <a:r>
              <a:rPr lang="en-US" i="1" dirty="0"/>
              <a:t> and saying, “Where is the promise of His coming? For since the fathers fell asleep, all things continue as they were from the beginning of creation.”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88630-FE17-49F2-8DD9-627407526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98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Submission</a:t>
            </a:r>
          </a:p>
          <a:p>
            <a:pPr marL="171450" indent="-171450">
              <a:buFont typeface="Arial" panose="020B0604020202020204" pitchFamily="34" charset="0"/>
              <a:buChar char="•"/>
            </a:pPr>
            <a:r>
              <a:rPr lang="en-US" b="1" dirty="0"/>
              <a:t>Submission toward God</a:t>
            </a:r>
          </a:p>
          <a:p>
            <a:pPr marL="628650" lvl="1" indent="-171450">
              <a:buFont typeface="Arial" panose="020B0604020202020204" pitchFamily="34" charset="0"/>
              <a:buChar char="•"/>
            </a:pPr>
            <a:r>
              <a:rPr lang="en-US" dirty="0"/>
              <a:t>Those in Israel who preferred their own counsel to God spoke when they should have remained silent</a:t>
            </a:r>
          </a:p>
          <a:p>
            <a:pPr marL="0" lvl="0" indent="0">
              <a:buFont typeface="Arial" panose="020B0604020202020204" pitchFamily="34" charset="0"/>
              <a:buNone/>
            </a:pPr>
            <a:r>
              <a:rPr lang="en-US" b="1" dirty="0"/>
              <a:t>(Isaiah 29:15-16), </a:t>
            </a:r>
            <a:r>
              <a:rPr lang="en-US" b="0" i="1" dirty="0"/>
              <a:t>“Woe to those who seek deep to hide their counsel far from the Lord, and their works are in the dark; they say, “Who sees us?” and, “Who knows us?” </a:t>
            </a:r>
            <a:r>
              <a:rPr lang="en-US" b="0" i="1" baseline="30000" dirty="0"/>
              <a:t>16</a:t>
            </a:r>
            <a:r>
              <a:rPr lang="en-US" b="0" i="1" dirty="0"/>
              <a:t> Surely you have things turned around! Shall the potter be esteemed as the clay; for shall the thing made say of him who made it, “He did not make me”? Or shall the thing formed say of him who formed it, “He has no understanding”?</a:t>
            </a:r>
          </a:p>
          <a:p>
            <a:pPr marL="628650" lvl="1" indent="-171450">
              <a:buFont typeface="Arial" panose="020B0604020202020204" pitchFamily="34" charset="0"/>
              <a:buChar char="•"/>
            </a:pPr>
            <a:r>
              <a:rPr lang="en-US" dirty="0"/>
              <a:t>Job, who dared to question God’s treatment of Him, spoke when he should have remained silent.</a:t>
            </a:r>
          </a:p>
          <a:p>
            <a:pPr marL="0" lvl="0" indent="0">
              <a:buFont typeface="Arial" panose="020B0604020202020204" pitchFamily="34" charset="0"/>
              <a:buNone/>
            </a:pPr>
            <a:r>
              <a:rPr lang="en-US" b="1" dirty="0"/>
              <a:t>(Job 38:1-3), </a:t>
            </a:r>
            <a:r>
              <a:rPr lang="en-US" i="1" dirty="0"/>
              <a:t>“Then the Lord answered Job out of the whirlwind, and said: </a:t>
            </a:r>
            <a:r>
              <a:rPr lang="en-US" i="1" baseline="30000" dirty="0"/>
              <a:t>2</a:t>
            </a:r>
            <a:r>
              <a:rPr lang="en-US" i="1" dirty="0"/>
              <a:t> “Who is this who darkens counsel by words without knowledge? </a:t>
            </a:r>
            <a:r>
              <a:rPr lang="en-US" i="1" baseline="30000" dirty="0"/>
              <a:t>3</a:t>
            </a:r>
            <a:r>
              <a:rPr lang="en-US" i="1" dirty="0"/>
              <a:t> Now prepare yourself like a man; I will question you, and you shall answer Me.”</a:t>
            </a:r>
          </a:p>
          <a:p>
            <a:pPr marL="0" lvl="0" indent="0">
              <a:buFont typeface="Arial" panose="020B0604020202020204" pitchFamily="34" charset="0"/>
              <a:buNone/>
            </a:pPr>
            <a:r>
              <a:rPr lang="en-US" b="1" dirty="0"/>
              <a:t>(Job 40:1-4), </a:t>
            </a:r>
            <a:r>
              <a:rPr lang="en-US" i="1" dirty="0"/>
              <a:t>“Moreover the Lord answered Job, and said: </a:t>
            </a:r>
            <a:r>
              <a:rPr lang="en-US" i="1" baseline="30000" dirty="0"/>
              <a:t>2</a:t>
            </a:r>
            <a:r>
              <a:rPr lang="en-US" i="1" dirty="0"/>
              <a:t> “Shall the one who contends with the Almighty correct Him? He who rebukes God, let him answer it.” </a:t>
            </a:r>
            <a:r>
              <a:rPr lang="en-US" i="1" baseline="30000" dirty="0"/>
              <a:t>3</a:t>
            </a:r>
            <a:r>
              <a:rPr lang="en-US" i="1" dirty="0"/>
              <a:t> Then Job answered the Lord and said: </a:t>
            </a:r>
            <a:r>
              <a:rPr lang="en-US" i="1" baseline="30000" dirty="0"/>
              <a:t>4</a:t>
            </a:r>
            <a:r>
              <a:rPr lang="en-US" i="1" dirty="0"/>
              <a:t> “Behold, I am vile; what shall I answer You? I lay my hand over my mouth.”</a:t>
            </a:r>
          </a:p>
          <a:p>
            <a:pPr marL="171450" lvl="0" indent="-171450">
              <a:buFont typeface="Arial" panose="020B0604020202020204" pitchFamily="34" charset="0"/>
              <a:buChar char="•"/>
            </a:pPr>
            <a:r>
              <a:rPr lang="en-US" b="1" i="0" dirty="0"/>
              <a:t>Submission to the Authority of Men</a:t>
            </a:r>
          </a:p>
          <a:p>
            <a:pPr marL="628650" lvl="1" indent="-171450">
              <a:buFont typeface="Arial" panose="020B0604020202020204" pitchFamily="34" charset="0"/>
              <a:buChar char="•"/>
            </a:pPr>
            <a:r>
              <a:rPr lang="en-US" b="0" i="0" dirty="0"/>
              <a:t>Examples:  Children should be quiet, and heed their parent’s words</a:t>
            </a:r>
          </a:p>
          <a:p>
            <a:pPr marL="1085850" lvl="2" indent="-171450">
              <a:buFont typeface="Arial" panose="020B0604020202020204" pitchFamily="34" charset="0"/>
              <a:buChar char="•"/>
            </a:pPr>
            <a:r>
              <a:rPr lang="en-US" b="0" i="0" dirty="0"/>
              <a:t>Saying:  Children should be seen, but not heard</a:t>
            </a:r>
          </a:p>
          <a:p>
            <a:pPr marL="1085850" lvl="2" indent="-171450">
              <a:buFont typeface="Arial" panose="020B0604020202020204" pitchFamily="34" charset="0"/>
              <a:buChar char="•"/>
            </a:pPr>
            <a:r>
              <a:rPr lang="en-US" b="0" i="0" dirty="0"/>
              <a:t>Intent is not to squelch the joy or curiosity of children</a:t>
            </a:r>
          </a:p>
          <a:p>
            <a:pPr marL="1085850" lvl="2" indent="-171450">
              <a:buFont typeface="Arial" panose="020B0604020202020204" pitchFamily="34" charset="0"/>
              <a:buChar char="•"/>
            </a:pPr>
            <a:r>
              <a:rPr lang="en-US" b="0" i="0" dirty="0"/>
              <a:t>Rather to teach respect and submission to their elders</a:t>
            </a:r>
          </a:p>
          <a:p>
            <a:pPr marL="0" lvl="0" indent="0">
              <a:buFont typeface="Arial" panose="020B0604020202020204" pitchFamily="34" charset="0"/>
              <a:buNone/>
            </a:pPr>
            <a:r>
              <a:rPr lang="en-US" b="1" dirty="0"/>
              <a:t>(Proverbs 23:22-26), </a:t>
            </a:r>
            <a:r>
              <a:rPr lang="en-US" i="1" dirty="0"/>
              <a:t>“</a:t>
            </a:r>
            <a:r>
              <a:rPr lang="en-US" i="1" u="sng" dirty="0"/>
              <a:t>Listen to your father</a:t>
            </a:r>
            <a:r>
              <a:rPr lang="en-US" i="1" dirty="0"/>
              <a:t> who begot you, and do not despise your mother when she is old. </a:t>
            </a:r>
            <a:r>
              <a:rPr lang="en-US" i="1" baseline="30000" dirty="0"/>
              <a:t>23</a:t>
            </a:r>
            <a:r>
              <a:rPr lang="en-US" i="1" dirty="0"/>
              <a:t> Buy the truth, and do not sell it, also </a:t>
            </a:r>
            <a:r>
              <a:rPr lang="en-US" i="1" u="sng" dirty="0"/>
              <a:t>wisdom and instruction and understanding</a:t>
            </a:r>
            <a:r>
              <a:rPr lang="en-US" i="1" dirty="0"/>
              <a:t>. </a:t>
            </a:r>
            <a:r>
              <a:rPr lang="en-US" i="1" baseline="30000" dirty="0"/>
              <a:t>24</a:t>
            </a:r>
            <a:r>
              <a:rPr lang="en-US" i="1" dirty="0"/>
              <a:t> The father of the righteous will greatly rejoice, and he who begets a wise child will delight in him. </a:t>
            </a:r>
            <a:r>
              <a:rPr lang="en-US" i="1" baseline="30000" dirty="0"/>
              <a:t>25</a:t>
            </a:r>
            <a:r>
              <a:rPr lang="en-US" i="1" dirty="0"/>
              <a:t> Let your father and your mother be glad, and let her who bore you rejoice. </a:t>
            </a:r>
            <a:r>
              <a:rPr lang="en-US" i="1" baseline="30000" dirty="0"/>
              <a:t>26</a:t>
            </a:r>
            <a:r>
              <a:rPr lang="en-US" i="1" dirty="0"/>
              <a:t> My son, give me your heart, and let your eyes </a:t>
            </a:r>
            <a:r>
              <a:rPr lang="en-US" i="1" u="sng" dirty="0"/>
              <a:t>observe my ways</a:t>
            </a:r>
            <a:r>
              <a:rPr lang="en-US" i="1" dirty="0"/>
              <a:t>.”</a:t>
            </a:r>
            <a:endParaRPr lang="en-US" b="0" i="1" dirty="0"/>
          </a:p>
          <a:p>
            <a:pPr marL="628650" lvl="1" indent="-171450">
              <a:buFont typeface="Arial" panose="020B0604020202020204" pitchFamily="34" charset="0"/>
              <a:buChar char="•"/>
            </a:pPr>
            <a:r>
              <a:rPr lang="en-US" b="0" i="0" dirty="0"/>
              <a:t>Christians should meekly heed the counsel of their elders</a:t>
            </a:r>
          </a:p>
          <a:p>
            <a:pPr marL="0" lvl="0" indent="0">
              <a:buFont typeface="Arial" panose="020B0604020202020204" pitchFamily="34" charset="0"/>
              <a:buNone/>
            </a:pPr>
            <a:r>
              <a:rPr lang="en-US" b="1" dirty="0"/>
              <a:t>(Hebrews 13:17), </a:t>
            </a:r>
            <a:r>
              <a:rPr lang="en-US" i="1" dirty="0"/>
              <a:t>“Obey those who rule over you, and be submissive, for they watch out for your souls, as those who must give account. Let them do so with joy and not with grief, for that would be unprofitable for you.”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88630-FE17-49F2-8DD9-627407526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545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Discretion</a:t>
            </a:r>
          </a:p>
          <a:p>
            <a:pPr marL="171450" lvl="0" indent="-171450">
              <a:buFont typeface="Arial" panose="020B0604020202020204" pitchFamily="34" charset="0"/>
              <a:buChar char="•"/>
            </a:pPr>
            <a:r>
              <a:rPr lang="en-US" b="1" dirty="0">
                <a:latin typeface="+mn-lt"/>
              </a:rPr>
              <a:t>Discretion is important in fostering friendship.  It shows a trustworthy nature.</a:t>
            </a:r>
          </a:p>
          <a:p>
            <a:pPr marL="0" lvl="0" indent="0">
              <a:buFont typeface="Arial" panose="020B0604020202020204" pitchFamily="34" charset="0"/>
              <a:buNone/>
            </a:pPr>
            <a:r>
              <a:rPr lang="en-US" b="1" dirty="0">
                <a:latin typeface="+mn-lt"/>
              </a:rPr>
              <a:t>(Proverbs 11:13), </a:t>
            </a:r>
            <a:r>
              <a:rPr lang="en-US" i="1" dirty="0">
                <a:latin typeface="+mn-lt"/>
              </a:rPr>
              <a:t>“A talebearer reveals secrets, but he who is of a faithful spirit conceals a matter.”</a:t>
            </a:r>
          </a:p>
          <a:p>
            <a:pPr marL="171450" lvl="0" indent="-171450">
              <a:buFont typeface="Arial" panose="020B0604020202020204" pitchFamily="34" charset="0"/>
              <a:buChar char="•"/>
            </a:pPr>
            <a:r>
              <a:rPr lang="en-US" b="1" i="0" dirty="0">
                <a:latin typeface="+mn-lt"/>
              </a:rPr>
              <a:t>Discretion is the hallmark of a wise man</a:t>
            </a:r>
          </a:p>
          <a:p>
            <a:pPr marL="628650" lvl="1" indent="-171450">
              <a:buFont typeface="Arial" panose="020B0604020202020204" pitchFamily="34" charset="0"/>
              <a:buChar char="•"/>
            </a:pPr>
            <a:r>
              <a:rPr lang="en-US" b="0" i="0" dirty="0">
                <a:latin typeface="+mn-lt"/>
              </a:rPr>
              <a:t>“Loose lips sink ships!”</a:t>
            </a:r>
          </a:p>
          <a:p>
            <a:pPr marL="0" lvl="0" indent="0">
              <a:buFont typeface="Arial" panose="020B0604020202020204" pitchFamily="34" charset="0"/>
              <a:buNone/>
            </a:pPr>
            <a:r>
              <a:rPr lang="en-US" b="1" i="0" dirty="0">
                <a:latin typeface="+mn-lt"/>
              </a:rPr>
              <a:t>(Proverbs 18:6, ESV), </a:t>
            </a:r>
            <a:r>
              <a:rPr lang="en-US" b="0" i="1" dirty="0">
                <a:latin typeface="+mn-lt"/>
              </a:rPr>
              <a:t>“</a:t>
            </a:r>
            <a:r>
              <a:rPr lang="en-US" b="0" i="1" dirty="0">
                <a:solidFill>
                  <a:srgbClr val="000000"/>
                </a:solidFill>
                <a:effectLst/>
                <a:latin typeface="+mn-lt"/>
              </a:rPr>
              <a:t>A fool's lips walk into a fight, and his mouth invites a beating.”</a:t>
            </a:r>
          </a:p>
          <a:p>
            <a:pPr marL="0" lvl="0" indent="0">
              <a:buFont typeface="Arial" panose="020B0604020202020204" pitchFamily="34" charset="0"/>
              <a:buNone/>
            </a:pPr>
            <a:r>
              <a:rPr lang="en-US" b="1" i="0" dirty="0">
                <a:solidFill>
                  <a:srgbClr val="000000"/>
                </a:solidFill>
                <a:effectLst/>
                <a:latin typeface="+mn-lt"/>
              </a:rPr>
              <a:t>(Proverbs 8:12) [The personification of wisdom], </a:t>
            </a:r>
            <a:r>
              <a:rPr lang="en-US" b="0" i="1" dirty="0">
                <a:solidFill>
                  <a:srgbClr val="000000"/>
                </a:solidFill>
                <a:effectLst/>
                <a:latin typeface="+mn-lt"/>
              </a:rPr>
              <a:t>“</a:t>
            </a:r>
            <a:r>
              <a:rPr lang="en-US" b="0" i="1" dirty="0">
                <a:latin typeface="+mn-lt"/>
              </a:rPr>
              <a:t>I, wisdom, dwell with prudence, and find out knowledge and discretion.”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88630-FE17-49F2-8DD9-627407526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17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Silence is an important concept to consider on questions of authority</a:t>
            </a:r>
          </a:p>
          <a:p>
            <a:pPr marL="171450" indent="-171450">
              <a:buFont typeface="Arial" panose="020B0604020202020204" pitchFamily="34" charset="0"/>
              <a:buChar char="•"/>
            </a:pPr>
            <a:r>
              <a:rPr lang="en-US" dirty="0"/>
              <a:t>We have discussed reverence, respect and submission</a:t>
            </a:r>
          </a:p>
          <a:p>
            <a:pPr marL="171450" indent="-171450">
              <a:buFont typeface="Arial" panose="020B0604020202020204" pitchFamily="34" charset="0"/>
              <a:buChar char="•"/>
            </a:pPr>
            <a:r>
              <a:rPr lang="en-US" b="1" dirty="0"/>
              <a:t>Concerning our relationship to God, Is it reverent, respectful and submission to speak and act where God has not authorized?</a:t>
            </a:r>
          </a:p>
          <a:p>
            <a:pPr marL="628650" lvl="1" indent="-171450">
              <a:buFont typeface="Arial" panose="020B0604020202020204" pitchFamily="34" charset="0"/>
              <a:buChar char="•"/>
            </a:pPr>
            <a:r>
              <a:rPr lang="en-US" dirty="0"/>
              <a:t>Or are we to speak only where God speaks, and be silent where God is silent?</a:t>
            </a:r>
          </a:p>
          <a:p>
            <a:pPr marL="628650" lvl="1" indent="-171450">
              <a:buFont typeface="Arial" panose="020B0604020202020204" pitchFamily="34" charset="0"/>
              <a:buChar char="•"/>
            </a:pPr>
            <a:r>
              <a:rPr lang="en-US" dirty="0"/>
              <a:t>Jesus admonished the scribes and Pharisees for substituting their own words for God’s</a:t>
            </a:r>
          </a:p>
          <a:p>
            <a:pPr marL="0" lvl="0" indent="0">
              <a:buFont typeface="Arial" panose="020B0604020202020204" pitchFamily="34" charset="0"/>
              <a:buNone/>
            </a:pPr>
            <a:r>
              <a:rPr lang="en-US" b="1" dirty="0"/>
              <a:t>(Matthew 15:7-9), </a:t>
            </a:r>
            <a:r>
              <a:rPr lang="en-US" i="1" dirty="0"/>
              <a:t>“Hypocrites! Well did Isaiah prophesy about you, saying: </a:t>
            </a:r>
            <a:r>
              <a:rPr lang="en-US" i="1" baseline="30000" dirty="0"/>
              <a:t>8</a:t>
            </a:r>
            <a:r>
              <a:rPr lang="en-US" i="1" dirty="0"/>
              <a:t> ‘These people draw near to Me with their mouth, and honor Me with their lips, but their heart is far from Me. </a:t>
            </a:r>
            <a:r>
              <a:rPr lang="en-US" i="1" baseline="30000" dirty="0"/>
              <a:t>9</a:t>
            </a:r>
            <a:r>
              <a:rPr lang="en-US" i="1" dirty="0"/>
              <a:t> And in vain they worship Me, teaching as doctrines the commandments of men.’ ”</a:t>
            </a:r>
          </a:p>
          <a:p>
            <a:pPr marL="628650" lvl="1" indent="-171450">
              <a:buFont typeface="Arial" panose="020B0604020202020204" pitchFamily="34" charset="0"/>
              <a:buChar char="•"/>
            </a:pPr>
            <a:r>
              <a:rPr lang="en-US" i="0" dirty="0"/>
              <a:t>God expects us to respect the silence of His will, and not presume to go beyond what is written!</a:t>
            </a:r>
          </a:p>
          <a:p>
            <a:pPr marL="0" lvl="0" indent="0">
              <a:buFont typeface="Arial" panose="020B0604020202020204" pitchFamily="34" charset="0"/>
              <a:buNone/>
            </a:pPr>
            <a:r>
              <a:rPr lang="en-US" b="1" dirty="0"/>
              <a:t>(Hebrews 7:12-14), [Speaking of the Priesthood of Christ</a:t>
            </a:r>
            <a:r>
              <a:rPr lang="en-US" b="1" i="1" dirty="0"/>
              <a:t>], </a:t>
            </a:r>
            <a:r>
              <a:rPr lang="en-US" i="1" dirty="0"/>
              <a:t>“For the priesthood being changed, of necessity there is also a change of the law.</a:t>
            </a:r>
            <a:r>
              <a:rPr lang="en-US" i="1" baseline="30000" dirty="0"/>
              <a:t> 13</a:t>
            </a:r>
            <a:r>
              <a:rPr lang="en-US" i="1" dirty="0"/>
              <a:t> For He of whom these things are spoken belongs to another tribe, from which no man has officiated at the altar. </a:t>
            </a:r>
            <a:r>
              <a:rPr lang="en-US" i="1" baseline="30000" dirty="0"/>
              <a:t>14</a:t>
            </a:r>
            <a:r>
              <a:rPr lang="en-US" i="1" dirty="0"/>
              <a:t> For it is evident that our Lord arose from Judah, of which tribe Moses spoke nothing concerning priesthood.”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88630-FE17-49F2-8DD9-627407526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453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endParaRPr lang="en-US" b="1" dirty="0"/>
          </a:p>
          <a:p>
            <a:pPr marL="171450" indent="-171450">
              <a:buFont typeface="Arial" panose="020B0604020202020204" pitchFamily="34" charset="0"/>
              <a:buChar char="•"/>
            </a:pPr>
            <a:r>
              <a:rPr lang="en-US" sz="1200" b="1" dirty="0"/>
              <a:t>Silence is not the norm in our culture.</a:t>
            </a:r>
          </a:p>
          <a:p>
            <a:pPr marL="171450" indent="-171450">
              <a:buFont typeface="Arial" panose="020B0604020202020204" pitchFamily="34" charset="0"/>
              <a:buChar char="•"/>
            </a:pPr>
            <a:r>
              <a:rPr lang="en-US" sz="1200" b="1" dirty="0"/>
              <a:t>It is a precious concept that must be taught to our children!</a:t>
            </a:r>
          </a:p>
          <a:p>
            <a:pPr marL="628650" lvl="1" indent="-171450">
              <a:buFont typeface="Arial" panose="020B0604020202020204" pitchFamily="34" charset="0"/>
              <a:buChar char="•"/>
            </a:pPr>
            <a:r>
              <a:rPr lang="en-US" sz="1200" dirty="0"/>
              <a:t>Problems in the assemblies (we have one)</a:t>
            </a:r>
          </a:p>
          <a:p>
            <a:pPr marL="1085850" lvl="2" indent="-171450">
              <a:buFont typeface="Arial" panose="020B0604020202020204" pitchFamily="34" charset="0"/>
              <a:buChar char="•"/>
            </a:pPr>
            <a:r>
              <a:rPr lang="en-US" sz="1200" dirty="0"/>
              <a:t>It can get a bit disruptive during worship with babies crying, and children squirming in our three hour sessions</a:t>
            </a:r>
          </a:p>
          <a:p>
            <a:pPr marL="1085850" lvl="2" indent="-171450">
              <a:buFont typeface="Arial" panose="020B0604020202020204" pitchFamily="34" charset="0"/>
              <a:buChar char="•"/>
            </a:pPr>
            <a:r>
              <a:rPr lang="en-US" sz="1200" dirty="0"/>
              <a:t>What a wonderful problem to have!</a:t>
            </a:r>
          </a:p>
          <a:p>
            <a:pPr marL="1085850" lvl="2" indent="-171450">
              <a:buFont typeface="Arial" panose="020B0604020202020204" pitchFamily="34" charset="0"/>
              <a:buChar char="•"/>
            </a:pPr>
            <a:r>
              <a:rPr lang="en-US" sz="1200" dirty="0"/>
              <a:t>Parents, do not feel embarrassed or guilty when your kids sometimes cause a disturbance.  Just constantly, patiently teach them the importance of reverence and respect, and ONE Day, you will rejoice at the discipline and worshipful demeanor they will demonstrate in worship to God.</a:t>
            </a:r>
          </a:p>
          <a:p>
            <a:pPr marL="0" lvl="0" indent="0">
              <a:buFont typeface="Arial" panose="020B0604020202020204" pitchFamily="34" charset="0"/>
              <a:buNone/>
            </a:pPr>
            <a:r>
              <a:rPr lang="en-US" sz="1200" b="1" dirty="0"/>
              <a:t>(Psalm 46:10), </a:t>
            </a:r>
            <a:r>
              <a:rPr lang="en-US" sz="1200" i="1" dirty="0"/>
              <a:t>“Be still, and know that I am God.”</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288630-FE17-49F2-8DD9-6274075265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01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6B67-117F-40F4-A968-1CD3058E32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111979-0955-4B55-B599-4A50210D5D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697A8-0413-41D9-B329-31D152DF4F5D}"/>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5" name="Footer Placeholder 4">
            <a:extLst>
              <a:ext uri="{FF2B5EF4-FFF2-40B4-BE49-F238E27FC236}">
                <a16:creationId xmlns:a16="http://schemas.microsoft.com/office/drawing/2014/main" id="{8285D288-3051-43D8-A186-3421EF462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0B106-098D-48AD-B2EC-C7F216FE9C8D}"/>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33758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7FD8-CAEA-4EE4-B578-9CBE2A64AD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242A4A-C884-40EF-B743-F29D72361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BBF0F-FD1B-4FD9-B7D8-FFFB5818041A}"/>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5" name="Footer Placeholder 4">
            <a:extLst>
              <a:ext uri="{FF2B5EF4-FFF2-40B4-BE49-F238E27FC236}">
                <a16:creationId xmlns:a16="http://schemas.microsoft.com/office/drawing/2014/main" id="{69606162-7221-40BE-AB83-19C446F9F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7EECF-5347-47A0-BFB4-C77764F12BA8}"/>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369843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0D8689-8B8E-4969-A25F-74ED428638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F3E7FB-9EFB-41BA-9D8D-9EB1ECB809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BDAE5-1EE3-4015-948B-EE27B0F40FF4}"/>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5" name="Footer Placeholder 4">
            <a:extLst>
              <a:ext uri="{FF2B5EF4-FFF2-40B4-BE49-F238E27FC236}">
                <a16:creationId xmlns:a16="http://schemas.microsoft.com/office/drawing/2014/main" id="{25A75EDB-B7EA-4A3A-9BF4-9F4E7CE58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CABDD-64A1-4054-AFC4-990FB159D71C}"/>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385668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4B1D-F749-442E-BFCA-9C9C38FDB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D5A74-549A-4EA4-8A02-77DB9B993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212FA-2DFA-46E3-9A6C-FBB875D7B1C3}"/>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5" name="Footer Placeholder 4">
            <a:extLst>
              <a:ext uri="{FF2B5EF4-FFF2-40B4-BE49-F238E27FC236}">
                <a16:creationId xmlns:a16="http://schemas.microsoft.com/office/drawing/2014/main" id="{72C27AC3-B08C-46C2-A355-147990390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8CE55-8898-4845-887E-2F5D6A3A4286}"/>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125630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1DF78-5587-4A97-BE83-6640153579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2A00F0-8BEA-4FA0-80D2-E7A07B9E38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C86417-92D7-4277-98CC-F4C9BD99C114}"/>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5" name="Footer Placeholder 4">
            <a:extLst>
              <a:ext uri="{FF2B5EF4-FFF2-40B4-BE49-F238E27FC236}">
                <a16:creationId xmlns:a16="http://schemas.microsoft.com/office/drawing/2014/main" id="{F0BF708A-A0E0-4573-9684-D3BAC216B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9551D-D2F0-4933-ACC9-41397438B1F7}"/>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27130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E0BB-B63C-4B75-AA4E-85B0B895E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3A488F-50E9-4A9B-AF70-B0065235EC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D53139-0E1F-453F-8128-56086CE76E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62191-27DF-4C86-B37E-80B80333A5B2}"/>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6" name="Footer Placeholder 5">
            <a:extLst>
              <a:ext uri="{FF2B5EF4-FFF2-40B4-BE49-F238E27FC236}">
                <a16:creationId xmlns:a16="http://schemas.microsoft.com/office/drawing/2014/main" id="{8F72FF75-B453-49D1-8E22-5D63AC480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B8271F-B82E-4C29-876B-7F7580198014}"/>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257064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0DC9-6FC3-4E98-8B72-F335B61AF0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6FC040-3232-48FE-AEFC-ECB2BE9CF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D8C5B-7189-4E18-954C-653887C91D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D1A8C-1F9D-4523-8037-160D355B1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202DED-9153-4FD4-90CB-6B03D5B7BB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CC245D-EC46-4282-896E-4A27EB18DF42}"/>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8" name="Footer Placeholder 7">
            <a:extLst>
              <a:ext uri="{FF2B5EF4-FFF2-40B4-BE49-F238E27FC236}">
                <a16:creationId xmlns:a16="http://schemas.microsoft.com/office/drawing/2014/main" id="{8C6B2EBB-30F1-4754-A6FF-28E70B0315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2B766F-0A14-447F-BFC6-8CE760EB1267}"/>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160353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AAB31-D7A1-4F52-B9C5-9A6E74486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9F206C-4B9F-43D6-ADBC-648544DE3747}"/>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4" name="Footer Placeholder 3">
            <a:extLst>
              <a:ext uri="{FF2B5EF4-FFF2-40B4-BE49-F238E27FC236}">
                <a16:creationId xmlns:a16="http://schemas.microsoft.com/office/drawing/2014/main" id="{F639DF88-A7D7-4EEA-BDD1-D5276F0503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A4885D-A762-4A70-96DB-BBE9F831069F}"/>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64655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6AAF5D-8780-4912-9096-4519E90047FD}"/>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3" name="Footer Placeholder 2">
            <a:extLst>
              <a:ext uri="{FF2B5EF4-FFF2-40B4-BE49-F238E27FC236}">
                <a16:creationId xmlns:a16="http://schemas.microsoft.com/office/drawing/2014/main" id="{5C9410F7-80A8-4AA1-998E-F2F7633EBE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B471C3-DFB6-4D16-B9C2-3FC07059E422}"/>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124517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48E1-A877-4B97-9203-131D53839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C86A63-A545-45AE-8FE8-FBABF048D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70805-3AFE-46B1-A0A4-A17DD82C4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C9C7F9-DA22-4ED1-A411-1F098246B06C}"/>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6" name="Footer Placeholder 5">
            <a:extLst>
              <a:ext uri="{FF2B5EF4-FFF2-40B4-BE49-F238E27FC236}">
                <a16:creationId xmlns:a16="http://schemas.microsoft.com/office/drawing/2014/main" id="{F9807769-7D12-4405-9DED-DD7F9606D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5013F-017B-4D2E-89F0-1BE5215D4B41}"/>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101012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ADE99-F9F4-4611-8B16-C4BF388D1A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03B410-1561-4944-9FC1-F411846D62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6AC262-D62A-4A6D-AA05-491F800E7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84C95-7EAE-4C04-96B6-156712FD5173}"/>
              </a:ext>
            </a:extLst>
          </p:cNvPr>
          <p:cNvSpPr>
            <a:spLocks noGrp="1"/>
          </p:cNvSpPr>
          <p:nvPr>
            <p:ph type="dt" sz="half" idx="10"/>
          </p:nvPr>
        </p:nvSpPr>
        <p:spPr/>
        <p:txBody>
          <a:bodyPr/>
          <a:lstStyle/>
          <a:p>
            <a:fld id="{2EE21D70-FCE7-4770-8440-2D50E3FFA2F9}" type="datetimeFigureOut">
              <a:rPr lang="en-US" smtClean="0"/>
              <a:t>10/8/2021</a:t>
            </a:fld>
            <a:endParaRPr lang="en-US"/>
          </a:p>
        </p:txBody>
      </p:sp>
      <p:sp>
        <p:nvSpPr>
          <p:cNvPr id="6" name="Footer Placeholder 5">
            <a:extLst>
              <a:ext uri="{FF2B5EF4-FFF2-40B4-BE49-F238E27FC236}">
                <a16:creationId xmlns:a16="http://schemas.microsoft.com/office/drawing/2014/main" id="{06BF555E-0D17-4CE4-B165-6054A3A553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6D1D9-1021-499A-9CED-D4D52A058EE6}"/>
              </a:ext>
            </a:extLst>
          </p:cNvPr>
          <p:cNvSpPr>
            <a:spLocks noGrp="1"/>
          </p:cNvSpPr>
          <p:nvPr>
            <p:ph type="sldNum" sz="quarter" idx="12"/>
          </p:nvPr>
        </p:nvSpPr>
        <p:spPr/>
        <p:txBody>
          <a:bodyPr/>
          <a:lstStyle/>
          <a:p>
            <a:fld id="{F788FA5E-745E-4616-A1B7-D1DAE82C0DE1}" type="slidenum">
              <a:rPr lang="en-US" smtClean="0"/>
              <a:t>‹#›</a:t>
            </a:fld>
            <a:endParaRPr lang="en-US"/>
          </a:p>
        </p:txBody>
      </p:sp>
    </p:spTree>
    <p:extLst>
      <p:ext uri="{BB962C8B-B14F-4D97-AF65-F5344CB8AC3E}">
        <p14:creationId xmlns:p14="http://schemas.microsoft.com/office/powerpoint/2010/main" val="7143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07F89-E657-4344-812F-69B01B93FE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E9DECD-7B37-43D5-8DA9-456940B23D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34B63-D395-4286-B312-E06F3B467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21D70-FCE7-4770-8440-2D50E3FFA2F9}" type="datetimeFigureOut">
              <a:rPr lang="en-US" smtClean="0"/>
              <a:t>10/8/2021</a:t>
            </a:fld>
            <a:endParaRPr lang="en-US"/>
          </a:p>
        </p:txBody>
      </p:sp>
      <p:sp>
        <p:nvSpPr>
          <p:cNvPr id="5" name="Footer Placeholder 4">
            <a:extLst>
              <a:ext uri="{FF2B5EF4-FFF2-40B4-BE49-F238E27FC236}">
                <a16:creationId xmlns:a16="http://schemas.microsoft.com/office/drawing/2014/main" id="{C9591833-1E0A-4225-BB2C-35482E29AD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1F8FC1-B038-4D9C-8D5F-B11F9DF34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8FA5E-745E-4616-A1B7-D1DAE82C0DE1}" type="slidenum">
              <a:rPr lang="en-US" smtClean="0"/>
              <a:t>‹#›</a:t>
            </a:fld>
            <a:endParaRPr lang="en-US"/>
          </a:p>
        </p:txBody>
      </p:sp>
    </p:spTree>
    <p:extLst>
      <p:ext uri="{BB962C8B-B14F-4D97-AF65-F5344CB8AC3E}">
        <p14:creationId xmlns:p14="http://schemas.microsoft.com/office/powerpoint/2010/main" val="3095629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F6A5-3579-4A4E-98AF-B16F676D5BEA}"/>
              </a:ext>
            </a:extLst>
          </p:cNvPr>
          <p:cNvSpPr>
            <a:spLocks noGrp="1"/>
          </p:cNvSpPr>
          <p:nvPr>
            <p:ph type="ctrTitle"/>
          </p:nvPr>
        </p:nvSpPr>
        <p:spPr>
          <a:xfrm>
            <a:off x="275233" y="1612491"/>
            <a:ext cx="8150942" cy="1655763"/>
          </a:xfrm>
        </p:spPr>
        <p:txBody>
          <a:bodyPr anchor="t">
            <a:normAutofit/>
          </a:bodyPr>
          <a:lstStyle/>
          <a:p>
            <a:r>
              <a:rPr lang="en-US" sz="9600" b="1" dirty="0">
                <a:solidFill>
                  <a:srgbClr val="3C291D"/>
                </a:solidFill>
                <a:latin typeface="Great Vibes" panose="02000507080000020002" pitchFamily="2" charset="0"/>
              </a:rPr>
              <a:t>Silence is Virtue</a:t>
            </a:r>
          </a:p>
        </p:txBody>
      </p:sp>
      <p:sp>
        <p:nvSpPr>
          <p:cNvPr id="3" name="Subtitle 2">
            <a:extLst>
              <a:ext uri="{FF2B5EF4-FFF2-40B4-BE49-F238E27FC236}">
                <a16:creationId xmlns:a16="http://schemas.microsoft.com/office/drawing/2014/main" id="{9FC73053-8BBE-4FAD-95F1-A42C01C75249}"/>
              </a:ext>
            </a:extLst>
          </p:cNvPr>
          <p:cNvSpPr>
            <a:spLocks noGrp="1"/>
          </p:cNvSpPr>
          <p:nvPr>
            <p:ph type="subTitle" idx="1"/>
          </p:nvPr>
        </p:nvSpPr>
        <p:spPr>
          <a:xfrm>
            <a:off x="501445" y="3429000"/>
            <a:ext cx="8072284" cy="2969342"/>
          </a:xfrm>
        </p:spPr>
        <p:txBody>
          <a:bodyPr>
            <a:normAutofit/>
          </a:bodyPr>
          <a:lstStyle/>
          <a:p>
            <a:r>
              <a:rPr lang="en-US" sz="3600" i="1" dirty="0"/>
              <a:t>“But the Lord is in His holy temple.</a:t>
            </a:r>
            <a:br>
              <a:rPr lang="en-US" sz="3600" i="1" dirty="0"/>
            </a:br>
            <a:r>
              <a:rPr lang="en-US" sz="3600" i="1" dirty="0"/>
              <a:t>Let all the earth keep silence before Him.”</a:t>
            </a:r>
          </a:p>
          <a:p>
            <a:pPr algn="l"/>
            <a:r>
              <a:rPr lang="en-US" sz="3200" dirty="0"/>
              <a:t>                                                  ― Habakkuk 2:20</a:t>
            </a:r>
          </a:p>
        </p:txBody>
      </p:sp>
      <p:pic>
        <p:nvPicPr>
          <p:cNvPr id="5" name="Picture 4" descr="A picture containing building, sculpture, statue&#10;&#10;Description automatically generated">
            <a:extLst>
              <a:ext uri="{FF2B5EF4-FFF2-40B4-BE49-F238E27FC236}">
                <a16:creationId xmlns:a16="http://schemas.microsoft.com/office/drawing/2014/main" id="{C87C561A-3E99-4F62-BB2C-F4DE8583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942" y="41287"/>
            <a:ext cx="3760768" cy="6799128"/>
          </a:xfrm>
          <a:prstGeom prst="rect">
            <a:avLst/>
          </a:prstGeom>
        </p:spPr>
      </p:pic>
    </p:spTree>
    <p:extLst>
      <p:ext uri="{BB962C8B-B14F-4D97-AF65-F5344CB8AC3E}">
        <p14:creationId xmlns:p14="http://schemas.microsoft.com/office/powerpoint/2010/main" val="1210569215"/>
      </p:ext>
    </p:extLst>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F6A5-3579-4A4E-98AF-B16F676D5BEA}"/>
              </a:ext>
            </a:extLst>
          </p:cNvPr>
          <p:cNvSpPr>
            <a:spLocks noGrp="1"/>
          </p:cNvSpPr>
          <p:nvPr>
            <p:ph type="ctrTitle"/>
          </p:nvPr>
        </p:nvSpPr>
        <p:spPr>
          <a:xfrm>
            <a:off x="703385" y="613227"/>
            <a:ext cx="11095323" cy="1130709"/>
          </a:xfrm>
        </p:spPr>
        <p:txBody>
          <a:bodyPr anchor="t">
            <a:normAutofit/>
          </a:bodyPr>
          <a:lstStyle/>
          <a:p>
            <a:pPr algn="l"/>
            <a:r>
              <a:rPr lang="en-US" sz="7200" b="1" dirty="0">
                <a:solidFill>
                  <a:srgbClr val="3C291D"/>
                </a:solidFill>
                <a:latin typeface="Great Vibes" panose="02000507080000020002" pitchFamily="2" charset="0"/>
              </a:rPr>
              <a:t>Silence Shows Reverence</a:t>
            </a:r>
          </a:p>
        </p:txBody>
      </p:sp>
      <p:sp>
        <p:nvSpPr>
          <p:cNvPr id="3" name="Subtitle 2">
            <a:extLst>
              <a:ext uri="{FF2B5EF4-FFF2-40B4-BE49-F238E27FC236}">
                <a16:creationId xmlns:a16="http://schemas.microsoft.com/office/drawing/2014/main" id="{9FC73053-8BBE-4FAD-95F1-A42C01C75249}"/>
              </a:ext>
            </a:extLst>
          </p:cNvPr>
          <p:cNvSpPr>
            <a:spLocks noGrp="1"/>
          </p:cNvSpPr>
          <p:nvPr>
            <p:ph type="subTitle" idx="1"/>
          </p:nvPr>
        </p:nvSpPr>
        <p:spPr>
          <a:xfrm>
            <a:off x="501444" y="2110148"/>
            <a:ext cx="8519463" cy="4024419"/>
          </a:xfrm>
        </p:spPr>
        <p:txBody>
          <a:bodyPr>
            <a:normAutofit/>
          </a:bodyPr>
          <a:lstStyle/>
          <a:p>
            <a:r>
              <a:rPr lang="en-US" sz="4400" b="1" dirty="0"/>
              <a:t>Awe Towards God Brings Silence</a:t>
            </a:r>
          </a:p>
          <a:p>
            <a:r>
              <a:rPr lang="en-US" sz="4000" i="1" dirty="0"/>
              <a:t>Habakkuk 2:18-20; Revelation 4:10-11</a:t>
            </a:r>
          </a:p>
          <a:p>
            <a:r>
              <a:rPr lang="en-US" sz="4400" b="1" dirty="0"/>
              <a:t>Contemporary Worship</a:t>
            </a:r>
            <a:br>
              <a:rPr lang="en-US" sz="4400" b="1" dirty="0"/>
            </a:br>
            <a:r>
              <a:rPr lang="en-US" sz="4400" b="1" dirty="0"/>
              <a:t>is Lacking in Reverence</a:t>
            </a:r>
          </a:p>
          <a:p>
            <a:r>
              <a:rPr lang="en-US" sz="4000" i="1" dirty="0"/>
              <a:t>Psalm 95:1-3; 1 Corinthians 14:40</a:t>
            </a:r>
          </a:p>
        </p:txBody>
      </p:sp>
      <p:pic>
        <p:nvPicPr>
          <p:cNvPr id="5" name="Picture 4" descr="A picture containing building, sculpture, statue&#10;&#10;Description automatically generated">
            <a:extLst>
              <a:ext uri="{FF2B5EF4-FFF2-40B4-BE49-F238E27FC236}">
                <a16:creationId xmlns:a16="http://schemas.microsoft.com/office/drawing/2014/main" id="{C87C561A-3E99-4F62-BB2C-F4DE8583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916" y="2215662"/>
            <a:ext cx="2567793" cy="4642338"/>
          </a:xfrm>
          <a:prstGeom prst="rect">
            <a:avLst/>
          </a:prstGeom>
        </p:spPr>
      </p:pic>
    </p:spTree>
    <p:extLst>
      <p:ext uri="{BB962C8B-B14F-4D97-AF65-F5344CB8AC3E}">
        <p14:creationId xmlns:p14="http://schemas.microsoft.com/office/powerpoint/2010/main" val="2880601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F6A5-3579-4A4E-98AF-B16F676D5BEA}"/>
              </a:ext>
            </a:extLst>
          </p:cNvPr>
          <p:cNvSpPr>
            <a:spLocks noGrp="1"/>
          </p:cNvSpPr>
          <p:nvPr>
            <p:ph type="ctrTitle"/>
          </p:nvPr>
        </p:nvSpPr>
        <p:spPr>
          <a:xfrm>
            <a:off x="703385" y="613227"/>
            <a:ext cx="11095323" cy="1130709"/>
          </a:xfrm>
        </p:spPr>
        <p:txBody>
          <a:bodyPr anchor="t">
            <a:normAutofit/>
          </a:bodyPr>
          <a:lstStyle/>
          <a:p>
            <a:pPr algn="l"/>
            <a:r>
              <a:rPr lang="en-US" sz="7200" b="1" dirty="0">
                <a:solidFill>
                  <a:srgbClr val="3C291D"/>
                </a:solidFill>
                <a:latin typeface="Great Vibes" panose="02000507080000020002" pitchFamily="2" charset="0"/>
              </a:rPr>
              <a:t>Silence Shows Respect</a:t>
            </a:r>
          </a:p>
        </p:txBody>
      </p:sp>
      <p:sp>
        <p:nvSpPr>
          <p:cNvPr id="3" name="Subtitle 2">
            <a:extLst>
              <a:ext uri="{FF2B5EF4-FFF2-40B4-BE49-F238E27FC236}">
                <a16:creationId xmlns:a16="http://schemas.microsoft.com/office/drawing/2014/main" id="{9FC73053-8BBE-4FAD-95F1-A42C01C75249}"/>
              </a:ext>
            </a:extLst>
          </p:cNvPr>
          <p:cNvSpPr>
            <a:spLocks noGrp="1"/>
          </p:cNvSpPr>
          <p:nvPr>
            <p:ph type="subTitle" idx="1"/>
          </p:nvPr>
        </p:nvSpPr>
        <p:spPr>
          <a:xfrm>
            <a:off x="501444" y="2110148"/>
            <a:ext cx="8519463" cy="4325815"/>
          </a:xfrm>
        </p:spPr>
        <p:txBody>
          <a:bodyPr>
            <a:normAutofit/>
          </a:bodyPr>
          <a:lstStyle/>
          <a:p>
            <a:r>
              <a:rPr lang="en-US" sz="4400" b="1" dirty="0"/>
              <a:t>Silence is a Sign of Respect</a:t>
            </a:r>
          </a:p>
          <a:p>
            <a:r>
              <a:rPr lang="en-US" sz="4000" i="1" dirty="0"/>
              <a:t>Job 29:21-23; Proverbs 13:1</a:t>
            </a:r>
          </a:p>
          <a:p>
            <a:r>
              <a:rPr lang="en-US" sz="4400" b="1" dirty="0"/>
              <a:t>Those who Rail Against Authority Do So Without God’s Approval</a:t>
            </a:r>
          </a:p>
          <a:p>
            <a:r>
              <a:rPr lang="en-US" sz="4000" i="1" dirty="0"/>
              <a:t>2 Peter 2:10-11; Proverbs 1:22</a:t>
            </a:r>
          </a:p>
          <a:p>
            <a:r>
              <a:rPr lang="en-US" sz="4000" i="1" dirty="0"/>
              <a:t>2 Peter 3:3-4</a:t>
            </a:r>
          </a:p>
        </p:txBody>
      </p:sp>
      <p:pic>
        <p:nvPicPr>
          <p:cNvPr id="5" name="Picture 4" descr="A picture containing building, sculpture, statue&#10;&#10;Description automatically generated">
            <a:extLst>
              <a:ext uri="{FF2B5EF4-FFF2-40B4-BE49-F238E27FC236}">
                <a16:creationId xmlns:a16="http://schemas.microsoft.com/office/drawing/2014/main" id="{C87C561A-3E99-4F62-BB2C-F4DE8583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916" y="2215662"/>
            <a:ext cx="2567793" cy="4642338"/>
          </a:xfrm>
          <a:prstGeom prst="rect">
            <a:avLst/>
          </a:prstGeom>
        </p:spPr>
      </p:pic>
    </p:spTree>
    <p:extLst>
      <p:ext uri="{BB962C8B-B14F-4D97-AF65-F5344CB8AC3E}">
        <p14:creationId xmlns:p14="http://schemas.microsoft.com/office/powerpoint/2010/main" val="4147850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F6A5-3579-4A4E-98AF-B16F676D5BEA}"/>
              </a:ext>
            </a:extLst>
          </p:cNvPr>
          <p:cNvSpPr>
            <a:spLocks noGrp="1"/>
          </p:cNvSpPr>
          <p:nvPr>
            <p:ph type="ctrTitle"/>
          </p:nvPr>
        </p:nvSpPr>
        <p:spPr>
          <a:xfrm>
            <a:off x="703385" y="613227"/>
            <a:ext cx="11095323" cy="1130709"/>
          </a:xfrm>
        </p:spPr>
        <p:txBody>
          <a:bodyPr anchor="t">
            <a:normAutofit/>
          </a:bodyPr>
          <a:lstStyle/>
          <a:p>
            <a:pPr algn="l"/>
            <a:r>
              <a:rPr lang="en-US" sz="7200" b="1" dirty="0">
                <a:solidFill>
                  <a:srgbClr val="3C291D"/>
                </a:solidFill>
                <a:latin typeface="Great Vibes" panose="02000507080000020002" pitchFamily="2" charset="0"/>
              </a:rPr>
              <a:t>Silence Shows Submission</a:t>
            </a:r>
          </a:p>
        </p:txBody>
      </p:sp>
      <p:sp>
        <p:nvSpPr>
          <p:cNvPr id="3" name="Subtitle 2">
            <a:extLst>
              <a:ext uri="{FF2B5EF4-FFF2-40B4-BE49-F238E27FC236}">
                <a16:creationId xmlns:a16="http://schemas.microsoft.com/office/drawing/2014/main" id="{9FC73053-8BBE-4FAD-95F1-A42C01C75249}"/>
              </a:ext>
            </a:extLst>
          </p:cNvPr>
          <p:cNvSpPr>
            <a:spLocks noGrp="1"/>
          </p:cNvSpPr>
          <p:nvPr>
            <p:ph type="subTitle" idx="1"/>
          </p:nvPr>
        </p:nvSpPr>
        <p:spPr>
          <a:xfrm>
            <a:off x="501444" y="2110148"/>
            <a:ext cx="8519463" cy="4024419"/>
          </a:xfrm>
        </p:spPr>
        <p:txBody>
          <a:bodyPr>
            <a:normAutofit/>
          </a:bodyPr>
          <a:lstStyle/>
          <a:p>
            <a:r>
              <a:rPr lang="en-US" sz="4400" b="1" dirty="0"/>
              <a:t>Submission to God</a:t>
            </a:r>
          </a:p>
          <a:p>
            <a:r>
              <a:rPr lang="en-US" sz="4000" i="1" dirty="0"/>
              <a:t>Isaiah 29:15-16; Job 38:1-3; 40:1-4</a:t>
            </a:r>
          </a:p>
          <a:p>
            <a:r>
              <a:rPr lang="en-US" sz="4400" b="1" dirty="0"/>
              <a:t>Submission to the Authority of Men</a:t>
            </a:r>
          </a:p>
          <a:p>
            <a:r>
              <a:rPr lang="en-US" sz="4000" i="1" dirty="0"/>
              <a:t>Proverbs 23:22-26</a:t>
            </a:r>
          </a:p>
          <a:p>
            <a:r>
              <a:rPr lang="en-US" sz="4000" i="1" dirty="0"/>
              <a:t>Hebrews 13:17</a:t>
            </a:r>
          </a:p>
        </p:txBody>
      </p:sp>
      <p:pic>
        <p:nvPicPr>
          <p:cNvPr id="5" name="Picture 4" descr="A picture containing building, sculpture, statue&#10;&#10;Description automatically generated">
            <a:extLst>
              <a:ext uri="{FF2B5EF4-FFF2-40B4-BE49-F238E27FC236}">
                <a16:creationId xmlns:a16="http://schemas.microsoft.com/office/drawing/2014/main" id="{C87C561A-3E99-4F62-BB2C-F4DE8583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916" y="2215662"/>
            <a:ext cx="2567793" cy="4642338"/>
          </a:xfrm>
          <a:prstGeom prst="rect">
            <a:avLst/>
          </a:prstGeom>
        </p:spPr>
      </p:pic>
    </p:spTree>
    <p:extLst>
      <p:ext uri="{BB962C8B-B14F-4D97-AF65-F5344CB8AC3E}">
        <p14:creationId xmlns:p14="http://schemas.microsoft.com/office/powerpoint/2010/main" val="2052408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F6A5-3579-4A4E-98AF-B16F676D5BEA}"/>
              </a:ext>
            </a:extLst>
          </p:cNvPr>
          <p:cNvSpPr>
            <a:spLocks noGrp="1"/>
          </p:cNvSpPr>
          <p:nvPr>
            <p:ph type="ctrTitle"/>
          </p:nvPr>
        </p:nvSpPr>
        <p:spPr>
          <a:xfrm>
            <a:off x="703385" y="613227"/>
            <a:ext cx="11095323" cy="1130709"/>
          </a:xfrm>
        </p:spPr>
        <p:txBody>
          <a:bodyPr anchor="t">
            <a:normAutofit/>
          </a:bodyPr>
          <a:lstStyle/>
          <a:p>
            <a:pPr algn="l"/>
            <a:r>
              <a:rPr lang="en-US" sz="7200" b="1" dirty="0">
                <a:solidFill>
                  <a:srgbClr val="3C291D"/>
                </a:solidFill>
                <a:latin typeface="Great Vibes" panose="02000507080000020002" pitchFamily="2" charset="0"/>
              </a:rPr>
              <a:t>Silence Shows Discretion</a:t>
            </a:r>
          </a:p>
        </p:txBody>
      </p:sp>
      <p:sp>
        <p:nvSpPr>
          <p:cNvPr id="3" name="Subtitle 2">
            <a:extLst>
              <a:ext uri="{FF2B5EF4-FFF2-40B4-BE49-F238E27FC236}">
                <a16:creationId xmlns:a16="http://schemas.microsoft.com/office/drawing/2014/main" id="{9FC73053-8BBE-4FAD-95F1-A42C01C75249}"/>
              </a:ext>
            </a:extLst>
          </p:cNvPr>
          <p:cNvSpPr>
            <a:spLocks noGrp="1"/>
          </p:cNvSpPr>
          <p:nvPr>
            <p:ph type="subTitle" idx="1"/>
          </p:nvPr>
        </p:nvSpPr>
        <p:spPr>
          <a:xfrm>
            <a:off x="501444" y="2127733"/>
            <a:ext cx="8519463" cy="4642338"/>
          </a:xfrm>
        </p:spPr>
        <p:txBody>
          <a:bodyPr>
            <a:normAutofit/>
          </a:bodyPr>
          <a:lstStyle/>
          <a:p>
            <a:r>
              <a:rPr lang="en-US" sz="4400" b="1" dirty="0"/>
              <a:t>It Shows a Trustworthy Nature</a:t>
            </a:r>
          </a:p>
          <a:p>
            <a:r>
              <a:rPr lang="en-US" sz="4000" i="1" dirty="0"/>
              <a:t>Proverbs 11:13</a:t>
            </a:r>
          </a:p>
          <a:p>
            <a:r>
              <a:rPr lang="en-US" sz="4400" b="1" dirty="0"/>
              <a:t>Discretion is the</a:t>
            </a:r>
            <a:br>
              <a:rPr lang="en-US" sz="4400" b="1" dirty="0"/>
            </a:br>
            <a:r>
              <a:rPr lang="en-US" sz="4400" b="1" dirty="0"/>
              <a:t>Hallmark of Wisdom</a:t>
            </a:r>
          </a:p>
          <a:p>
            <a:r>
              <a:rPr lang="en-US" sz="4000" i="1" dirty="0"/>
              <a:t>Proverbs 18:6 (ESV)</a:t>
            </a:r>
          </a:p>
          <a:p>
            <a:r>
              <a:rPr lang="en-US" sz="4000" i="1" dirty="0"/>
              <a:t>Proverbs 8:12</a:t>
            </a:r>
          </a:p>
        </p:txBody>
      </p:sp>
      <p:pic>
        <p:nvPicPr>
          <p:cNvPr id="5" name="Picture 4" descr="A picture containing building, sculpture, statue&#10;&#10;Description automatically generated">
            <a:extLst>
              <a:ext uri="{FF2B5EF4-FFF2-40B4-BE49-F238E27FC236}">
                <a16:creationId xmlns:a16="http://schemas.microsoft.com/office/drawing/2014/main" id="{C87C561A-3E99-4F62-BB2C-F4DE8583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916" y="2215662"/>
            <a:ext cx="2567793" cy="4642338"/>
          </a:xfrm>
          <a:prstGeom prst="rect">
            <a:avLst/>
          </a:prstGeom>
        </p:spPr>
      </p:pic>
    </p:spTree>
    <p:extLst>
      <p:ext uri="{BB962C8B-B14F-4D97-AF65-F5344CB8AC3E}">
        <p14:creationId xmlns:p14="http://schemas.microsoft.com/office/powerpoint/2010/main" val="1549033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F6A5-3579-4A4E-98AF-B16F676D5BEA}"/>
              </a:ext>
            </a:extLst>
          </p:cNvPr>
          <p:cNvSpPr>
            <a:spLocks noGrp="1"/>
          </p:cNvSpPr>
          <p:nvPr>
            <p:ph type="ctrTitle"/>
          </p:nvPr>
        </p:nvSpPr>
        <p:spPr>
          <a:xfrm>
            <a:off x="703385" y="613227"/>
            <a:ext cx="11095323" cy="2604758"/>
          </a:xfrm>
        </p:spPr>
        <p:txBody>
          <a:bodyPr anchor="t">
            <a:normAutofit/>
          </a:bodyPr>
          <a:lstStyle/>
          <a:p>
            <a:pPr algn="l"/>
            <a:r>
              <a:rPr lang="en-US" sz="7200" b="1" dirty="0">
                <a:solidFill>
                  <a:srgbClr val="3C291D"/>
                </a:solidFill>
                <a:latin typeface="Great Vibes" panose="02000507080000020002" pitchFamily="2" charset="0"/>
              </a:rPr>
              <a:t>Silence is an important concept to consider on questions of Authority</a:t>
            </a:r>
          </a:p>
        </p:txBody>
      </p:sp>
      <p:sp>
        <p:nvSpPr>
          <p:cNvPr id="3" name="Subtitle 2">
            <a:extLst>
              <a:ext uri="{FF2B5EF4-FFF2-40B4-BE49-F238E27FC236}">
                <a16:creationId xmlns:a16="http://schemas.microsoft.com/office/drawing/2014/main" id="{9FC73053-8BBE-4FAD-95F1-A42C01C75249}"/>
              </a:ext>
            </a:extLst>
          </p:cNvPr>
          <p:cNvSpPr>
            <a:spLocks noGrp="1"/>
          </p:cNvSpPr>
          <p:nvPr>
            <p:ph type="subTitle" idx="1"/>
          </p:nvPr>
        </p:nvSpPr>
        <p:spPr>
          <a:xfrm>
            <a:off x="501444" y="2954215"/>
            <a:ext cx="8519463" cy="3763108"/>
          </a:xfrm>
        </p:spPr>
        <p:txBody>
          <a:bodyPr>
            <a:normAutofit/>
          </a:bodyPr>
          <a:lstStyle/>
          <a:p>
            <a:r>
              <a:rPr lang="en-US" sz="4400" b="1" dirty="0"/>
              <a:t>It is reverent, respectful and submissive to speak and act where God has not authorized us to speak and act?</a:t>
            </a:r>
          </a:p>
          <a:p>
            <a:r>
              <a:rPr lang="en-US" sz="4000" i="1" dirty="0"/>
              <a:t>Matthew 15:7-9; Hebrews 7:12-14</a:t>
            </a:r>
          </a:p>
        </p:txBody>
      </p:sp>
      <p:pic>
        <p:nvPicPr>
          <p:cNvPr id="5" name="Picture 4" descr="A picture containing building, sculpture, statue&#10;&#10;Description automatically generated">
            <a:extLst>
              <a:ext uri="{FF2B5EF4-FFF2-40B4-BE49-F238E27FC236}">
                <a16:creationId xmlns:a16="http://schemas.microsoft.com/office/drawing/2014/main" id="{C87C561A-3E99-4F62-BB2C-F4DE8583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916" y="2215662"/>
            <a:ext cx="2567793" cy="4642338"/>
          </a:xfrm>
          <a:prstGeom prst="rect">
            <a:avLst/>
          </a:prstGeom>
        </p:spPr>
      </p:pic>
    </p:spTree>
    <p:extLst>
      <p:ext uri="{BB962C8B-B14F-4D97-AF65-F5344CB8AC3E}">
        <p14:creationId xmlns:p14="http://schemas.microsoft.com/office/powerpoint/2010/main" val="1104411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1F6A5-3579-4A4E-98AF-B16F676D5BEA}"/>
              </a:ext>
            </a:extLst>
          </p:cNvPr>
          <p:cNvSpPr>
            <a:spLocks noGrp="1"/>
          </p:cNvSpPr>
          <p:nvPr>
            <p:ph type="ctrTitle"/>
          </p:nvPr>
        </p:nvSpPr>
        <p:spPr>
          <a:xfrm>
            <a:off x="393290" y="283009"/>
            <a:ext cx="8150942" cy="1655763"/>
          </a:xfrm>
        </p:spPr>
        <p:txBody>
          <a:bodyPr anchor="t">
            <a:normAutofit/>
          </a:bodyPr>
          <a:lstStyle/>
          <a:p>
            <a:r>
              <a:rPr lang="en-US" sz="9600" b="1" dirty="0">
                <a:solidFill>
                  <a:srgbClr val="3C291D"/>
                </a:solidFill>
                <a:latin typeface="Great Vibes" panose="02000507080000020002" pitchFamily="2" charset="0"/>
              </a:rPr>
              <a:t>Conclusion</a:t>
            </a:r>
          </a:p>
        </p:txBody>
      </p:sp>
      <p:sp>
        <p:nvSpPr>
          <p:cNvPr id="3" name="Subtitle 2">
            <a:extLst>
              <a:ext uri="{FF2B5EF4-FFF2-40B4-BE49-F238E27FC236}">
                <a16:creationId xmlns:a16="http://schemas.microsoft.com/office/drawing/2014/main" id="{9FC73053-8BBE-4FAD-95F1-A42C01C75249}"/>
              </a:ext>
            </a:extLst>
          </p:cNvPr>
          <p:cNvSpPr>
            <a:spLocks noGrp="1"/>
          </p:cNvSpPr>
          <p:nvPr>
            <p:ph type="subTitle" idx="1"/>
          </p:nvPr>
        </p:nvSpPr>
        <p:spPr>
          <a:xfrm>
            <a:off x="501445" y="1776046"/>
            <a:ext cx="8072284" cy="4622296"/>
          </a:xfrm>
        </p:spPr>
        <p:txBody>
          <a:bodyPr>
            <a:noAutofit/>
          </a:bodyPr>
          <a:lstStyle/>
          <a:p>
            <a:r>
              <a:rPr lang="en-US" sz="4400" b="1" dirty="0"/>
              <a:t>Silence is not the norm</a:t>
            </a:r>
            <a:br>
              <a:rPr lang="en-US" sz="4400" b="1" dirty="0"/>
            </a:br>
            <a:r>
              <a:rPr lang="en-US" sz="4400" b="1" dirty="0"/>
              <a:t>in our culture.</a:t>
            </a:r>
          </a:p>
          <a:p>
            <a:r>
              <a:rPr lang="en-US" sz="4400" dirty="0"/>
              <a:t>It is a precious concept that must be taught to our children!</a:t>
            </a:r>
          </a:p>
          <a:p>
            <a:endParaRPr lang="en-US" sz="800" dirty="0"/>
          </a:p>
          <a:p>
            <a:r>
              <a:rPr lang="en-US" sz="3600" i="1" dirty="0"/>
              <a:t>“Be still, and know that I am God”</a:t>
            </a:r>
          </a:p>
          <a:p>
            <a:pPr algn="l"/>
            <a:r>
              <a:rPr lang="en-US" sz="3600" dirty="0"/>
              <a:t>                                        ―  Psalm 46:10</a:t>
            </a:r>
          </a:p>
        </p:txBody>
      </p:sp>
      <p:pic>
        <p:nvPicPr>
          <p:cNvPr id="5" name="Picture 4" descr="A picture containing building, sculpture, statue&#10;&#10;Description automatically generated">
            <a:extLst>
              <a:ext uri="{FF2B5EF4-FFF2-40B4-BE49-F238E27FC236}">
                <a16:creationId xmlns:a16="http://schemas.microsoft.com/office/drawing/2014/main" id="{C87C561A-3E99-4F62-BB2C-F4DE8583D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942" y="58872"/>
            <a:ext cx="3760768" cy="6799128"/>
          </a:xfrm>
          <a:prstGeom prst="rect">
            <a:avLst/>
          </a:prstGeom>
        </p:spPr>
      </p:pic>
    </p:spTree>
    <p:extLst>
      <p:ext uri="{BB962C8B-B14F-4D97-AF65-F5344CB8AC3E}">
        <p14:creationId xmlns:p14="http://schemas.microsoft.com/office/powerpoint/2010/main" val="2979426405"/>
      </p:ext>
    </p:extLst>
  </p:cSld>
  <p:clrMapOvr>
    <a:masterClrMapping/>
  </p:clrMapOvr>
  <mc:AlternateContent xmlns:mc="http://schemas.openxmlformats.org/markup-compatibility/2006" xmlns:p14="http://schemas.microsoft.com/office/powerpoint/2010/main">
    <mc:Choice Requires="p14">
      <p:transition spd="slow" p14:dur="2500">
        <p14:vortex/>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TotalTime>
  <Words>2464</Words>
  <Application>Microsoft Office PowerPoint</Application>
  <PresentationFormat>Widescreen</PresentationFormat>
  <Paragraphs>146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 Light</vt:lpstr>
      <vt:lpstr>Great Vibes</vt:lpstr>
      <vt:lpstr>Arial</vt:lpstr>
      <vt:lpstr>Calibri</vt:lpstr>
      <vt:lpstr>Office Theme</vt:lpstr>
      <vt:lpstr>Silence is Virtue</vt:lpstr>
      <vt:lpstr>Silence Shows Reverence</vt:lpstr>
      <vt:lpstr>Silence Shows Respect</vt:lpstr>
      <vt:lpstr>Silence Shows Submission</vt:lpstr>
      <vt:lpstr>Silence Shows Discretion</vt:lpstr>
      <vt:lpstr>Silence is an important concept to consider on questions of Authority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Silence is Virtue</dc:title>
  <dc:creator>Stan Cox</dc:creator>
  <cp:lastModifiedBy>Stan Cox</cp:lastModifiedBy>
  <cp:revision>2</cp:revision>
  <dcterms:created xsi:type="dcterms:W3CDTF">2021-10-05T20:23:13Z</dcterms:created>
  <dcterms:modified xsi:type="dcterms:W3CDTF">2021-10-08T20:06:19Z</dcterms:modified>
</cp:coreProperties>
</file>