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8"/>
  </p:notesMasterIdLst>
  <p:handoutMasterIdLst>
    <p:handoutMasterId r:id="rId9"/>
  </p:handoutMasterIdLst>
  <p:sldIdLst>
    <p:sldId id="274" r:id="rId2"/>
    <p:sldId id="257" r:id="rId3"/>
    <p:sldId id="258" r:id="rId4"/>
    <p:sldId id="260" r:id="rId5"/>
    <p:sldId id="262" r:id="rId6"/>
    <p:sldId id="273" r:id="rId7"/>
  </p:sldIdLst>
  <p:sldSz cx="12192000" cy="6858000"/>
  <p:notesSz cx="6858000" cy="9144000"/>
  <p:embeddedFontLst>
    <p:embeddedFont>
      <p:font typeface="Bernard MT Condensed" panose="02050806060905020404" pitchFamily="18"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hiller" panose="04020404031007020602" pitchFamily="82"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6ADA5-CC46-4C36-97A4-41873D7F7A2B}" v="2" dt="2021-04-11T04:04:20.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51" autoAdjust="0"/>
  </p:normalViewPr>
  <p:slideViewPr>
    <p:cSldViewPr>
      <p:cViewPr varScale="1">
        <p:scale>
          <a:sx n="57" d="100"/>
          <a:sy n="57" d="100"/>
        </p:scale>
        <p:origin x="1574" y="48"/>
      </p:cViewPr>
      <p:guideLst>
        <p:guide orient="horz" pos="2160"/>
        <p:guide pos="3840"/>
      </p:guideLst>
    </p:cSldViewPr>
  </p:slideViewPr>
  <p:notesTextViewPr>
    <p:cViewPr>
      <p:scale>
        <a:sx n="100" d="100"/>
        <a:sy n="100" d="100"/>
      </p:scale>
      <p:origin x="0" y="0"/>
    </p:cViewPr>
  </p:notesTextViewPr>
  <p:notesViewPr>
    <p:cSldViewPr>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4E6ADA5-CC46-4C36-97A4-41873D7F7A2B}"/>
    <pc:docChg chg="addSld delSld modSld">
      <pc:chgData name="Stan Cox" userId="9376f276357bfffd" providerId="LiveId" clId="{04E6ADA5-CC46-4C36-97A4-41873D7F7A2B}" dt="2021-04-11T12:39:41.761" v="3" actId="47"/>
      <pc:docMkLst>
        <pc:docMk/>
      </pc:docMkLst>
      <pc:sldChg chg="new del setBg">
        <pc:chgData name="Stan Cox" userId="9376f276357bfffd" providerId="LiveId" clId="{04E6ADA5-CC46-4C36-97A4-41873D7F7A2B}" dt="2021-04-11T12:39:41.761" v="3" actId="47"/>
        <pc:sldMkLst>
          <pc:docMk/>
          <pc:sldMk cId="374602357"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85800"/>
          </a:xfrm>
          <a:prstGeom prst="rect">
            <a:avLst/>
          </a:prstGeom>
        </p:spPr>
        <p:txBody>
          <a:bodyPr vert="horz" lIns="91440" tIns="45720" rIns="91440" bIns="45720" rtlCol="0"/>
          <a:lstStyle>
            <a:lvl1pPr algn="l">
              <a:defRPr sz="1200"/>
            </a:lvl1pPr>
          </a:lstStyle>
          <a:p>
            <a:r>
              <a:rPr lang="en-US" sz="3200" b="1" dirty="0">
                <a:latin typeface="Chiller" panose="04020404031007020602" pitchFamily="82" charset="0"/>
              </a:rPr>
              <a:t>Sinful Lust</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11, 2021 @ 11am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A22A1EB-15D5-4636-919B-2F3F094A8E39}" type="slidenum">
              <a:rPr lang="en-US" smtClean="0"/>
              <a:t>‹#›</a:t>
            </a:fld>
            <a:endParaRPr lang="en-US" dirty="0"/>
          </a:p>
        </p:txBody>
      </p:sp>
    </p:spTree>
    <p:extLst>
      <p:ext uri="{BB962C8B-B14F-4D97-AF65-F5344CB8AC3E}">
        <p14:creationId xmlns:p14="http://schemas.microsoft.com/office/powerpoint/2010/main" val="2396555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66DB9-5805-4391-856F-3F9ACB0ABD81}" type="datetimeFigureOut">
              <a:rPr lang="en-US" smtClean="0"/>
              <a:t>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1B5B-7AFF-43A7-B4AF-3A4ED5688968}" type="slidenum">
              <a:rPr lang="en-US" smtClean="0"/>
              <a:t>‹#›</a:t>
            </a:fld>
            <a:endParaRPr lang="en-US"/>
          </a:p>
        </p:txBody>
      </p:sp>
    </p:spTree>
    <p:extLst>
      <p:ext uri="{BB962C8B-B14F-4D97-AF65-F5344CB8AC3E}">
        <p14:creationId xmlns:p14="http://schemas.microsoft.com/office/powerpoint/2010/main" val="290660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Sinful Lust</a:t>
            </a:r>
          </a:p>
          <a:p>
            <a:pPr marL="628650" lvl="1" indent="-171450">
              <a:buFont typeface="Arial" panose="020B0604020202020204" pitchFamily="34" charset="0"/>
              <a:buChar char="•"/>
            </a:pPr>
            <a:r>
              <a:rPr lang="en-US" dirty="0"/>
              <a:t>A universal problem with men</a:t>
            </a:r>
          </a:p>
          <a:p>
            <a:pPr marL="628650" lvl="1" indent="-171450">
              <a:buFont typeface="Arial" panose="020B0604020202020204" pitchFamily="34" charset="0"/>
              <a:buChar char="•"/>
            </a:pPr>
            <a:r>
              <a:rPr lang="en-US" dirty="0"/>
              <a:t>We will seek to define what it is, what it isn’t, who is responsible, and who is especially vulnerable to it.</a:t>
            </a:r>
          </a:p>
          <a:p>
            <a:pPr marL="628650" lvl="1" indent="-171450">
              <a:buFont typeface="Arial" panose="020B0604020202020204" pitchFamily="34" charset="0"/>
              <a:buChar char="•"/>
            </a:pPr>
            <a:r>
              <a:rPr lang="en-US" dirty="0"/>
              <a:t>Most importantly, how to avoid it and fight against it, that we might be found pleasing to God.</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(1 John 2:16-17), </a:t>
            </a:r>
            <a:r>
              <a:rPr lang="en-US" sz="1200" i="1" dirty="0"/>
              <a:t>“For all that is in the world—the lust of the flesh, the lust of the eyes, and the pride of life—is not of the Father but is of the world.</a:t>
            </a:r>
            <a:r>
              <a:rPr lang="en-US" sz="1200" i="1" baseline="30000" dirty="0"/>
              <a:t> 17</a:t>
            </a:r>
            <a:r>
              <a:rPr lang="en-US" sz="1200" i="1" dirty="0"/>
              <a:t> And the world is passing away, and the lust of it; but he who does the will of God abides forever.”</a:t>
            </a:r>
            <a:endParaRPr lang="en-US" i="1"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5041B5B-7AFF-43A7-B4AF-3A4ED5688968}" type="slidenum">
              <a:rPr lang="en-US" smtClean="0"/>
              <a:t>1</a:t>
            </a:fld>
            <a:endParaRPr lang="en-US"/>
          </a:p>
        </p:txBody>
      </p:sp>
    </p:spTree>
    <p:extLst>
      <p:ext uri="{BB962C8B-B14F-4D97-AF65-F5344CB8AC3E}">
        <p14:creationId xmlns:p14="http://schemas.microsoft.com/office/powerpoint/2010/main" val="53809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Sinful Lust  (Dictionary Definitions)</a:t>
            </a:r>
          </a:p>
          <a:p>
            <a:pPr marL="628650" lvl="1" indent="-171450">
              <a:buFont typeface="Arial" panose="020B0604020202020204" pitchFamily="34" charset="0"/>
              <a:buChar char="•"/>
            </a:pPr>
            <a:r>
              <a:rPr lang="en-US" altLang="en-US" sz="1200" dirty="0">
                <a:effectLst/>
              </a:rPr>
              <a:t>Thomas defines the verb </a:t>
            </a:r>
            <a:r>
              <a:rPr lang="en-US" altLang="en-US" sz="1200" i="1" dirty="0" err="1">
                <a:effectLst/>
              </a:rPr>
              <a:t>epithumeō</a:t>
            </a:r>
            <a:r>
              <a:rPr lang="en-US" altLang="en-US" sz="1200" i="1" dirty="0">
                <a:effectLst/>
              </a:rPr>
              <a:t> </a:t>
            </a:r>
            <a:r>
              <a:rPr lang="en-US" altLang="en-US" sz="1200" dirty="0">
                <a:effectLst/>
              </a:rPr>
              <a:t>as a compound of </a:t>
            </a:r>
            <a:r>
              <a:rPr lang="en-US" altLang="en-US" sz="1200" i="1" dirty="0">
                <a:effectLst/>
              </a:rPr>
              <a:t>epi </a:t>
            </a:r>
            <a:r>
              <a:rPr lang="en-US" altLang="en-US" sz="1200" dirty="0">
                <a:effectLst/>
              </a:rPr>
              <a:t>[intensifier] and </a:t>
            </a:r>
            <a:r>
              <a:rPr lang="en-US" altLang="en-US" sz="1200" i="1" dirty="0" err="1">
                <a:effectLst/>
              </a:rPr>
              <a:t>thumos</a:t>
            </a:r>
            <a:r>
              <a:rPr lang="en-US" altLang="en-US" sz="1200" i="1" dirty="0">
                <a:effectLst/>
              </a:rPr>
              <a:t> </a:t>
            </a:r>
            <a:r>
              <a:rPr lang="en-US" altLang="en-US" sz="1200" dirty="0">
                <a:effectLst/>
              </a:rPr>
              <a:t>[passion], meaning “desire, lust after” [1937]. </a:t>
            </a:r>
          </a:p>
          <a:p>
            <a:pPr marL="628650" lvl="1" indent="-171450">
              <a:buFont typeface="Arial" panose="020B0604020202020204" pitchFamily="34" charset="0"/>
              <a:buChar char="•"/>
            </a:pPr>
            <a:r>
              <a:rPr lang="en-US" altLang="en-US" sz="1200" dirty="0" err="1">
                <a:effectLst/>
              </a:rPr>
              <a:t>Louw</a:t>
            </a:r>
            <a:r>
              <a:rPr lang="en-US" altLang="en-US" sz="1200" dirty="0">
                <a:effectLst/>
              </a:rPr>
              <a:t> &amp; Nida say it means: “(1) to greatly desire to do or have something [25.12]; (2) to strongly desire to have what belongs to someone else and/or to engage in an activity which is morally wrong” [25.20].</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5041B5B-7AFF-43A7-B4AF-3A4ED5688968}" type="slidenum">
              <a:rPr lang="en-US" smtClean="0"/>
              <a:t>2</a:t>
            </a:fld>
            <a:endParaRPr lang="en-US"/>
          </a:p>
        </p:txBody>
      </p:sp>
    </p:spTree>
    <p:extLst>
      <p:ext uri="{BB962C8B-B14F-4D97-AF65-F5344CB8AC3E}">
        <p14:creationId xmlns:p14="http://schemas.microsoft.com/office/powerpoint/2010/main" val="315989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Physical Desires are not Sinful</a:t>
            </a:r>
          </a:p>
          <a:p>
            <a:pPr marL="628650" lvl="1" indent="-171450">
              <a:buFont typeface="Arial" panose="020B0604020202020204" pitchFamily="34" charset="0"/>
              <a:buChar char="•"/>
            </a:pPr>
            <a:r>
              <a:rPr lang="en-US" altLang="en-US" sz="1200" dirty="0">
                <a:effectLst/>
              </a:rPr>
              <a:t>The desire for physical food is natural. </a:t>
            </a:r>
            <a:r>
              <a:rPr lang="en-US" altLang="en-US" sz="1200" b="1" dirty="0">
                <a:effectLst/>
              </a:rPr>
              <a:t>(But, gluttony is sinful)</a:t>
            </a:r>
          </a:p>
          <a:p>
            <a:pPr marL="628650" lvl="1" indent="-171450">
              <a:buFont typeface="Arial" panose="020B0604020202020204" pitchFamily="34" charset="0"/>
              <a:buChar char="•"/>
            </a:pPr>
            <a:r>
              <a:rPr lang="en-US" altLang="en-US" sz="1200" dirty="0">
                <a:effectLst/>
              </a:rPr>
              <a:t>The desire for release from physical suffering is understandable.  </a:t>
            </a:r>
            <a:r>
              <a:rPr lang="en-US" altLang="en-US" sz="1200" b="1" dirty="0">
                <a:effectLst/>
              </a:rPr>
              <a:t>(But, suicide, drug &amp; alcohol abuse, etc. are sinful)</a:t>
            </a:r>
          </a:p>
          <a:p>
            <a:pPr marL="628650" lvl="1" indent="-171450">
              <a:buFont typeface="Arial" panose="020B0604020202020204" pitchFamily="34" charset="0"/>
              <a:buChar char="•"/>
            </a:pPr>
            <a:r>
              <a:rPr lang="en-US" altLang="en-US" sz="1200" dirty="0">
                <a:effectLst/>
              </a:rPr>
              <a:t>Sexual desire is natural </a:t>
            </a:r>
            <a:r>
              <a:rPr lang="en-US" altLang="en-US" sz="1200" b="1" dirty="0">
                <a:effectLst/>
              </a:rPr>
              <a:t>(But, fornication and adultery are sinful)</a:t>
            </a:r>
          </a:p>
          <a:p>
            <a:endParaRPr lang="en-US" dirty="0"/>
          </a:p>
        </p:txBody>
      </p:sp>
      <p:sp>
        <p:nvSpPr>
          <p:cNvPr id="4" name="Slide Number Placeholder 3"/>
          <p:cNvSpPr>
            <a:spLocks noGrp="1"/>
          </p:cNvSpPr>
          <p:nvPr>
            <p:ph type="sldNum" sz="quarter" idx="5"/>
          </p:nvPr>
        </p:nvSpPr>
        <p:spPr/>
        <p:txBody>
          <a:bodyPr/>
          <a:lstStyle/>
          <a:p>
            <a:fld id="{15041B5B-7AFF-43A7-B4AF-3A4ED5688968}" type="slidenum">
              <a:rPr lang="en-US" smtClean="0"/>
              <a:t>3</a:t>
            </a:fld>
            <a:endParaRPr lang="en-US"/>
          </a:p>
        </p:txBody>
      </p:sp>
    </p:spTree>
    <p:extLst>
      <p:ext uri="{BB962C8B-B14F-4D97-AF65-F5344CB8AC3E}">
        <p14:creationId xmlns:p14="http://schemas.microsoft.com/office/powerpoint/2010/main" val="26285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Sinful Lust</a:t>
            </a:r>
          </a:p>
          <a:p>
            <a:pPr marL="628650" lvl="1" indent="-171450" algn="l">
              <a:buFont typeface="Arial" panose="020B0604020202020204" pitchFamily="34" charset="0"/>
              <a:buChar char="•"/>
            </a:pPr>
            <a:r>
              <a:rPr lang="en-US" altLang="en-US" sz="1200" b="1" dirty="0">
                <a:effectLst/>
              </a:rPr>
              <a:t>Sinful desire originates with Satan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effectLst/>
              </a:rPr>
              <a:t>(John 8:44), </a:t>
            </a:r>
            <a:r>
              <a:rPr lang="en-US" altLang="en-US" sz="1200" i="1" dirty="0">
                <a:effectLst/>
              </a:rPr>
              <a:t>“</a:t>
            </a:r>
            <a:r>
              <a:rPr lang="en-US" i="1" dirty="0">
                <a:effectLst/>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altLang="en-US" i="1" dirty="0">
              <a:effectLst/>
            </a:endParaRPr>
          </a:p>
          <a:p>
            <a:pPr marL="628650" lvl="1" indent="-171450" algn="l">
              <a:buFont typeface="Arial" panose="020B0604020202020204" pitchFamily="34" charset="0"/>
              <a:buChar char="•"/>
            </a:pPr>
            <a:r>
              <a:rPr lang="en-US" altLang="en-US" sz="1200" b="1" dirty="0">
                <a:effectLst/>
              </a:rPr>
              <a:t>And with 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effectLst/>
              </a:rPr>
              <a:t>(James 1:13-16), </a:t>
            </a:r>
            <a:r>
              <a:rPr lang="en-US" altLang="en-US" sz="1200" i="1" dirty="0">
                <a:effectLst/>
              </a:rPr>
              <a:t>“</a:t>
            </a:r>
            <a:r>
              <a:rPr lang="en-US" sz="1200" i="1" dirty="0">
                <a:effectLst/>
              </a:rPr>
              <a:t>Let no one say when he is tempted, “I am tempted by God”; for God cannot be tempted by evil, nor does He Himself tempt anyone. </a:t>
            </a:r>
            <a:r>
              <a:rPr lang="en-US" sz="1200" i="1" baseline="30000" dirty="0">
                <a:effectLst/>
              </a:rPr>
              <a:t>14 </a:t>
            </a:r>
            <a:r>
              <a:rPr lang="en-US" sz="1200" i="1" dirty="0">
                <a:effectLst/>
              </a:rPr>
              <a:t>But each one is tempted when he is drawn away by his own desires and enticed. </a:t>
            </a:r>
            <a:r>
              <a:rPr lang="en-US" sz="1200" i="1" baseline="30000" dirty="0">
                <a:effectLst/>
              </a:rPr>
              <a:t>15 </a:t>
            </a:r>
            <a:r>
              <a:rPr lang="en-US" sz="1200" i="1" dirty="0">
                <a:effectLst/>
              </a:rPr>
              <a:t>Then, when desire has conceived, it gives birth to sin; and sin, when it is full-grown, brings forth death.  </a:t>
            </a:r>
            <a:r>
              <a:rPr lang="en-US" sz="1200" i="1" baseline="30000" dirty="0">
                <a:effectLst/>
              </a:rPr>
              <a:t>16 </a:t>
            </a:r>
            <a:r>
              <a:rPr lang="en-US" sz="1200" i="1" dirty="0">
                <a:effectLst/>
              </a:rPr>
              <a:t>Do not be deceived, my beloved brethren.”</a:t>
            </a:r>
            <a:endParaRPr lang="en-US" altLang="en-US" sz="1200" i="1" dirty="0">
              <a:effectLst/>
            </a:endParaRPr>
          </a:p>
          <a:p>
            <a:endParaRPr lang="en-US" dirty="0"/>
          </a:p>
        </p:txBody>
      </p:sp>
      <p:sp>
        <p:nvSpPr>
          <p:cNvPr id="4" name="Slide Number Placeholder 3"/>
          <p:cNvSpPr>
            <a:spLocks noGrp="1"/>
          </p:cNvSpPr>
          <p:nvPr>
            <p:ph type="sldNum" sz="quarter" idx="5"/>
          </p:nvPr>
        </p:nvSpPr>
        <p:spPr/>
        <p:txBody>
          <a:bodyPr/>
          <a:lstStyle/>
          <a:p>
            <a:fld id="{15041B5B-7AFF-43A7-B4AF-3A4ED5688968}" type="slidenum">
              <a:rPr lang="en-US" smtClean="0"/>
              <a:t>4</a:t>
            </a:fld>
            <a:endParaRPr lang="en-US"/>
          </a:p>
        </p:txBody>
      </p:sp>
    </p:spTree>
    <p:extLst>
      <p:ext uri="{BB962C8B-B14F-4D97-AF65-F5344CB8AC3E}">
        <p14:creationId xmlns:p14="http://schemas.microsoft.com/office/powerpoint/2010/main" val="184896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(Those who have a propensity for such unbridled lust)</a:t>
            </a:r>
          </a:p>
          <a:p>
            <a:pPr marL="628650" lvl="1" indent="-171450">
              <a:buFont typeface="Arial" panose="020B0604020202020204" pitchFamily="34" charset="0"/>
              <a:buChar char="•"/>
            </a:pPr>
            <a:r>
              <a:rPr lang="en-US" altLang="en-US" sz="1200" b="1" dirty="0">
                <a:effectLst/>
              </a:rPr>
              <a:t>Lusts are the domain of self-indulgent youth</a:t>
            </a:r>
          </a:p>
          <a:p>
            <a:pPr marL="0" lvl="0" indent="0">
              <a:buFont typeface="Arial" panose="020B0604020202020204" pitchFamily="34" charset="0"/>
              <a:buNone/>
            </a:pPr>
            <a:r>
              <a:rPr lang="en-US" altLang="en-US" sz="1200" b="1" dirty="0">
                <a:effectLst/>
              </a:rPr>
              <a:t>(2 Timothy 2:20-22), </a:t>
            </a:r>
            <a:r>
              <a:rPr lang="en-US" altLang="en-US" sz="1200" b="0" i="1" dirty="0">
                <a:effectLst/>
              </a:rPr>
              <a:t>”</a:t>
            </a:r>
            <a:r>
              <a:rPr lang="en-US" b="0" i="1" dirty="0"/>
              <a:t>But in a great house there are not only vessels of gold and silver, but also of wood and clay, some for honor and some for dishonor.</a:t>
            </a:r>
            <a:r>
              <a:rPr lang="en-US" b="0" i="1" baseline="30000" dirty="0"/>
              <a:t> 21</a:t>
            </a:r>
            <a:r>
              <a:rPr lang="en-US" b="0" i="1" dirty="0"/>
              <a:t> Therefore if anyone cleanses himself from the latter, he will be a vessel for honor, sanctified and useful for the Master, prepared for every good work.</a:t>
            </a:r>
            <a:r>
              <a:rPr lang="en-US" b="0" i="1" baseline="30000" dirty="0"/>
              <a:t> 22</a:t>
            </a:r>
            <a:r>
              <a:rPr lang="en-US" b="0" i="1" dirty="0"/>
              <a:t> Flee also youthful lusts; but pursue righteousness, faith, love, peace with those who call on the Lord out of a pure heart.”</a:t>
            </a:r>
            <a:endParaRPr lang="en-US" altLang="en-US" sz="1200" b="0" i="1" dirty="0">
              <a:effectLst/>
            </a:endParaRPr>
          </a:p>
          <a:p>
            <a:pPr marL="628650" lvl="1" indent="-171450">
              <a:buFont typeface="Arial" panose="020B0604020202020204" pitchFamily="34" charset="0"/>
              <a:buChar char="•"/>
            </a:pPr>
            <a:r>
              <a:rPr lang="en-US" altLang="en-US" sz="1200" b="1" dirty="0">
                <a:effectLst/>
              </a:rPr>
              <a:t>Lusts are the defining characteristic of sinful humanity</a:t>
            </a:r>
          </a:p>
          <a:p>
            <a:pPr marL="0" lvl="0" indent="0">
              <a:buFont typeface="Arial" panose="020B0604020202020204" pitchFamily="34" charset="0"/>
              <a:buNone/>
            </a:pPr>
            <a:r>
              <a:rPr lang="en-US" altLang="en-US" sz="1200" b="1" dirty="0">
                <a:effectLst/>
              </a:rPr>
              <a:t>(Ephesians 2:1-3), </a:t>
            </a:r>
            <a:r>
              <a:rPr lang="en-US" altLang="en-US" sz="1200" b="0" i="1" dirty="0">
                <a:effectLst/>
              </a:rPr>
              <a:t>“</a:t>
            </a:r>
            <a:r>
              <a:rPr lang="en-US" b="0" i="1" dirty="0"/>
              <a:t>And you He made alive, who were dead in trespasses and sins,</a:t>
            </a:r>
            <a:r>
              <a:rPr lang="en-US" b="0" i="1" baseline="30000" dirty="0"/>
              <a:t> 2</a:t>
            </a:r>
            <a:r>
              <a:rPr lang="en-US" b="0" i="1" dirty="0"/>
              <a:t> in which you once walked according to the course of this world, according to the prince of the power of the air, the spirit who now works in the sons of disobedience,</a:t>
            </a:r>
            <a:r>
              <a:rPr lang="en-US" b="0" i="1" baseline="30000" dirty="0"/>
              <a:t> 3</a:t>
            </a:r>
            <a:r>
              <a:rPr lang="en-US" b="0" i="1" dirty="0"/>
              <a:t> among whom also we all once conducted ourselves in the lusts of our flesh, fulfilling the desires of the flesh and of the mind, and were by nature children of wrath, just as the others.”</a:t>
            </a:r>
            <a:endParaRPr lang="en-US" altLang="en-US" sz="1200" b="0" i="1" dirty="0">
              <a:effectLst/>
            </a:endParaRPr>
          </a:p>
          <a:p>
            <a:pPr marL="628650" lvl="1" indent="-171450">
              <a:buFont typeface="Arial" panose="020B0604020202020204" pitchFamily="34" charset="0"/>
              <a:buChar char="•"/>
            </a:pPr>
            <a:r>
              <a:rPr lang="en-US" altLang="en-US" sz="1200" b="1" dirty="0">
                <a:effectLst/>
              </a:rPr>
              <a:t>Lusts are a trait of apostate disciples</a:t>
            </a:r>
          </a:p>
          <a:p>
            <a:pPr marL="0" lvl="0" indent="0">
              <a:buFont typeface="Arial" panose="020B0604020202020204" pitchFamily="34" charset="0"/>
              <a:buNone/>
            </a:pPr>
            <a:r>
              <a:rPr lang="en-US" altLang="en-US" sz="1200" b="1" dirty="0">
                <a:effectLst/>
              </a:rPr>
              <a:t>(2 Timothy 3:6-7), </a:t>
            </a:r>
            <a:r>
              <a:rPr lang="en-US" altLang="en-US" sz="1200" b="0" i="1" dirty="0">
                <a:effectLst/>
              </a:rPr>
              <a:t>“</a:t>
            </a:r>
            <a:r>
              <a:rPr lang="en-US" b="0" i="1" dirty="0"/>
              <a:t>For of this sort are those who creep into households and make captives of gullible women loaded down with sins, led away by various lusts,</a:t>
            </a:r>
            <a:r>
              <a:rPr lang="en-US" b="0" i="1" baseline="30000" dirty="0"/>
              <a:t> 7</a:t>
            </a:r>
            <a:r>
              <a:rPr lang="en-US" b="0" i="1" dirty="0"/>
              <a:t> always learning and never able to come to the knowledge of the truth.”</a:t>
            </a:r>
            <a:endParaRPr lang="en-US" altLang="en-US" sz="1200" b="0" i="1" dirty="0">
              <a:effectLst/>
            </a:endParaRPr>
          </a:p>
          <a:p>
            <a:pPr marL="0" lvl="0" indent="0">
              <a:buFont typeface="Arial" panose="020B0604020202020204" pitchFamily="34" charset="0"/>
              <a:buNone/>
            </a:pPr>
            <a:r>
              <a:rPr lang="en-US" altLang="en-US" sz="1200" b="1" dirty="0">
                <a:effectLst/>
              </a:rPr>
              <a:t>(2 Timothy 4:1-5</a:t>
            </a:r>
            <a:r>
              <a:rPr lang="en-US" altLang="en-US" sz="1200" b="1" i="0" dirty="0">
                <a:effectLst/>
              </a:rPr>
              <a:t>),</a:t>
            </a:r>
            <a:r>
              <a:rPr lang="en-US" altLang="en-US" sz="1200" b="0" i="1" dirty="0">
                <a:effectLst/>
              </a:rPr>
              <a:t> “</a:t>
            </a:r>
            <a:r>
              <a:rPr lang="en-US" b="0" i="1" dirty="0"/>
              <a:t>I charge you therefore before God and the Lord Jesus Christ, who will judge the living and the dead at His appearing and His kingdom:</a:t>
            </a:r>
            <a:r>
              <a:rPr lang="en-US" b="0" i="1" baseline="30000" dirty="0"/>
              <a:t> 2</a:t>
            </a:r>
            <a:r>
              <a:rPr lang="en-US" b="0" i="1" dirty="0"/>
              <a:t> Preach the word! Be ready in season and out of season. Convince, rebuke, exhort, with all longsuffering and teaching.</a:t>
            </a:r>
            <a:r>
              <a:rPr lang="en-US" b="0" i="1" baseline="30000" dirty="0"/>
              <a:t> 3</a:t>
            </a:r>
            <a:r>
              <a:rPr lang="en-US" b="0" i="1" dirty="0"/>
              <a:t> For the time will come when they will not endure sound doctrine, but according to their own desires, because they have itching ears, they will heap up for themselves teachers;</a:t>
            </a:r>
            <a:r>
              <a:rPr lang="en-US" b="0" i="1" baseline="30000" dirty="0"/>
              <a:t> 4</a:t>
            </a:r>
            <a:r>
              <a:rPr lang="en-US" b="0" i="1" dirty="0"/>
              <a:t> and they will turn their ears away from the truth, and be turned aside to fables.</a:t>
            </a:r>
            <a:r>
              <a:rPr lang="en-US" b="0" i="1" baseline="30000" dirty="0"/>
              <a:t> 5</a:t>
            </a:r>
            <a:r>
              <a:rPr lang="en-US" b="0" i="1" dirty="0"/>
              <a:t> But you be watchful in all things, endure afflictions, do the work of an evangelist, fulfill your ministry.”</a:t>
            </a:r>
            <a:endParaRPr lang="en-US" altLang="en-US" sz="1200" b="0" i="1" dirty="0">
              <a:effectLst/>
            </a:endParaRPr>
          </a:p>
          <a:p>
            <a:pPr marL="0" lvl="0" indent="0">
              <a:buFont typeface="Arial" panose="020B0604020202020204" pitchFamily="34" charset="0"/>
              <a:buNone/>
            </a:pPr>
            <a:r>
              <a:rPr lang="en-US" altLang="en-US" sz="1200" b="1" dirty="0">
                <a:effectLst/>
              </a:rPr>
              <a:t>(James 4:1-4), </a:t>
            </a:r>
            <a:r>
              <a:rPr lang="en-US" altLang="en-US" sz="1200" b="1" i="1" dirty="0">
                <a:effectLst/>
              </a:rPr>
              <a:t>“</a:t>
            </a:r>
            <a:r>
              <a:rPr lang="en-US" i="1" dirty="0"/>
              <a:t>Where do wars and fights come from among you? Do they not come from your desires for pleasure that war in your members?</a:t>
            </a:r>
            <a:r>
              <a:rPr lang="en-US" i="1" baseline="30000" dirty="0"/>
              <a:t> 2</a:t>
            </a:r>
            <a:r>
              <a:rPr lang="en-US" i="1" dirty="0"/>
              <a:t> You lust and do not have. You murder and covet and cannot obtain. You fight and war. Yet you do not have because you do not ask.</a:t>
            </a:r>
            <a:r>
              <a:rPr lang="en-US" i="1" baseline="30000" dirty="0"/>
              <a:t> 3</a:t>
            </a:r>
            <a:r>
              <a:rPr lang="en-US" i="1" dirty="0"/>
              <a:t> You ask and do not receive, because you ask amiss, that you may spend it on your pleasures.</a:t>
            </a:r>
            <a:r>
              <a:rPr lang="en-US" i="1" baseline="30000" dirty="0"/>
              <a:t> 4</a:t>
            </a:r>
            <a:r>
              <a:rPr lang="en-US" i="1" dirty="0"/>
              <a:t> Adulterers and adulteresses! Do you not know that friendship with the world is enmity with God? Whoever therefore wants to be a friend of the world makes himself an enemy of God.”</a:t>
            </a:r>
            <a:endParaRPr lang="en-US" altLang="en-US" sz="1200" b="1" i="1" dirty="0">
              <a:effectLst/>
            </a:endParaRPr>
          </a:p>
          <a:p>
            <a:pPr marL="628650" lvl="1" indent="-171450">
              <a:buFont typeface="Arial" panose="020B0604020202020204" pitchFamily="34" charset="0"/>
              <a:buChar char="•"/>
            </a:pPr>
            <a:r>
              <a:rPr lang="en-US" altLang="en-US" sz="1200" b="1" dirty="0">
                <a:effectLst/>
              </a:rPr>
              <a:t>Lusts are also characteristic of false teachers </a:t>
            </a:r>
          </a:p>
          <a:p>
            <a:pPr marL="0" lvl="0" indent="0">
              <a:buFont typeface="Arial" panose="020B0604020202020204" pitchFamily="34" charset="0"/>
              <a:buNone/>
            </a:pPr>
            <a:r>
              <a:rPr lang="en-US" altLang="en-US" sz="1200" b="1" dirty="0">
                <a:effectLst/>
              </a:rPr>
              <a:t>(2 Peter 2:18-19), </a:t>
            </a:r>
            <a:r>
              <a:rPr lang="en-US" altLang="en-US" sz="1200" b="1" i="1" dirty="0">
                <a:effectLst/>
              </a:rPr>
              <a:t>“</a:t>
            </a:r>
            <a:r>
              <a:rPr lang="en-US" i="1" dirty="0"/>
              <a:t>For when they speak great swelling words of emptiness, they allure through the lusts of the flesh, through lewdness, the ones who have actually escaped from those who live in error.</a:t>
            </a:r>
            <a:r>
              <a:rPr lang="en-US" i="1" baseline="30000" dirty="0"/>
              <a:t> 19</a:t>
            </a:r>
            <a:r>
              <a:rPr lang="en-US" i="1" dirty="0"/>
              <a:t> While they promise them liberty, they themselves are slaves of corruption; for by whom a person is overcome, by him also he is brought into bondage.”</a:t>
            </a:r>
            <a:endParaRPr lang="en-US" altLang="en-US" sz="1200" b="1" i="1" dirty="0">
              <a:effectLst/>
            </a:endParaRPr>
          </a:p>
        </p:txBody>
      </p:sp>
      <p:sp>
        <p:nvSpPr>
          <p:cNvPr id="4" name="Slide Number Placeholder 3"/>
          <p:cNvSpPr>
            <a:spLocks noGrp="1"/>
          </p:cNvSpPr>
          <p:nvPr>
            <p:ph type="sldNum" sz="quarter" idx="5"/>
          </p:nvPr>
        </p:nvSpPr>
        <p:spPr/>
        <p:txBody>
          <a:bodyPr/>
          <a:lstStyle/>
          <a:p>
            <a:fld id="{15041B5B-7AFF-43A7-B4AF-3A4ED5688968}" type="slidenum">
              <a:rPr lang="en-US" smtClean="0"/>
              <a:t>5</a:t>
            </a:fld>
            <a:endParaRPr lang="en-US"/>
          </a:p>
        </p:txBody>
      </p:sp>
    </p:spTree>
    <p:extLst>
      <p:ext uri="{BB962C8B-B14F-4D97-AF65-F5344CB8AC3E}">
        <p14:creationId xmlns:p14="http://schemas.microsoft.com/office/powerpoint/2010/main" val="296544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to end with some concluding admonitions for us here today!</a:t>
            </a:r>
          </a:p>
          <a:p>
            <a:pPr marL="628650" lvl="1" indent="-171450">
              <a:buFont typeface="Arial" panose="020B0604020202020204" pitchFamily="34" charset="0"/>
              <a:buChar char="•"/>
            </a:pPr>
            <a:r>
              <a:rPr lang="en-US" altLang="en-US" sz="1200" b="1" dirty="0">
                <a:effectLst/>
              </a:rPr>
              <a:t>We must not let sin reign in our mortal bodies so that we obey its lusts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effectLst/>
              </a:rPr>
              <a:t>(Romans 6:12-13), </a:t>
            </a:r>
            <a:r>
              <a:rPr lang="en-US" altLang="en-US" sz="1200" b="0" i="1" dirty="0">
                <a:effectLst/>
              </a:rPr>
              <a:t>“</a:t>
            </a:r>
            <a:r>
              <a:rPr lang="en-US" b="0" i="1" dirty="0">
                <a:effectLst/>
              </a:rPr>
              <a:t>Therefore do not let sin reign in your mortal body, that you should obey it in its lusts. </a:t>
            </a:r>
            <a:r>
              <a:rPr lang="en-US" b="0" i="1" baseline="30000" dirty="0">
                <a:effectLst/>
              </a:rPr>
              <a:t>13 </a:t>
            </a:r>
            <a:r>
              <a:rPr lang="en-US" b="0" i="1" dirty="0">
                <a:effectLst/>
              </a:rPr>
              <a:t>And do not present your members as instruments of unrighteousness to sin, but present yourselves to God as being alive from the dead, and your members as instruments of righteousness to God.”</a:t>
            </a:r>
            <a:endParaRPr lang="en-US" altLang="en-US" sz="1200" b="1" dirty="0">
              <a:effectLst/>
            </a:endParaRPr>
          </a:p>
          <a:p>
            <a:pPr marL="628650" lvl="1" indent="-171450">
              <a:buFont typeface="Arial" panose="020B0604020202020204" pitchFamily="34" charset="0"/>
              <a:buChar char="•"/>
            </a:pPr>
            <a:r>
              <a:rPr lang="en-US" altLang="en-US" sz="1200" b="1" dirty="0">
                <a:effectLst/>
              </a:rPr>
              <a:t>We must put on the Lord Jesus Christ and make no provision for the flesh in regard to its lusts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effectLst/>
              </a:rPr>
              <a:t>(Romans 13:13-14), </a:t>
            </a:r>
            <a:r>
              <a:rPr lang="en-US" altLang="en-US" sz="1200" b="0" i="1" dirty="0">
                <a:effectLst/>
              </a:rPr>
              <a:t>“</a:t>
            </a:r>
            <a:r>
              <a:rPr lang="en-US" b="0" i="1" dirty="0">
                <a:effectLst/>
              </a:rPr>
              <a:t>Let us walk properly, as in the day, not in revelry and drunkenness, not in lewdness and lust, not in strife and envy. </a:t>
            </a:r>
            <a:r>
              <a:rPr lang="en-US" b="0" i="1" baseline="30000" dirty="0">
                <a:effectLst/>
              </a:rPr>
              <a:t>14 </a:t>
            </a:r>
            <a:r>
              <a:rPr lang="en-US" b="0" i="1" dirty="0">
                <a:effectLst/>
              </a:rPr>
              <a:t>But put on the Lord Jesus Christ, and make no provision for the flesh, to fulfill its lusts.”</a:t>
            </a:r>
            <a:endParaRPr lang="en-US" altLang="en-US" b="0" i="1" dirty="0">
              <a:effectLst/>
            </a:endParaRPr>
          </a:p>
          <a:p>
            <a:pPr marL="628650" lvl="1" indent="-171450">
              <a:buFont typeface="Arial" panose="020B0604020202020204" pitchFamily="34" charset="0"/>
              <a:buChar char="•"/>
            </a:pPr>
            <a:r>
              <a:rPr lang="en-US" altLang="en-US" sz="1200" b="1" dirty="0">
                <a:effectLst/>
              </a:rPr>
              <a:t>We must crucify the flesh with its passions and desires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effectLst/>
              </a:rPr>
              <a:t>(Galatians 5:24-25), </a:t>
            </a:r>
            <a:r>
              <a:rPr lang="en-US" altLang="en-US" sz="1200" b="0" i="1" dirty="0">
                <a:effectLst/>
              </a:rPr>
              <a:t>“</a:t>
            </a:r>
            <a:r>
              <a:rPr lang="en-US" b="0" i="1" dirty="0">
                <a:effectLst/>
              </a:rPr>
              <a:t>And those who are Christ’s have crucified the flesh with its passions and desires. </a:t>
            </a:r>
            <a:r>
              <a:rPr lang="en-US" b="0" i="1" baseline="30000" dirty="0">
                <a:effectLst/>
              </a:rPr>
              <a:t>25 </a:t>
            </a:r>
            <a:r>
              <a:rPr lang="en-US" b="0" i="1" dirty="0">
                <a:effectLst/>
              </a:rPr>
              <a:t>If we live in the Spirit, let us also walk in the Spirit.”</a:t>
            </a:r>
            <a:endParaRPr lang="en-US" altLang="en-US" b="0" i="1" dirty="0">
              <a:effectLst/>
            </a:endParaRPr>
          </a:p>
          <a:p>
            <a:pPr marL="628650" lvl="1" indent="-171450">
              <a:buFont typeface="Arial" panose="020B0604020202020204" pitchFamily="34" charset="0"/>
              <a:buChar char="•"/>
            </a:pPr>
            <a:r>
              <a:rPr lang="en-US" altLang="en-US" sz="1200" b="1" dirty="0">
                <a:effectLst/>
              </a:rPr>
              <a:t>We must consider ourselves dead to evil desire</a:t>
            </a:r>
          </a:p>
          <a:p>
            <a:pPr marL="0" lvl="0" indent="0">
              <a:buFont typeface="Arial" panose="020B0604020202020204" pitchFamily="34" charset="0"/>
              <a:buNone/>
            </a:pPr>
            <a:r>
              <a:rPr lang="en-US" altLang="en-US" sz="1200" b="1" dirty="0">
                <a:effectLst/>
              </a:rPr>
              <a:t>(Colossians 3:5-7), </a:t>
            </a:r>
            <a:r>
              <a:rPr lang="en-US" altLang="en-US" sz="1200" b="0" i="1" dirty="0">
                <a:effectLst/>
              </a:rPr>
              <a:t>“</a:t>
            </a:r>
            <a:r>
              <a:rPr lang="en-US" b="0" i="1" dirty="0">
                <a:effectLst/>
              </a:rPr>
              <a:t>Therefore put to death your members which are on the earth: fornication, uncleanness, passion, evil desire, and covetousness, which is idolatry. </a:t>
            </a:r>
            <a:r>
              <a:rPr lang="en-US" b="0" i="1" baseline="30000" dirty="0">
                <a:effectLst/>
              </a:rPr>
              <a:t>6 </a:t>
            </a:r>
            <a:r>
              <a:rPr lang="en-US" b="0" i="1" dirty="0">
                <a:effectLst/>
              </a:rPr>
              <a:t>Because of these things the wrath of God is coming upon the sons of disobedience, </a:t>
            </a:r>
            <a:r>
              <a:rPr lang="en-US" b="0" i="1" baseline="30000" dirty="0">
                <a:effectLst/>
              </a:rPr>
              <a:t>7 </a:t>
            </a:r>
            <a:r>
              <a:rPr lang="en-US" b="0" i="1" dirty="0">
                <a:effectLst/>
              </a:rPr>
              <a:t>in which you yourselves once walked when you lived in them.”</a:t>
            </a:r>
          </a:p>
          <a:p>
            <a:pPr marL="0" lvl="0" indent="0">
              <a:buFont typeface="Arial" panose="020B0604020202020204" pitchFamily="34" charset="0"/>
              <a:buNone/>
            </a:pPr>
            <a:endParaRPr lang="en-US" altLang="en-US" sz="1200" b="0" i="1" dirty="0">
              <a:effectLst/>
            </a:endParaRPr>
          </a:p>
          <a:p>
            <a:pPr marL="0" lvl="0" indent="0">
              <a:buFont typeface="Arial" panose="020B0604020202020204" pitchFamily="34" charset="0"/>
              <a:buNone/>
            </a:pPr>
            <a:r>
              <a:rPr lang="en-US" altLang="en-US" sz="1200" b="1" i="0" dirty="0">
                <a:effectLst/>
              </a:rPr>
              <a:t>Conclusion:</a:t>
            </a:r>
          </a:p>
          <a:p>
            <a:pPr marL="628650" lvl="1" indent="-171450">
              <a:buFont typeface="Arial" panose="020B0604020202020204" pitchFamily="34" charset="0"/>
              <a:buChar char="•"/>
            </a:pPr>
            <a:r>
              <a:rPr lang="en-US" altLang="en-US" sz="1200" b="0" i="0" dirty="0">
                <a:effectLst/>
              </a:rPr>
              <a:t>Lust brings sin, and sin brings death</a:t>
            </a:r>
          </a:p>
          <a:p>
            <a:pPr marL="628650" lvl="1" indent="-171450">
              <a:buFont typeface="Arial" panose="020B0604020202020204" pitchFamily="34" charset="0"/>
              <a:buChar char="•"/>
            </a:pPr>
            <a:r>
              <a:rPr lang="en-US" altLang="en-US" sz="1200" b="0" i="0" dirty="0">
                <a:effectLst/>
              </a:rPr>
              <a:t>All have sinned, all are in need of salvation</a:t>
            </a:r>
          </a:p>
          <a:p>
            <a:pPr marL="628650" lvl="1" indent="-171450">
              <a:buFont typeface="Arial" panose="020B0604020202020204" pitchFamily="34" charset="0"/>
              <a:buChar char="•"/>
            </a:pPr>
            <a:r>
              <a:rPr lang="en-US" altLang="en-US" sz="1200" b="0" i="0" dirty="0">
                <a:effectLst/>
              </a:rPr>
              <a:t>Will you come?</a:t>
            </a:r>
          </a:p>
          <a:p>
            <a:endParaRPr lang="en-US" dirty="0"/>
          </a:p>
        </p:txBody>
      </p:sp>
      <p:sp>
        <p:nvSpPr>
          <p:cNvPr id="4" name="Slide Number Placeholder 3"/>
          <p:cNvSpPr>
            <a:spLocks noGrp="1"/>
          </p:cNvSpPr>
          <p:nvPr>
            <p:ph type="sldNum" sz="quarter" idx="5"/>
          </p:nvPr>
        </p:nvSpPr>
        <p:spPr/>
        <p:txBody>
          <a:bodyPr/>
          <a:lstStyle/>
          <a:p>
            <a:fld id="{15041B5B-7AFF-43A7-B4AF-3A4ED5688968}" type="slidenum">
              <a:rPr lang="en-US" smtClean="0"/>
              <a:t>6</a:t>
            </a:fld>
            <a:endParaRPr lang="en-US"/>
          </a:p>
        </p:txBody>
      </p:sp>
    </p:spTree>
    <p:extLst>
      <p:ext uri="{BB962C8B-B14F-4D97-AF65-F5344CB8AC3E}">
        <p14:creationId xmlns:p14="http://schemas.microsoft.com/office/powerpoint/2010/main" val="306620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2A5A9C8-305C-4B8F-BA88-DEF10C89C2E0}" type="slidenum">
              <a:rPr lang="en-US" altLang="en-US" smtClean="0"/>
              <a:pPr/>
              <a:t>‹#›</a:t>
            </a:fld>
            <a:endParaRPr lang="en-US" altLang="en-US"/>
          </a:p>
        </p:txBody>
      </p:sp>
    </p:spTree>
    <p:extLst>
      <p:ext uri="{BB962C8B-B14F-4D97-AF65-F5344CB8AC3E}">
        <p14:creationId xmlns:p14="http://schemas.microsoft.com/office/powerpoint/2010/main" val="22808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06D2755-B8C1-463F-A2F8-DEB6A6AE0C06}" type="slidenum">
              <a:rPr lang="en-US" altLang="en-US" smtClean="0"/>
              <a:pPr/>
              <a:t>‹#›</a:t>
            </a:fld>
            <a:endParaRPr lang="en-US" altLang="en-US"/>
          </a:p>
        </p:txBody>
      </p:sp>
    </p:spTree>
    <p:extLst>
      <p:ext uri="{BB962C8B-B14F-4D97-AF65-F5344CB8AC3E}">
        <p14:creationId xmlns:p14="http://schemas.microsoft.com/office/powerpoint/2010/main" val="297010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581588E-1635-4114-88A3-05557EE92155}" type="slidenum">
              <a:rPr lang="en-US" altLang="en-US" smtClean="0"/>
              <a:pPr/>
              <a:t>‹#›</a:t>
            </a:fld>
            <a:endParaRPr lang="en-US" altLang="en-US"/>
          </a:p>
        </p:txBody>
      </p:sp>
    </p:spTree>
    <p:extLst>
      <p:ext uri="{BB962C8B-B14F-4D97-AF65-F5344CB8AC3E}">
        <p14:creationId xmlns:p14="http://schemas.microsoft.com/office/powerpoint/2010/main" val="109681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923BB90-8838-4CFB-A3EF-37E781C30F8F}" type="slidenum">
              <a:rPr lang="en-US" altLang="en-US" smtClean="0"/>
              <a:pPr/>
              <a:t>‹#›</a:t>
            </a:fld>
            <a:endParaRPr lang="en-US" altLang="en-US"/>
          </a:p>
        </p:txBody>
      </p:sp>
    </p:spTree>
    <p:extLst>
      <p:ext uri="{BB962C8B-B14F-4D97-AF65-F5344CB8AC3E}">
        <p14:creationId xmlns:p14="http://schemas.microsoft.com/office/powerpoint/2010/main" val="323141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E6C38F9-9DC3-4E61-A691-3A3B74CECED3}" type="slidenum">
              <a:rPr lang="en-US" altLang="en-US" smtClean="0"/>
              <a:pPr/>
              <a:t>‹#›</a:t>
            </a:fld>
            <a:endParaRPr lang="en-US" altLang="en-US"/>
          </a:p>
        </p:txBody>
      </p:sp>
    </p:spTree>
    <p:extLst>
      <p:ext uri="{BB962C8B-B14F-4D97-AF65-F5344CB8AC3E}">
        <p14:creationId xmlns:p14="http://schemas.microsoft.com/office/powerpoint/2010/main" val="301341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1C644C1-7BAB-4EE0-ABBF-C9F07326B0B1}" type="slidenum">
              <a:rPr lang="en-US" altLang="en-US" smtClean="0"/>
              <a:pPr/>
              <a:t>‹#›</a:t>
            </a:fld>
            <a:endParaRPr lang="en-US" altLang="en-US"/>
          </a:p>
        </p:txBody>
      </p:sp>
    </p:spTree>
    <p:extLst>
      <p:ext uri="{BB962C8B-B14F-4D97-AF65-F5344CB8AC3E}">
        <p14:creationId xmlns:p14="http://schemas.microsoft.com/office/powerpoint/2010/main" val="166196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400B119-C749-4CA4-9679-A0ABC234CD55}" type="slidenum">
              <a:rPr lang="en-US" altLang="en-US" smtClean="0"/>
              <a:pPr/>
              <a:t>‹#›</a:t>
            </a:fld>
            <a:endParaRPr lang="en-US" altLang="en-US"/>
          </a:p>
        </p:txBody>
      </p:sp>
    </p:spTree>
    <p:extLst>
      <p:ext uri="{BB962C8B-B14F-4D97-AF65-F5344CB8AC3E}">
        <p14:creationId xmlns:p14="http://schemas.microsoft.com/office/powerpoint/2010/main" val="2838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D474B7CD-8126-4242-ADEC-967D1EA5834B}" type="slidenum">
              <a:rPr lang="en-US" altLang="en-US" smtClean="0"/>
              <a:pPr/>
              <a:t>‹#›</a:t>
            </a:fld>
            <a:endParaRPr lang="en-US" altLang="en-US"/>
          </a:p>
        </p:txBody>
      </p:sp>
    </p:spTree>
    <p:extLst>
      <p:ext uri="{BB962C8B-B14F-4D97-AF65-F5344CB8AC3E}">
        <p14:creationId xmlns:p14="http://schemas.microsoft.com/office/powerpoint/2010/main" val="19121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EB16553-4A22-4355-BB76-4084289275A0}" type="slidenum">
              <a:rPr lang="en-US" altLang="en-US" smtClean="0"/>
              <a:pPr/>
              <a:t>‹#›</a:t>
            </a:fld>
            <a:endParaRPr lang="en-US" altLang="en-US"/>
          </a:p>
        </p:txBody>
      </p:sp>
    </p:spTree>
    <p:extLst>
      <p:ext uri="{BB962C8B-B14F-4D97-AF65-F5344CB8AC3E}">
        <p14:creationId xmlns:p14="http://schemas.microsoft.com/office/powerpoint/2010/main" val="311390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632C0A6-DFCC-4B36-AF01-B2440E0B0404}" type="slidenum">
              <a:rPr lang="en-US" altLang="en-US" smtClean="0"/>
              <a:pPr/>
              <a:t>‹#›</a:t>
            </a:fld>
            <a:endParaRPr lang="en-US" altLang="en-US"/>
          </a:p>
        </p:txBody>
      </p:sp>
    </p:spTree>
    <p:extLst>
      <p:ext uri="{BB962C8B-B14F-4D97-AF65-F5344CB8AC3E}">
        <p14:creationId xmlns:p14="http://schemas.microsoft.com/office/powerpoint/2010/main" val="299060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B0477AA-5838-4F07-A95D-A9B008553365}" type="slidenum">
              <a:rPr lang="en-US" altLang="en-US" smtClean="0"/>
              <a:pPr/>
              <a:t>‹#›</a:t>
            </a:fld>
            <a:endParaRPr lang="en-US" altLang="en-US"/>
          </a:p>
        </p:txBody>
      </p:sp>
    </p:spTree>
    <p:extLst>
      <p:ext uri="{BB962C8B-B14F-4D97-AF65-F5344CB8AC3E}">
        <p14:creationId xmlns:p14="http://schemas.microsoft.com/office/powerpoint/2010/main" val="263613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B614D-7EE7-4D35-86EC-A44025ADF2D3}" type="slidenum">
              <a:rPr lang="en-US" altLang="en-US" smtClean="0"/>
              <a:pPr/>
              <a:t>‹#›</a:t>
            </a:fld>
            <a:endParaRPr lang="en-US" altLang="en-US"/>
          </a:p>
        </p:txBody>
      </p:sp>
    </p:spTree>
    <p:extLst>
      <p:ext uri="{BB962C8B-B14F-4D97-AF65-F5344CB8AC3E}">
        <p14:creationId xmlns:p14="http://schemas.microsoft.com/office/powerpoint/2010/main" val="35466367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43000" y="560294"/>
            <a:ext cx="10058400" cy="1954306"/>
          </a:xfrm>
        </p:spPr>
        <p:txBody>
          <a:bodyPr>
            <a:noAutofit/>
          </a:bodyPr>
          <a:lstStyle/>
          <a:p>
            <a:pPr algn="ctr"/>
            <a:r>
              <a:rPr lang="en-US" altLang="en-US" sz="15000" b="1" dirty="0">
                <a:solidFill>
                  <a:srgbClr val="860000"/>
                </a:solidFill>
                <a:latin typeface="Chiller" panose="04020404031007020602" pitchFamily="82" charset="0"/>
              </a:rPr>
              <a:t>Sinful Lust</a:t>
            </a:r>
          </a:p>
        </p:txBody>
      </p:sp>
      <p:sp>
        <p:nvSpPr>
          <p:cNvPr id="3075" name="Rectangle 3"/>
          <p:cNvSpPr>
            <a:spLocks noGrp="1" noChangeArrowheads="1"/>
          </p:cNvSpPr>
          <p:nvPr>
            <p:ph idx="1"/>
          </p:nvPr>
        </p:nvSpPr>
        <p:spPr>
          <a:xfrm>
            <a:off x="762000" y="2667000"/>
            <a:ext cx="10668000" cy="3810000"/>
          </a:xfrm>
        </p:spPr>
        <p:txBody>
          <a:bodyPr>
            <a:noAutofit/>
          </a:bodyPr>
          <a:lstStyle/>
          <a:p>
            <a:pPr marL="0" indent="577850">
              <a:buNone/>
            </a:pPr>
            <a:r>
              <a:rPr lang="en-US" sz="4000" dirty="0"/>
              <a:t>“For all that is in the world—the lust of the flesh, the lust of the eyes, and the pride of life—is not of the Father but is of the world.</a:t>
            </a:r>
            <a:r>
              <a:rPr lang="en-US" sz="4000" baseline="30000" dirty="0"/>
              <a:t> 17</a:t>
            </a:r>
            <a:r>
              <a:rPr lang="en-US" sz="4000" dirty="0"/>
              <a:t> And the world is passing away, and the lust of it; but he who does the will of God abides forever.” </a:t>
            </a:r>
          </a:p>
          <a:p>
            <a:pPr marL="0" indent="0" algn="r">
              <a:buNone/>
            </a:pPr>
            <a:r>
              <a:rPr lang="en-US" sz="4000" dirty="0"/>
              <a:t>(1 John 2:16-17)</a:t>
            </a:r>
            <a:endParaRPr lang="en-US" altLang="en-US" sz="4000" dirty="0">
              <a:effectLst/>
            </a:endParaRPr>
          </a:p>
        </p:txBody>
      </p:sp>
    </p:spTree>
    <p:extLst>
      <p:ext uri="{BB962C8B-B14F-4D97-AF65-F5344CB8AC3E}">
        <p14:creationId xmlns:p14="http://schemas.microsoft.com/office/powerpoint/2010/main" val="2357971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10972800" cy="1143000"/>
          </a:xfrm>
        </p:spPr>
        <p:txBody>
          <a:bodyPr>
            <a:normAutofit/>
          </a:bodyPr>
          <a:lstStyle/>
          <a:p>
            <a:pPr algn="l"/>
            <a:r>
              <a:rPr lang="en-US" altLang="en-US" sz="6000" dirty="0">
                <a:latin typeface="Bernard MT Condensed" panose="02050806060905020404" pitchFamily="18" charset="0"/>
              </a:rPr>
              <a:t>Defining Sinful Lust</a:t>
            </a:r>
          </a:p>
        </p:txBody>
      </p:sp>
      <p:sp>
        <p:nvSpPr>
          <p:cNvPr id="3075" name="Rectangle 3"/>
          <p:cNvSpPr>
            <a:spLocks noGrp="1" noChangeArrowheads="1"/>
          </p:cNvSpPr>
          <p:nvPr>
            <p:ph idx="1"/>
          </p:nvPr>
        </p:nvSpPr>
        <p:spPr>
          <a:xfrm>
            <a:off x="762000" y="1371600"/>
            <a:ext cx="10820400" cy="5257800"/>
          </a:xfrm>
        </p:spPr>
        <p:txBody>
          <a:bodyPr>
            <a:normAutofit lnSpcReduction="10000"/>
          </a:bodyPr>
          <a:lstStyle/>
          <a:p>
            <a:pPr marL="465138" indent="-465138"/>
            <a:r>
              <a:rPr lang="en-US" altLang="en-US" sz="4400" dirty="0">
                <a:effectLst/>
              </a:rPr>
              <a:t>Thomas defines the verb </a:t>
            </a:r>
            <a:r>
              <a:rPr lang="en-US" altLang="en-US" sz="4400" i="1" dirty="0" err="1">
                <a:effectLst/>
              </a:rPr>
              <a:t>epithumeō</a:t>
            </a:r>
            <a:r>
              <a:rPr lang="en-US" altLang="en-US" sz="4400" i="1" dirty="0">
                <a:effectLst/>
              </a:rPr>
              <a:t> </a:t>
            </a:r>
            <a:r>
              <a:rPr lang="en-US" altLang="en-US" sz="4400" dirty="0">
                <a:effectLst/>
              </a:rPr>
              <a:t>as a compound of </a:t>
            </a:r>
            <a:r>
              <a:rPr lang="en-US" altLang="en-US" sz="4400" i="1" dirty="0" err="1">
                <a:effectLst/>
              </a:rPr>
              <a:t>epi</a:t>
            </a:r>
            <a:r>
              <a:rPr lang="en-US" altLang="en-US" sz="4400" i="1" dirty="0">
                <a:effectLst/>
              </a:rPr>
              <a:t> </a:t>
            </a:r>
            <a:r>
              <a:rPr lang="en-US" altLang="en-US" sz="4400" dirty="0">
                <a:effectLst/>
              </a:rPr>
              <a:t>[intensifier] and </a:t>
            </a:r>
            <a:r>
              <a:rPr lang="en-US" altLang="en-US" sz="4400" i="1" dirty="0" err="1">
                <a:effectLst/>
              </a:rPr>
              <a:t>thumos</a:t>
            </a:r>
            <a:r>
              <a:rPr lang="en-US" altLang="en-US" sz="4400" i="1" dirty="0">
                <a:effectLst/>
              </a:rPr>
              <a:t> </a:t>
            </a:r>
            <a:r>
              <a:rPr lang="en-US" altLang="en-US" sz="4400" dirty="0">
                <a:effectLst/>
              </a:rPr>
              <a:t>[passion], meaning “desire, lust after” [1937]. </a:t>
            </a:r>
          </a:p>
          <a:p>
            <a:pPr marL="465138" indent="-465138"/>
            <a:r>
              <a:rPr lang="en-US" altLang="en-US" sz="4400" dirty="0" err="1">
                <a:effectLst/>
              </a:rPr>
              <a:t>Louw</a:t>
            </a:r>
            <a:r>
              <a:rPr lang="en-US" altLang="en-US" sz="4400" dirty="0">
                <a:effectLst/>
              </a:rPr>
              <a:t> &amp; </a:t>
            </a:r>
            <a:r>
              <a:rPr lang="en-US" altLang="en-US" sz="4400" dirty="0" err="1">
                <a:effectLst/>
              </a:rPr>
              <a:t>Nida</a:t>
            </a:r>
            <a:r>
              <a:rPr lang="en-US" altLang="en-US" sz="4400" dirty="0">
                <a:effectLst/>
              </a:rPr>
              <a:t> say it means: “(1) to greatly desire to do or have something [25.12]; (2) to strongly desire to have what belongs to someone else and/or to engage in an activity which is morally wrong” [25.20].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10896600" cy="1325563"/>
          </a:xfrm>
        </p:spPr>
        <p:txBody>
          <a:bodyPr>
            <a:normAutofit/>
          </a:bodyPr>
          <a:lstStyle/>
          <a:p>
            <a:pPr algn="l"/>
            <a:r>
              <a:rPr lang="en-US" altLang="en-US" sz="6000" dirty="0">
                <a:latin typeface="Bernard MT Condensed" panose="02050806060905020404" pitchFamily="18" charset="0"/>
              </a:rPr>
              <a:t>Physical Desires are not Sinful</a:t>
            </a:r>
          </a:p>
        </p:txBody>
      </p:sp>
      <p:sp>
        <p:nvSpPr>
          <p:cNvPr id="6147" name="Rectangle 3"/>
          <p:cNvSpPr>
            <a:spLocks noGrp="1" noChangeArrowheads="1"/>
          </p:cNvSpPr>
          <p:nvPr>
            <p:ph idx="1"/>
          </p:nvPr>
        </p:nvSpPr>
        <p:spPr>
          <a:xfrm>
            <a:off x="609600" y="1477963"/>
            <a:ext cx="10972800" cy="4419600"/>
          </a:xfrm>
        </p:spPr>
        <p:txBody>
          <a:bodyPr>
            <a:noAutofit/>
          </a:bodyPr>
          <a:lstStyle/>
          <a:p>
            <a:pPr marL="465138" indent="-465138"/>
            <a:r>
              <a:rPr lang="en-US" altLang="en-US" sz="4400" dirty="0">
                <a:effectLst/>
              </a:rPr>
              <a:t>The desire for physical food is natural. (But, gluttony is sinful)</a:t>
            </a:r>
          </a:p>
          <a:p>
            <a:pPr marL="465138" indent="-465138"/>
            <a:r>
              <a:rPr lang="en-US" altLang="en-US" sz="4400" dirty="0">
                <a:effectLst/>
              </a:rPr>
              <a:t>The desire for release from physical suffering is understandable.  (But, suicide, drug &amp; alcohol abuse, etc. are sinful)</a:t>
            </a:r>
          </a:p>
          <a:p>
            <a:pPr marL="465138" indent="-465138"/>
            <a:r>
              <a:rPr lang="en-US" altLang="en-US" sz="4400" dirty="0">
                <a:effectLst/>
              </a:rPr>
              <a:t>Sexual desire is natural (But, fornication and adultery are sinful)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10515600" cy="1325563"/>
          </a:xfrm>
        </p:spPr>
        <p:txBody>
          <a:bodyPr/>
          <a:lstStyle/>
          <a:p>
            <a:pPr algn="l"/>
            <a:r>
              <a:rPr lang="en-US" altLang="en-US" sz="6000" dirty="0">
                <a:latin typeface="Bernard MT Condensed" panose="02050806060905020404" pitchFamily="18" charset="0"/>
              </a:rPr>
              <a:t>Sinful Lust</a:t>
            </a:r>
          </a:p>
        </p:txBody>
      </p:sp>
      <p:sp>
        <p:nvSpPr>
          <p:cNvPr id="8195" name="Rectangle 3"/>
          <p:cNvSpPr>
            <a:spLocks noGrp="1" noChangeArrowheads="1"/>
          </p:cNvSpPr>
          <p:nvPr>
            <p:ph idx="1"/>
          </p:nvPr>
        </p:nvSpPr>
        <p:spPr>
          <a:xfrm>
            <a:off x="990600" y="1828800"/>
            <a:ext cx="10210800" cy="3886200"/>
          </a:xfrm>
        </p:spPr>
        <p:txBody>
          <a:bodyPr>
            <a:normAutofit/>
          </a:bodyPr>
          <a:lstStyle/>
          <a:p>
            <a:pPr marL="0" indent="0" algn="ctr">
              <a:buNone/>
            </a:pPr>
            <a:r>
              <a:rPr lang="en-US" altLang="en-US" sz="5400" b="1" dirty="0">
                <a:effectLst/>
              </a:rPr>
              <a:t>Sinful desire originates with Satan </a:t>
            </a:r>
            <a:r>
              <a:rPr lang="en-US" altLang="en-US" sz="5400" dirty="0">
                <a:effectLst/>
              </a:rPr>
              <a:t>(John 8:44) </a:t>
            </a:r>
          </a:p>
          <a:p>
            <a:pPr marL="0" indent="0" algn="ctr">
              <a:buNone/>
            </a:pPr>
            <a:r>
              <a:rPr lang="en-US" altLang="en-US" sz="5400" b="1" dirty="0">
                <a:effectLst/>
              </a:rPr>
              <a:t>And with self</a:t>
            </a:r>
          </a:p>
          <a:p>
            <a:pPr marL="0" indent="0" algn="ctr">
              <a:buNone/>
            </a:pPr>
            <a:r>
              <a:rPr lang="en-US" altLang="en-US" sz="5400" dirty="0">
                <a:effectLst/>
              </a:rPr>
              <a:t>(James 1:13-16)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10515600" cy="1325563"/>
          </a:xfrm>
        </p:spPr>
        <p:txBody>
          <a:bodyPr/>
          <a:lstStyle/>
          <a:p>
            <a:r>
              <a:rPr lang="en-US" altLang="en-US" sz="6000" dirty="0">
                <a:latin typeface="Bernard MT Condensed" panose="02050806060905020404" pitchFamily="18" charset="0"/>
              </a:rPr>
              <a:t>Participants</a:t>
            </a:r>
            <a:r>
              <a:rPr lang="en-US" altLang="en-US" dirty="0"/>
              <a:t> </a:t>
            </a:r>
          </a:p>
        </p:txBody>
      </p:sp>
      <p:sp>
        <p:nvSpPr>
          <p:cNvPr id="10243" name="Rectangle 3"/>
          <p:cNvSpPr>
            <a:spLocks noGrp="1" noChangeArrowheads="1"/>
          </p:cNvSpPr>
          <p:nvPr>
            <p:ph idx="1"/>
          </p:nvPr>
        </p:nvSpPr>
        <p:spPr>
          <a:xfrm>
            <a:off x="533400" y="1371600"/>
            <a:ext cx="10972800" cy="5181600"/>
          </a:xfrm>
        </p:spPr>
        <p:txBody>
          <a:bodyPr>
            <a:normAutofit lnSpcReduction="10000"/>
          </a:bodyPr>
          <a:lstStyle/>
          <a:p>
            <a:pPr marL="465138" indent="-465138"/>
            <a:r>
              <a:rPr lang="en-US" altLang="en-US" sz="4400" dirty="0">
                <a:effectLst/>
              </a:rPr>
              <a:t>Lusts are the domain of self-indulgent youth (2 Timothy 2:20-22). </a:t>
            </a:r>
          </a:p>
          <a:p>
            <a:pPr marL="465138" indent="-465138"/>
            <a:r>
              <a:rPr lang="en-US" altLang="en-US" sz="4400" dirty="0">
                <a:effectLst/>
              </a:rPr>
              <a:t>Lusts are the defining characteristic of sinful humanity (Ephesians 2:1-3).</a:t>
            </a:r>
          </a:p>
          <a:p>
            <a:pPr marL="465138" indent="-465138"/>
            <a:r>
              <a:rPr lang="en-US" altLang="en-US" sz="4400" dirty="0">
                <a:effectLst/>
              </a:rPr>
              <a:t>Lusts are a trait of apostate disciples (2 Timothy 3:6-7; 4:1-5; James 4:1-4).</a:t>
            </a:r>
          </a:p>
          <a:p>
            <a:pPr marL="465138" indent="-465138"/>
            <a:r>
              <a:rPr lang="en-US" altLang="en-US" sz="4400" dirty="0">
                <a:effectLst/>
              </a:rPr>
              <a:t>Lusts are also characteristic of false teachers (2 Peter 2:18-19).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52400"/>
            <a:ext cx="10515600" cy="1325563"/>
          </a:xfrm>
        </p:spPr>
        <p:txBody>
          <a:bodyPr>
            <a:normAutofit/>
          </a:bodyPr>
          <a:lstStyle/>
          <a:p>
            <a:r>
              <a:rPr lang="en-US" altLang="en-US" sz="6000" dirty="0">
                <a:latin typeface="Bernard MT Condensed" panose="02050806060905020404" pitchFamily="18" charset="0"/>
              </a:rPr>
              <a:t>Concluding Admonitions</a:t>
            </a:r>
          </a:p>
        </p:txBody>
      </p:sp>
      <p:sp>
        <p:nvSpPr>
          <p:cNvPr id="14339" name="Rectangle 3"/>
          <p:cNvSpPr>
            <a:spLocks noGrp="1" noChangeArrowheads="1"/>
          </p:cNvSpPr>
          <p:nvPr>
            <p:ph idx="1"/>
          </p:nvPr>
        </p:nvSpPr>
        <p:spPr>
          <a:xfrm>
            <a:off x="533400" y="1477962"/>
            <a:ext cx="11125200" cy="5075237"/>
          </a:xfrm>
        </p:spPr>
        <p:txBody>
          <a:bodyPr>
            <a:normAutofit lnSpcReduction="10000"/>
          </a:bodyPr>
          <a:lstStyle/>
          <a:p>
            <a:pPr marL="517525" indent="-517525">
              <a:lnSpc>
                <a:spcPct val="90000"/>
              </a:lnSpc>
            </a:pPr>
            <a:r>
              <a:rPr lang="en-US" altLang="en-US" sz="4000" dirty="0">
                <a:effectLst/>
              </a:rPr>
              <a:t>We must not let sin reign in our mortal bodies so that we obey its lusts (Romans 6:12-13).</a:t>
            </a:r>
          </a:p>
          <a:p>
            <a:pPr marL="517525" indent="-517525">
              <a:lnSpc>
                <a:spcPct val="90000"/>
              </a:lnSpc>
            </a:pPr>
            <a:r>
              <a:rPr lang="en-US" altLang="en-US" sz="4000" dirty="0">
                <a:effectLst/>
              </a:rPr>
              <a:t>We must put on the Lord Jesus Christ and make no provision for the flesh in regard to its lusts (Romans 13:13-14).</a:t>
            </a:r>
          </a:p>
          <a:p>
            <a:pPr marL="517525" indent="-517525">
              <a:lnSpc>
                <a:spcPct val="90000"/>
              </a:lnSpc>
            </a:pPr>
            <a:r>
              <a:rPr lang="en-US" altLang="en-US" sz="4000" dirty="0">
                <a:effectLst/>
              </a:rPr>
              <a:t>We must crucify the flesh with its passions and desires (Galatians 5:24-25).</a:t>
            </a:r>
          </a:p>
          <a:p>
            <a:pPr marL="517525" indent="-517525">
              <a:lnSpc>
                <a:spcPct val="90000"/>
              </a:lnSpc>
            </a:pPr>
            <a:r>
              <a:rPr lang="en-US" altLang="en-US" sz="4000" dirty="0">
                <a:effectLst/>
              </a:rPr>
              <a:t>We must consider ourselves dead to evil desire (Colossians 3:5-7). </a:t>
            </a:r>
          </a:p>
        </p:txBody>
      </p:sp>
    </p:spTree>
    <p:extLst>
      <p:ext uri="{BB962C8B-B14F-4D97-AF65-F5344CB8AC3E}">
        <p14:creationId xmlns:p14="http://schemas.microsoft.com/office/powerpoint/2010/main" val="361645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anim calcmode="lin" valueType="num">
                                      <p:cBhvr>
                                        <p:cTn id="8"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500"/>
                                        <p:tgtEl>
                                          <p:spTgt spid="14339">
                                            <p:txEl>
                                              <p:pRg st="1" end="1"/>
                                            </p:txEl>
                                          </p:spTgt>
                                        </p:tgtEl>
                                      </p:cBhvr>
                                    </p:animEffect>
                                    <p:anim calcmode="lin" valueType="num">
                                      <p:cBhvr>
                                        <p:cTn id="15"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500"/>
                                        <p:tgtEl>
                                          <p:spTgt spid="14339">
                                            <p:txEl>
                                              <p:pRg st="2" end="2"/>
                                            </p:txEl>
                                          </p:spTgt>
                                        </p:tgtEl>
                                      </p:cBhvr>
                                    </p:animEffect>
                                    <p:anim calcmode="lin" valueType="num">
                                      <p:cBhvr>
                                        <p:cTn id="22"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500"/>
                                        <p:tgtEl>
                                          <p:spTgt spid="14339">
                                            <p:txEl>
                                              <p:pRg st="3" end="3"/>
                                            </p:txEl>
                                          </p:spTgt>
                                        </p:tgtEl>
                                      </p:cBhvr>
                                    </p:animEffect>
                                    <p:anim calcmode="lin" valueType="num">
                                      <p:cBhvr>
                                        <p:cTn id="2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theme/theme1.xml><?xml version="1.0" encoding="utf-8"?>
<a:theme xmlns:a="http://schemas.openxmlformats.org/drawingml/2006/main" name="Sli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1707</Words>
  <Application>Microsoft Office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Bernard MT Condensed</vt:lpstr>
      <vt:lpstr>Calibri Light</vt:lpstr>
      <vt:lpstr>Calibri</vt:lpstr>
      <vt:lpstr>Chiller</vt:lpstr>
      <vt:lpstr>Slit</vt:lpstr>
      <vt:lpstr>Sinful Lust</vt:lpstr>
      <vt:lpstr>Defining Sinful Lust</vt:lpstr>
      <vt:lpstr>Physical Desires are not Sinful</vt:lpstr>
      <vt:lpstr>Sinful Lust</vt:lpstr>
      <vt:lpstr>Participants </vt:lpstr>
      <vt:lpstr>Concluding Admonitions</vt:lpstr>
    </vt:vector>
  </TitlesOfParts>
  <Company>Adoue Street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Permitted &amp; Prohibited Desire</dc:title>
  <dc:creator>Members</dc:creator>
  <cp:lastModifiedBy>Stan Cox</cp:lastModifiedBy>
  <cp:revision>8</cp:revision>
  <dcterms:created xsi:type="dcterms:W3CDTF">2006-11-12T22:08:14Z</dcterms:created>
  <dcterms:modified xsi:type="dcterms:W3CDTF">2021-04-11T12:40:13Z</dcterms:modified>
</cp:coreProperties>
</file>