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982" autoAdjust="0"/>
  </p:normalViewPr>
  <p:slideViewPr>
    <p:cSldViewPr snapToGrid="0" showGuides="1">
      <p:cViewPr varScale="1">
        <p:scale>
          <a:sx n="36" d="100"/>
          <a:sy n="36" d="100"/>
        </p:scale>
        <p:origin x="1980" y="72"/>
      </p:cViewPr>
      <p:guideLst>
        <p:guide orient="horz" pos="2136"/>
        <p:guide pos="3840"/>
      </p:guideLst>
    </p:cSldViewPr>
  </p:slideViewPr>
  <p:notesTextViewPr>
    <p:cViewPr>
      <p:scale>
        <a:sx n="1" d="1"/>
        <a:sy n="1" d="1"/>
      </p:scale>
      <p:origin x="0" y="0"/>
    </p:cViewPr>
  </p:notesTextViewPr>
  <p:notesViewPr>
    <p:cSldViewPr snapToGrid="0" showGuides="1">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dirty="0">
                <a:latin typeface="Berlin Sans FB Demi" panose="020E0802020502020306" pitchFamily="34" charset="0"/>
              </a:rPr>
              <a:t>Sins of Omission</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October 9, 2016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a:t>
            </a:r>
          </a:p>
        </p:txBody>
      </p:sp>
    </p:spTree>
    <p:extLst>
      <p:ext uri="{BB962C8B-B14F-4D97-AF65-F5344CB8AC3E}">
        <p14:creationId xmlns:p14="http://schemas.microsoft.com/office/powerpoint/2010/main" val="3036544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8638F367-A65B-455F-B377-143954D7D37C}" type="datetimeFigureOut">
              <a:rPr lang="en-US" smtClean="0"/>
              <a:t>10/27/2016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A1CEF530-8E6B-478B-B754-54C9D55281BE}" type="slidenum">
              <a:rPr lang="en-US" smtClean="0"/>
              <a:t>‹#›</a:t>
            </a:fld>
            <a:endParaRPr lang="en-US"/>
          </a:p>
        </p:txBody>
      </p:sp>
    </p:spTree>
    <p:extLst>
      <p:ext uri="{BB962C8B-B14F-4D97-AF65-F5344CB8AC3E}">
        <p14:creationId xmlns:p14="http://schemas.microsoft.com/office/powerpoint/2010/main" val="3795090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Plutarch</a:t>
            </a:r>
            <a:r>
              <a:rPr lang="en-US" baseline="0" dirty="0"/>
              <a:t> was a noted Greek biographer and essayist.</a:t>
            </a:r>
          </a:p>
          <a:p>
            <a:endParaRPr lang="en-US" baseline="0" dirty="0"/>
          </a:p>
          <a:p>
            <a:r>
              <a:rPr lang="en-US" b="1" baseline="0" dirty="0"/>
              <a:t>(James 4:13-17), </a:t>
            </a:r>
            <a:r>
              <a:rPr lang="en-US" i="1" baseline="0" dirty="0"/>
              <a:t>“Come now, you who say, "Today or tomorrow we will go to such and such a city, spend a year there, buy and sell, and make a profit"; </a:t>
            </a:r>
            <a:r>
              <a:rPr lang="en-US" i="1" baseline="30000" dirty="0"/>
              <a:t>14</a:t>
            </a:r>
            <a:r>
              <a:rPr lang="en-US" i="1" baseline="0" dirty="0"/>
              <a:t> whereas you do not know what will happen tomorrow. For what is your life? It is even a vapor that appears for a little time and then vanishes away. </a:t>
            </a:r>
            <a:r>
              <a:rPr lang="en-US" i="1" baseline="30000" dirty="0"/>
              <a:t>15</a:t>
            </a:r>
            <a:r>
              <a:rPr lang="en-US" i="1" baseline="0" dirty="0"/>
              <a:t> Instead you ought to say, "</a:t>
            </a:r>
            <a:r>
              <a:rPr lang="en-US" i="1" u="sng" baseline="0" dirty="0"/>
              <a:t>If the Lord wills</a:t>
            </a:r>
            <a:r>
              <a:rPr lang="en-US" i="1" baseline="0" dirty="0"/>
              <a:t>, we shall live and do this or that." </a:t>
            </a:r>
            <a:r>
              <a:rPr lang="en-US" i="1" baseline="30000" dirty="0"/>
              <a:t>16</a:t>
            </a:r>
            <a:r>
              <a:rPr lang="en-US" i="1" baseline="0" dirty="0"/>
              <a:t> But now you boast in your arrogance. All such boasting is evil. </a:t>
            </a:r>
            <a:r>
              <a:rPr lang="en-US" i="1" baseline="30000" dirty="0"/>
              <a:t>17</a:t>
            </a:r>
            <a:r>
              <a:rPr lang="en-US" i="1" baseline="0" dirty="0"/>
              <a:t> </a:t>
            </a:r>
            <a:r>
              <a:rPr lang="en-US" i="1" u="sng" baseline="0" dirty="0"/>
              <a:t>Therefore, to him who knows to do good and does not do it, to him it is sin</a:t>
            </a:r>
            <a:r>
              <a:rPr lang="en-US" i="1" baseline="0" dirty="0"/>
              <a:t>.”</a:t>
            </a:r>
          </a:p>
          <a:p>
            <a:pPr marL="642795" lvl="1" indent="-175308">
              <a:buFont typeface="Arial" panose="020B0604020202020204" pitchFamily="34" charset="0"/>
              <a:buChar char="•"/>
            </a:pPr>
            <a:r>
              <a:rPr lang="en-US" dirty="0"/>
              <a:t>To live without ordering one’s life after the Lord’s will is sin against Almighty God. </a:t>
            </a:r>
          </a:p>
          <a:p>
            <a:pPr marL="642795" lvl="1" indent="-175308">
              <a:buFont typeface="Arial" panose="020B0604020202020204" pitchFamily="34" charset="0"/>
              <a:buChar char="•"/>
            </a:pPr>
            <a:r>
              <a:rPr lang="en-US" dirty="0"/>
              <a:t>What the Lord commands us is “good”, and the very existence of His commandment obligates us to obey </a:t>
            </a:r>
          </a:p>
          <a:p>
            <a:r>
              <a:rPr lang="en-US" b="1" dirty="0"/>
              <a:t>(Matthew 7:21-23), </a:t>
            </a:r>
            <a:r>
              <a:rPr lang="en-US" i="1" dirty="0"/>
              <a:t>“Not everyone who says to Me, 'Lord, Lord,' shall enter the kingdom of heaven</a:t>
            </a:r>
            <a:r>
              <a:rPr lang="en-US" i="1" u="sng" dirty="0"/>
              <a:t>, but he who does the will of My Father in heaven</a:t>
            </a:r>
            <a:r>
              <a:rPr lang="en-US" i="1" dirty="0"/>
              <a:t>. </a:t>
            </a:r>
            <a:r>
              <a:rPr lang="en-US" i="1" baseline="30000" dirty="0"/>
              <a:t>22</a:t>
            </a:r>
            <a:r>
              <a:rPr lang="en-US" i="1" dirty="0"/>
              <a:t> Many will say to Me in that day, 'Lord, Lord, have we not prophesied in Your name, cast out demons in Your name, and done many wonders in Your name? ' </a:t>
            </a:r>
            <a:r>
              <a:rPr lang="en-US" i="1" baseline="30000" dirty="0"/>
              <a:t>23 </a:t>
            </a:r>
            <a:r>
              <a:rPr lang="en-US" i="1" dirty="0"/>
              <a:t>And then I will declare to them, 'I never knew you; depart from Me, you who practice lawlessness! ' </a:t>
            </a:r>
          </a:p>
          <a:p>
            <a:pPr marL="642795" lvl="1" indent="-175308">
              <a:buFont typeface="Arial" panose="020B0604020202020204" pitchFamily="34" charset="0"/>
              <a:buChar char="•"/>
            </a:pPr>
            <a:r>
              <a:rPr lang="en-US" dirty="0"/>
              <a:t>To omit the stated will of God from our life brings sin into our life. </a:t>
            </a:r>
          </a:p>
        </p:txBody>
      </p:sp>
      <p:sp>
        <p:nvSpPr>
          <p:cNvPr id="4" name="Slide Number Placeholder 3"/>
          <p:cNvSpPr>
            <a:spLocks noGrp="1"/>
          </p:cNvSpPr>
          <p:nvPr>
            <p:ph type="sldNum" sz="quarter" idx="10"/>
          </p:nvPr>
        </p:nvSpPr>
        <p:spPr/>
        <p:txBody>
          <a:bodyPr/>
          <a:lstStyle/>
          <a:p>
            <a:fld id="{A1CEF530-8E6B-478B-B754-54C9D55281BE}" type="slidenum">
              <a:rPr lang="en-US" smtClean="0"/>
              <a:t>1</a:t>
            </a:fld>
            <a:endParaRPr lang="en-US"/>
          </a:p>
        </p:txBody>
      </p:sp>
    </p:spTree>
    <p:extLst>
      <p:ext uri="{BB962C8B-B14F-4D97-AF65-F5344CB8AC3E}">
        <p14:creationId xmlns:p14="http://schemas.microsoft.com/office/powerpoint/2010/main" val="19573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8:12), </a:t>
            </a:r>
            <a:r>
              <a:rPr lang="en-US" i="1" dirty="0"/>
              <a:t>“For if there is first a willing mind, it is accepted according to what one has, and not according to what he does not have.”</a:t>
            </a:r>
          </a:p>
          <a:p>
            <a:r>
              <a:rPr lang="en-US" b="1" dirty="0"/>
              <a:t>(Hebrews 5:12-14), </a:t>
            </a:r>
            <a:r>
              <a:rPr lang="en-US" i="1" dirty="0"/>
              <a:t>“For though by this time you ought to be teachers, you need someone to teach you again the first principles of the oracles of God; and you have come to need milk and not solid food. </a:t>
            </a:r>
            <a:r>
              <a:rPr lang="en-US" i="1" baseline="30000" dirty="0"/>
              <a:t>13</a:t>
            </a:r>
            <a:r>
              <a:rPr lang="en-US" i="1" dirty="0"/>
              <a:t> For everyone who partakes only of milk is unskilled in the word of righteousness, for he is a babe. </a:t>
            </a:r>
            <a:r>
              <a:rPr lang="en-US" i="1" baseline="30000" dirty="0"/>
              <a:t>14 </a:t>
            </a:r>
            <a:r>
              <a:rPr lang="en-US" i="1" dirty="0"/>
              <a:t>But solid food belongs to those who are of full age, that is, those who by reason of use have their senses exercised to discern both good and evil.</a:t>
            </a:r>
          </a:p>
          <a:p>
            <a:pPr marL="642795" lvl="1" indent="-175308">
              <a:buFont typeface="Arial" panose="020B0604020202020204" pitchFamily="34" charset="0"/>
              <a:buChar char="•"/>
            </a:pPr>
            <a:r>
              <a:rPr lang="en-US" dirty="0"/>
              <a:t>The New Testament affirms that the spiritually mature have the capacity for greater service. They are held responsible for that service.  </a:t>
            </a:r>
            <a:r>
              <a:rPr lang="en-US" i="1" dirty="0"/>
              <a:t>(cf. </a:t>
            </a:r>
            <a:r>
              <a:rPr lang="en-US" b="1" i="1" dirty="0"/>
              <a:t>James 3:1</a:t>
            </a:r>
            <a:r>
              <a:rPr lang="en-US" i="1" dirty="0"/>
              <a:t>, “My brethren, let not many of you become teachers, knowing that we shall receive a stricter judgment.”)</a:t>
            </a:r>
          </a:p>
          <a:p>
            <a:r>
              <a:rPr lang="en-US" b="1" dirty="0"/>
              <a:t>(Leviticus 5:17-19), </a:t>
            </a:r>
            <a:r>
              <a:rPr lang="en-US" i="1" dirty="0"/>
              <a:t>“If a person sins, and commits any of these things which are forbidden to be done by the commandments of the Lord, though he does not know it, yet he is guilty and shall bear his iniquity. </a:t>
            </a:r>
            <a:r>
              <a:rPr lang="en-US" i="1" baseline="30000" dirty="0"/>
              <a:t>18</a:t>
            </a:r>
            <a:r>
              <a:rPr lang="en-US" i="1" dirty="0"/>
              <a:t> And he shall bring to the priest a ram without blemish from the flock, with your valuation, as a trespass offering. So the priest shall make atonement for him regarding his ignorance in which he erred and did not know it, and it shall be forgiven him. </a:t>
            </a:r>
            <a:r>
              <a:rPr lang="en-US" i="1" baseline="30000" dirty="0"/>
              <a:t>19</a:t>
            </a:r>
            <a:r>
              <a:rPr lang="en-US" i="1" dirty="0"/>
              <a:t> It is a trespass offering; he has certainly trespassed against the Lord.“</a:t>
            </a:r>
          </a:p>
          <a:p>
            <a:r>
              <a:rPr lang="en-US" b="1" dirty="0"/>
              <a:t>(Ephesians 5:17), </a:t>
            </a:r>
            <a:r>
              <a:rPr lang="en-US" i="1" dirty="0"/>
              <a:t>“Therefore do not be unwise, but understand what the will of the Lord is.”</a:t>
            </a:r>
            <a:r>
              <a:rPr lang="en-US" dirty="0"/>
              <a:t>   </a:t>
            </a:r>
          </a:p>
        </p:txBody>
      </p:sp>
      <p:sp>
        <p:nvSpPr>
          <p:cNvPr id="4" name="Slide Number Placeholder 3"/>
          <p:cNvSpPr>
            <a:spLocks noGrp="1"/>
          </p:cNvSpPr>
          <p:nvPr>
            <p:ph type="sldNum" sz="quarter" idx="10"/>
          </p:nvPr>
        </p:nvSpPr>
        <p:spPr/>
        <p:txBody>
          <a:bodyPr/>
          <a:lstStyle/>
          <a:p>
            <a:fld id="{A1CEF530-8E6B-478B-B754-54C9D55281BE}" type="slidenum">
              <a:rPr lang="en-US" smtClean="0"/>
              <a:t>2</a:t>
            </a:fld>
            <a:endParaRPr lang="en-US"/>
          </a:p>
        </p:txBody>
      </p:sp>
    </p:spTree>
    <p:extLst>
      <p:ext uri="{BB962C8B-B14F-4D97-AF65-F5344CB8AC3E}">
        <p14:creationId xmlns:p14="http://schemas.microsoft.com/office/powerpoint/2010/main" val="223271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Scriptures that illustrate sins of omission</a:t>
            </a:r>
          </a:p>
          <a:p>
            <a:pPr defTabSz="934974"/>
            <a:r>
              <a:rPr lang="en-US" b="1" dirty="0"/>
              <a:t>(James 4:17),</a:t>
            </a:r>
            <a:r>
              <a:rPr lang="en-US" dirty="0"/>
              <a:t> “</a:t>
            </a:r>
            <a:r>
              <a:rPr lang="en-US" i="1" u="sng" baseline="0" dirty="0"/>
              <a:t>Therefore, to him who knows to do good and does not do it, to him it is sin</a:t>
            </a:r>
            <a:r>
              <a:rPr lang="en-US" i="1" baseline="0" dirty="0"/>
              <a:t>.”</a:t>
            </a:r>
            <a:endParaRPr lang="en-US" dirty="0"/>
          </a:p>
          <a:p>
            <a:endParaRPr lang="en-US" dirty="0"/>
          </a:p>
          <a:p>
            <a:r>
              <a:rPr lang="en-US" b="1" dirty="0"/>
              <a:t>Luke 10:30-37, </a:t>
            </a:r>
            <a:r>
              <a:rPr lang="en-US" i="1" dirty="0"/>
              <a:t>“Then Jesus answered and said:" A certain man went down from Jerusalem to Jericho, and fell among thieves, who stripped him of his clothing, wounded him, and departed, leaving him half dead. </a:t>
            </a:r>
            <a:r>
              <a:rPr lang="en-US" i="1" baseline="30000" dirty="0"/>
              <a:t>31</a:t>
            </a:r>
            <a:r>
              <a:rPr lang="en-US" i="1" dirty="0"/>
              <a:t> Now by chance a certain priest came down that road. And when he saw him, </a:t>
            </a:r>
            <a:r>
              <a:rPr lang="en-US" i="1" u="sng" dirty="0"/>
              <a:t>he passed by on the other side</a:t>
            </a:r>
            <a:r>
              <a:rPr lang="en-US" i="1" dirty="0"/>
              <a:t>. </a:t>
            </a:r>
            <a:r>
              <a:rPr lang="en-US" i="1" baseline="30000" dirty="0"/>
              <a:t>32</a:t>
            </a:r>
            <a:r>
              <a:rPr lang="en-US" i="1" dirty="0"/>
              <a:t> Likewise a Levite, when he arrived at the place, came and looked, </a:t>
            </a:r>
            <a:r>
              <a:rPr lang="en-US" i="1" u="sng" dirty="0"/>
              <a:t>and passed by on the other side</a:t>
            </a:r>
            <a:r>
              <a:rPr lang="en-US" i="1" dirty="0"/>
              <a:t>. </a:t>
            </a:r>
            <a:r>
              <a:rPr lang="en-US" i="1" baseline="30000" dirty="0"/>
              <a:t>33</a:t>
            </a:r>
            <a:r>
              <a:rPr lang="en-US" i="1" dirty="0"/>
              <a:t> But a certain Samaritan, as he journeyed, came where he was. And when he saw him, he had compassion. </a:t>
            </a:r>
            <a:r>
              <a:rPr lang="en-US" i="1" baseline="30000" dirty="0"/>
              <a:t>34</a:t>
            </a:r>
            <a:r>
              <a:rPr lang="en-US" i="1" dirty="0"/>
              <a:t> So he went to him and bandaged his wounds, pouring on oil and wine; and he set him on his own animal, brought him to an inn, and took care of him. </a:t>
            </a:r>
            <a:r>
              <a:rPr lang="en-US" i="1" baseline="30000" dirty="0"/>
              <a:t>35</a:t>
            </a:r>
            <a:r>
              <a:rPr lang="en-US" i="1" dirty="0"/>
              <a:t> On the next day, when he departed, he took out two denarii, gave them to the innkeeper, and said to him, 'Take care of him; and whatever more you spend, when I come again, I will repay you. ' </a:t>
            </a:r>
            <a:r>
              <a:rPr lang="en-US" i="1" baseline="30000" dirty="0"/>
              <a:t>36</a:t>
            </a:r>
            <a:r>
              <a:rPr lang="en-US" i="1" dirty="0"/>
              <a:t> So which of these three do you think was neighbor to him who fell among the thieves?“ </a:t>
            </a:r>
            <a:r>
              <a:rPr lang="en-US" i="1" baseline="30000" dirty="0"/>
              <a:t>37</a:t>
            </a:r>
            <a:r>
              <a:rPr lang="en-US" i="1" dirty="0"/>
              <a:t> And he said, "He who showed mercy on him.“ Then Jesus said to him, " Go and do  likewise."</a:t>
            </a:r>
          </a:p>
          <a:p>
            <a:pPr marL="642795" lvl="1" indent="-175308">
              <a:buFont typeface="Arial" panose="020B0604020202020204" pitchFamily="34" charset="0"/>
              <a:buChar char="•"/>
            </a:pPr>
            <a:r>
              <a:rPr lang="en-US" dirty="0"/>
              <a:t>The priest and the Levite sinned by not doing what they knew to be good and right. </a:t>
            </a:r>
          </a:p>
          <a:p>
            <a:pPr marL="642795" lvl="1" indent="-175308">
              <a:buFont typeface="Arial" panose="020B0604020202020204" pitchFamily="34" charset="0"/>
              <a:buChar char="•"/>
            </a:pPr>
            <a:r>
              <a:rPr lang="en-US" dirty="0"/>
              <a:t>They sinned by failing to love their neighbor.</a:t>
            </a:r>
          </a:p>
        </p:txBody>
      </p:sp>
      <p:sp>
        <p:nvSpPr>
          <p:cNvPr id="4" name="Slide Number Placeholder 3"/>
          <p:cNvSpPr>
            <a:spLocks noGrp="1"/>
          </p:cNvSpPr>
          <p:nvPr>
            <p:ph type="sldNum" sz="quarter" idx="10"/>
          </p:nvPr>
        </p:nvSpPr>
        <p:spPr/>
        <p:txBody>
          <a:bodyPr/>
          <a:lstStyle/>
          <a:p>
            <a:fld id="{A1CEF530-8E6B-478B-B754-54C9D55281BE}" type="slidenum">
              <a:rPr lang="en-US" smtClean="0"/>
              <a:t>3</a:t>
            </a:fld>
            <a:endParaRPr lang="en-US"/>
          </a:p>
        </p:txBody>
      </p:sp>
    </p:spTree>
    <p:extLst>
      <p:ext uri="{BB962C8B-B14F-4D97-AF65-F5344CB8AC3E}">
        <p14:creationId xmlns:p14="http://schemas.microsoft.com/office/powerpoint/2010/main" val="313203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25:24-30, </a:t>
            </a:r>
            <a:r>
              <a:rPr lang="en-US" i="1" dirty="0"/>
              <a:t>“" Then he who had received the one talent came and said, 'Lord, I knew you to be a hard man, reaping where you have not sown, and gathering where you have not scattered seed. </a:t>
            </a:r>
            <a:r>
              <a:rPr lang="en-US" i="1" baseline="30000" dirty="0"/>
              <a:t>25</a:t>
            </a:r>
            <a:r>
              <a:rPr lang="en-US" i="1" dirty="0"/>
              <a:t> And I was afraid, and went and hid your talent in the ground. Look, there you have what is yours. '</a:t>
            </a:r>
            <a:r>
              <a:rPr lang="en-US" i="1" baseline="30000" dirty="0"/>
              <a:t>26</a:t>
            </a:r>
            <a:r>
              <a:rPr lang="en-US" i="1" dirty="0"/>
              <a:t> " But his lord answered and said to him, 'You wicked and lazy servant, you knew that I reap where I have not sown, and gather where I have not scattered seed. </a:t>
            </a:r>
            <a:r>
              <a:rPr lang="en-US" i="1" baseline="30000" dirty="0"/>
              <a:t>27</a:t>
            </a:r>
            <a:r>
              <a:rPr lang="en-US" i="1" dirty="0"/>
              <a:t> So you ought to have deposited my money with the bankers, and at my coming I would have received back my own with interest. </a:t>
            </a:r>
            <a:r>
              <a:rPr lang="en-US" i="1" baseline="30000" dirty="0"/>
              <a:t>28</a:t>
            </a:r>
            <a:r>
              <a:rPr lang="en-US" i="1" dirty="0"/>
              <a:t> So take the talent from him, and give it to him who has ten talents. </a:t>
            </a:r>
            <a:r>
              <a:rPr lang="en-US" i="1" baseline="30000" dirty="0"/>
              <a:t>29</a:t>
            </a:r>
            <a:r>
              <a:rPr lang="en-US" i="1" dirty="0"/>
              <a:t> ' For to everyone who has, more will be given, and he will have abundance; but from him who does not have, even what he has will be taken away. </a:t>
            </a:r>
            <a:r>
              <a:rPr lang="en-US" i="1" baseline="30000" dirty="0"/>
              <a:t>30</a:t>
            </a:r>
            <a:r>
              <a:rPr lang="en-US" i="1" dirty="0"/>
              <a:t> And cast the unprofitable servant into the outer darkness. There will be weeping and gnashing of teeth. '</a:t>
            </a:r>
          </a:p>
          <a:p>
            <a:pPr marL="642795" lvl="1" indent="-175308">
              <a:buFont typeface="Arial" panose="020B0604020202020204" pitchFamily="34" charset="0"/>
              <a:buChar char="•"/>
            </a:pPr>
            <a:r>
              <a:rPr lang="en-US" dirty="0"/>
              <a:t>The man who received one talent from his master knew he was responsible for using it, but he chose to bury it instead of using it for his master’s profit. </a:t>
            </a:r>
          </a:p>
          <a:p>
            <a:pPr marL="642795" lvl="1" indent="-175308">
              <a:buFont typeface="Arial" panose="020B0604020202020204" pitchFamily="34" charset="0"/>
              <a:buChar char="•"/>
            </a:pPr>
            <a:r>
              <a:rPr lang="en-US" dirty="0"/>
              <a:t>He knew to do good, but he did not do it. </a:t>
            </a:r>
          </a:p>
          <a:p>
            <a:pPr marL="642795" lvl="1" indent="-175308">
              <a:buFont typeface="Arial" panose="020B0604020202020204" pitchFamily="34" charset="0"/>
              <a:buChar char="•"/>
            </a:pPr>
            <a:r>
              <a:rPr lang="en-US" dirty="0"/>
              <a:t>He sinned against his master and was cast into punishment.</a:t>
            </a:r>
          </a:p>
          <a:p>
            <a:endParaRPr lang="en-US" dirty="0"/>
          </a:p>
        </p:txBody>
      </p:sp>
      <p:sp>
        <p:nvSpPr>
          <p:cNvPr id="4" name="Slide Number Placeholder 3"/>
          <p:cNvSpPr>
            <a:spLocks noGrp="1"/>
          </p:cNvSpPr>
          <p:nvPr>
            <p:ph type="sldNum" sz="quarter" idx="10"/>
          </p:nvPr>
        </p:nvSpPr>
        <p:spPr/>
        <p:txBody>
          <a:bodyPr/>
          <a:lstStyle/>
          <a:p>
            <a:fld id="{A1CEF530-8E6B-478B-B754-54C9D55281BE}" type="slidenum">
              <a:rPr lang="en-US" smtClean="0"/>
              <a:t>4</a:t>
            </a:fld>
            <a:endParaRPr lang="en-US"/>
          </a:p>
        </p:txBody>
      </p:sp>
    </p:spTree>
    <p:extLst>
      <p:ext uri="{BB962C8B-B14F-4D97-AF65-F5344CB8AC3E}">
        <p14:creationId xmlns:p14="http://schemas.microsoft.com/office/powerpoint/2010/main" val="224318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25:41-46, </a:t>
            </a:r>
            <a:r>
              <a:rPr lang="en-US" i="1" dirty="0"/>
              <a:t>“Then He will also say to those on the left hand, 'Depart from Me, you cursed, into the everlasting fire prepared for the devil and his angels: </a:t>
            </a:r>
            <a:r>
              <a:rPr lang="en-US" i="1" baseline="30000" dirty="0"/>
              <a:t>42</a:t>
            </a:r>
            <a:r>
              <a:rPr lang="en-US" i="1" dirty="0"/>
              <a:t> for I was hungry and you gave Me no food; I was thirsty and you gave Me no drink; </a:t>
            </a:r>
            <a:r>
              <a:rPr lang="en-US" i="1" baseline="30000" dirty="0"/>
              <a:t>43</a:t>
            </a:r>
            <a:r>
              <a:rPr lang="en-US" i="1" dirty="0"/>
              <a:t> I was a stranger and you did not take Me in, naked and you did not clothe Me, sick and in prison and you did not visit Me. '</a:t>
            </a:r>
            <a:r>
              <a:rPr lang="en-US" i="1" baseline="30000" dirty="0"/>
              <a:t>44</a:t>
            </a:r>
            <a:r>
              <a:rPr lang="en-US" i="1" dirty="0"/>
              <a:t> " Then they also will answer Him, saying, 'Lord, when did we see You hungry or thirsty or a stranger or naked or sick or in prison, and did not minister to You? ' </a:t>
            </a:r>
            <a:r>
              <a:rPr lang="en-US" i="1" baseline="30000" dirty="0"/>
              <a:t>45</a:t>
            </a:r>
            <a:r>
              <a:rPr lang="en-US" i="1" dirty="0"/>
              <a:t> Then He will answer them, saying, 'Assuredly, I say to you, inasmuch as you did not do it to one of the least of these, you did not do it to Me. ' </a:t>
            </a:r>
            <a:r>
              <a:rPr lang="en-US" i="1" baseline="30000" dirty="0"/>
              <a:t>46</a:t>
            </a:r>
            <a:r>
              <a:rPr lang="en-US" i="1" dirty="0"/>
              <a:t> And these will go away into everlasting punishment, but the righteous into eternal life."</a:t>
            </a:r>
          </a:p>
          <a:p>
            <a:pPr marL="642795" lvl="1" indent="-175308">
              <a:buFont typeface="Arial" panose="020B0604020202020204" pitchFamily="34" charset="0"/>
              <a:buChar char="•"/>
            </a:pPr>
            <a:r>
              <a:rPr lang="en-US" dirty="0"/>
              <a:t>Jesus warned that many will be delivered to everlasting fire because they failed to do what was right toward their brethren.</a:t>
            </a:r>
          </a:p>
        </p:txBody>
      </p:sp>
      <p:sp>
        <p:nvSpPr>
          <p:cNvPr id="4" name="Slide Number Placeholder 3"/>
          <p:cNvSpPr>
            <a:spLocks noGrp="1"/>
          </p:cNvSpPr>
          <p:nvPr>
            <p:ph type="sldNum" sz="quarter" idx="10"/>
          </p:nvPr>
        </p:nvSpPr>
        <p:spPr/>
        <p:txBody>
          <a:bodyPr/>
          <a:lstStyle/>
          <a:p>
            <a:fld id="{A1CEF530-8E6B-478B-B754-54C9D55281BE}" type="slidenum">
              <a:rPr lang="en-US" smtClean="0"/>
              <a:t>5</a:t>
            </a:fld>
            <a:endParaRPr lang="en-US"/>
          </a:p>
        </p:txBody>
      </p:sp>
    </p:spTree>
    <p:extLst>
      <p:ext uri="{BB962C8B-B14F-4D97-AF65-F5344CB8AC3E}">
        <p14:creationId xmlns:p14="http://schemas.microsoft.com/office/powerpoint/2010/main" val="5575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b="1" dirty="0"/>
              <a:t>James 4:17, </a:t>
            </a:r>
            <a:r>
              <a:rPr lang="en-US" dirty="0"/>
              <a:t>“</a:t>
            </a:r>
            <a:r>
              <a:rPr lang="en-US" i="1" u="none" baseline="0" dirty="0"/>
              <a:t>Therefore, to him who knows to do good and does not do it, to him it is sin</a:t>
            </a:r>
            <a:r>
              <a:rPr lang="en-US" i="1" baseline="0" dirty="0"/>
              <a:t>.”</a:t>
            </a:r>
          </a:p>
        </p:txBody>
      </p:sp>
      <p:sp>
        <p:nvSpPr>
          <p:cNvPr id="4" name="Slide Number Placeholder 3"/>
          <p:cNvSpPr>
            <a:spLocks noGrp="1"/>
          </p:cNvSpPr>
          <p:nvPr>
            <p:ph type="sldNum" sz="quarter" idx="10"/>
          </p:nvPr>
        </p:nvSpPr>
        <p:spPr/>
        <p:txBody>
          <a:bodyPr/>
          <a:lstStyle/>
          <a:p>
            <a:fld id="{A1CEF530-8E6B-478B-B754-54C9D55281BE}" type="slidenum">
              <a:rPr lang="en-US" smtClean="0"/>
              <a:t>6</a:t>
            </a:fld>
            <a:endParaRPr lang="en-US"/>
          </a:p>
        </p:txBody>
      </p:sp>
    </p:spTree>
    <p:extLst>
      <p:ext uri="{BB962C8B-B14F-4D97-AF65-F5344CB8AC3E}">
        <p14:creationId xmlns:p14="http://schemas.microsoft.com/office/powerpoint/2010/main" val="352733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FEEB7-4AA7-41C1-A36E-805F2E3215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2002887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FEEB7-4AA7-41C1-A36E-805F2E3215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386782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FEEB7-4AA7-41C1-A36E-805F2E3215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363865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FEEB7-4AA7-41C1-A36E-805F2E3215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23735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FEEB7-4AA7-41C1-A36E-805F2E3215BB}" type="datetimeFigureOut">
              <a:rPr lang="en-US" smtClean="0"/>
              <a:t>10/27/2016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114329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FEEB7-4AA7-41C1-A36E-805F2E3215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103714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FEEB7-4AA7-41C1-A36E-805F2E3215BB}" type="datetimeFigureOut">
              <a:rPr lang="en-US" smtClean="0"/>
              <a:t>10/27/2016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89065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FEEB7-4AA7-41C1-A36E-805F2E3215BB}" type="datetimeFigureOut">
              <a:rPr lang="en-US" smtClean="0"/>
              <a:t>10/27/2016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114124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FEEB7-4AA7-41C1-A36E-805F2E3215BB}"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192558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FEEB7-4AA7-41C1-A36E-805F2E3215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327774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FEEB7-4AA7-41C1-A36E-805F2E3215BB}" type="datetimeFigureOut">
              <a:rPr lang="en-US" smtClean="0"/>
              <a:t>10/27/2016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DE093-CA24-4B8F-ABC5-34F6BBAF84F1}" type="slidenum">
              <a:rPr lang="en-US" smtClean="0"/>
              <a:t>‹#›</a:t>
            </a:fld>
            <a:endParaRPr lang="en-US"/>
          </a:p>
        </p:txBody>
      </p:sp>
    </p:spTree>
    <p:extLst>
      <p:ext uri="{BB962C8B-B14F-4D97-AF65-F5344CB8AC3E}">
        <p14:creationId xmlns:p14="http://schemas.microsoft.com/office/powerpoint/2010/main" val="3783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FEEB7-4AA7-41C1-A36E-805F2E3215BB}" type="datetimeFigureOut">
              <a:rPr lang="en-US" smtClean="0"/>
              <a:t>10/27/2016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DE093-CA24-4B8F-ABC5-34F6BBAF84F1}" type="slidenum">
              <a:rPr lang="en-US" smtClean="0"/>
              <a:t>‹#›</a:t>
            </a:fld>
            <a:endParaRPr lang="en-US"/>
          </a:p>
        </p:txBody>
      </p:sp>
    </p:spTree>
    <p:extLst>
      <p:ext uri="{BB962C8B-B14F-4D97-AF65-F5344CB8AC3E}">
        <p14:creationId xmlns:p14="http://schemas.microsoft.com/office/powerpoint/2010/main" val="75444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28270"/>
            <a:ext cx="12191999" cy="6829730"/>
          </a:xfrm>
          <a:prstGeom prst="rect">
            <a:avLst/>
          </a:prstGeom>
        </p:spPr>
      </p:pic>
      <p:sp>
        <p:nvSpPr>
          <p:cNvPr id="2" name="Title 1"/>
          <p:cNvSpPr>
            <a:spLocks noGrp="1"/>
          </p:cNvSpPr>
          <p:nvPr>
            <p:ph type="ctrTitle"/>
          </p:nvPr>
        </p:nvSpPr>
        <p:spPr>
          <a:xfrm>
            <a:off x="220133" y="266176"/>
            <a:ext cx="6112933" cy="3018896"/>
          </a:xfrm>
        </p:spPr>
        <p:txBody>
          <a:bodyPr anchor="t">
            <a:normAutofit/>
          </a:bodyPr>
          <a:lstStyle/>
          <a:p>
            <a:r>
              <a:rPr lang="en-US" sz="9600" dirty="0">
                <a:effectLst>
                  <a:outerShdw blurRad="38100" dist="38100" dir="2700000" algn="tl">
                    <a:srgbClr val="000000">
                      <a:alpha val="43137"/>
                    </a:srgbClr>
                  </a:outerShdw>
                </a:effectLst>
                <a:latin typeface="Berlin Sans FB Demi" panose="020E0802020502020306" pitchFamily="34" charset="0"/>
              </a:rPr>
              <a:t>Sins of</a:t>
            </a:r>
            <a:br>
              <a:rPr lang="en-US" sz="9600" dirty="0">
                <a:effectLst>
                  <a:outerShdw blurRad="38100" dist="38100" dir="2700000" algn="tl">
                    <a:srgbClr val="000000">
                      <a:alpha val="43137"/>
                    </a:srgbClr>
                  </a:outerShdw>
                </a:effectLst>
                <a:latin typeface="Berlin Sans FB Demi" panose="020E0802020502020306" pitchFamily="34" charset="0"/>
              </a:rPr>
            </a:br>
            <a:r>
              <a:rPr lang="en-US" sz="9600" dirty="0">
                <a:effectLst>
                  <a:outerShdw blurRad="38100" dist="38100" dir="2700000" algn="tl">
                    <a:srgbClr val="000000">
                      <a:alpha val="43137"/>
                    </a:srgbClr>
                  </a:outerShdw>
                </a:effectLst>
                <a:latin typeface="Berlin Sans FB Demi" panose="020E0802020502020306" pitchFamily="34" charset="0"/>
              </a:rPr>
              <a:t>Omission</a:t>
            </a:r>
          </a:p>
        </p:txBody>
      </p:sp>
      <p:sp>
        <p:nvSpPr>
          <p:cNvPr id="3" name="Subtitle 2"/>
          <p:cNvSpPr>
            <a:spLocks noGrp="1"/>
          </p:cNvSpPr>
          <p:nvPr>
            <p:ph type="subTitle" idx="1"/>
          </p:nvPr>
        </p:nvSpPr>
        <p:spPr>
          <a:xfrm>
            <a:off x="1286933" y="4013199"/>
            <a:ext cx="9618133" cy="1744133"/>
          </a:xfrm>
          <a:solidFill>
            <a:schemeClr val="accent4">
              <a:lumMod val="60000"/>
              <a:lumOff val="40000"/>
            </a:schemeClr>
          </a:solidFill>
        </p:spPr>
        <p:txBody>
          <a:bodyPr>
            <a:noAutofit/>
          </a:bodyPr>
          <a:lstStyle/>
          <a:p>
            <a:r>
              <a:rPr lang="en-US" sz="4000" b="1" dirty="0"/>
              <a:t>The omission of good is no less reprehensible than the commission of evil.</a:t>
            </a:r>
          </a:p>
          <a:p>
            <a:pPr algn="r"/>
            <a:r>
              <a:rPr lang="en-US" sz="3200" i="1" dirty="0"/>
              <a:t>~ Plutarch (AD 46-120)</a:t>
            </a:r>
          </a:p>
        </p:txBody>
      </p:sp>
      <p:sp>
        <p:nvSpPr>
          <p:cNvPr id="4" name="Rectangle 3"/>
          <p:cNvSpPr/>
          <p:nvPr/>
        </p:nvSpPr>
        <p:spPr>
          <a:xfrm>
            <a:off x="0" y="4148672"/>
            <a:ext cx="1422401" cy="88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86532" y="4140204"/>
            <a:ext cx="1405468" cy="88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8458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256271"/>
            <a:ext cx="10874829" cy="984704"/>
          </a:xfrm>
        </p:spPr>
        <p:txBody>
          <a:bodyPr>
            <a:normAutofit/>
          </a:bodyPr>
          <a:lstStyle/>
          <a:p>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Important Principles…</a:t>
            </a:r>
          </a:p>
        </p:txBody>
      </p:sp>
      <p:sp>
        <p:nvSpPr>
          <p:cNvPr id="3" name="Content Placeholder 2"/>
          <p:cNvSpPr>
            <a:spLocks noGrp="1"/>
          </p:cNvSpPr>
          <p:nvPr>
            <p:ph idx="1"/>
          </p:nvPr>
        </p:nvSpPr>
        <p:spPr>
          <a:xfrm>
            <a:off x="718457" y="1349828"/>
            <a:ext cx="10635343" cy="5050971"/>
          </a:xfrm>
        </p:spPr>
        <p:txBody>
          <a:bodyPr>
            <a:normAutofit/>
          </a:bodyPr>
          <a:lstStyle/>
          <a:p>
            <a:pPr marL="457200" indent="-457200"/>
            <a:r>
              <a:rPr lang="en-US" sz="4000" b="1" dirty="0">
                <a:solidFill>
                  <a:schemeClr val="bg1"/>
                </a:solidFill>
                <a:effectLst>
                  <a:outerShdw blurRad="38100" dist="38100" dir="2700000" algn="tl">
                    <a:srgbClr val="000000">
                      <a:alpha val="43137"/>
                    </a:srgbClr>
                  </a:outerShdw>
                </a:effectLst>
              </a:rPr>
              <a:t>The Lord does not expect more of                       you than you are able to give                                             </a:t>
            </a:r>
            <a:r>
              <a:rPr lang="en-US" sz="4000" b="1" dirty="0">
                <a:solidFill>
                  <a:srgbClr val="FFFF00"/>
                </a:solidFill>
                <a:effectLst>
                  <a:outerShdw blurRad="38100" dist="38100" dir="2700000" algn="tl">
                    <a:srgbClr val="000000">
                      <a:alpha val="43137"/>
                    </a:srgbClr>
                  </a:outerShdw>
                </a:effectLst>
              </a:rPr>
              <a:t>(2 Corinthians 8:12)</a:t>
            </a:r>
          </a:p>
          <a:p>
            <a:pPr marL="457200" indent="-457200"/>
            <a:r>
              <a:rPr lang="en-US" sz="4000" b="1" dirty="0">
                <a:solidFill>
                  <a:schemeClr val="bg1"/>
                </a:solidFill>
                <a:effectLst>
                  <a:outerShdw blurRad="38100" dist="38100" dir="2700000" algn="tl">
                    <a:srgbClr val="000000">
                      <a:alpha val="43137"/>
                    </a:srgbClr>
                  </a:outerShdw>
                </a:effectLst>
              </a:rPr>
              <a:t>A part of spiritual growth is to increase your capacity to do good! </a:t>
            </a:r>
            <a:r>
              <a:rPr lang="en-US" sz="4000" b="1" dirty="0">
                <a:solidFill>
                  <a:srgbClr val="FFFF00"/>
                </a:solidFill>
                <a:effectLst>
                  <a:outerShdw blurRad="38100" dist="38100" dir="2700000" algn="tl">
                    <a:srgbClr val="000000">
                      <a:alpha val="43137"/>
                    </a:srgbClr>
                  </a:outerShdw>
                </a:effectLst>
              </a:rPr>
              <a:t>(Hebrews 5:12-14)</a:t>
            </a:r>
          </a:p>
          <a:p>
            <a:pPr marL="457200" indent="-457200"/>
            <a:r>
              <a:rPr lang="en-US" sz="4000" b="1" dirty="0">
                <a:solidFill>
                  <a:schemeClr val="bg1"/>
                </a:solidFill>
                <a:effectLst>
                  <a:outerShdw blurRad="38100" dist="38100" dir="2700000" algn="tl">
                    <a:srgbClr val="000000">
                      <a:alpha val="43137"/>
                    </a:srgbClr>
                  </a:outerShdw>
                </a:effectLst>
              </a:rPr>
              <a:t>Ignorance is not an acceptable excuse.  We must know what God expects of us!         </a:t>
            </a:r>
            <a:r>
              <a:rPr lang="en-US" sz="4000" b="1" dirty="0">
                <a:solidFill>
                  <a:srgbClr val="FFFF00"/>
                </a:solidFill>
                <a:effectLst>
                  <a:outerShdw blurRad="38100" dist="38100" dir="2700000" algn="tl">
                    <a:srgbClr val="000000">
                      <a:alpha val="43137"/>
                    </a:srgbClr>
                  </a:outerShdw>
                </a:effectLst>
              </a:rPr>
              <a:t>(Leviticus 5:17-19; Ephesians 5:17)</a:t>
            </a:r>
          </a:p>
          <a:p>
            <a:pPr marL="457200" indent="-457200"/>
            <a:endParaRPr lang="en-US" sz="40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9658350" y="365125"/>
            <a:ext cx="2156674" cy="2051682"/>
          </a:xfrm>
          <a:prstGeom prst="rect">
            <a:avLst/>
          </a:prstGeom>
        </p:spPr>
      </p:pic>
    </p:spTree>
    <p:extLst>
      <p:ext uri="{BB962C8B-B14F-4D97-AF65-F5344CB8AC3E}">
        <p14:creationId xmlns:p14="http://schemas.microsoft.com/office/powerpoint/2010/main" val="14227196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515097"/>
            <a:ext cx="10874829" cy="984704"/>
          </a:xfrm>
        </p:spPr>
        <p:txBody>
          <a:bodyPr>
            <a:normAutofit/>
          </a:bodyPr>
          <a:lstStyle/>
          <a:p>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Sins of Omission</a:t>
            </a:r>
          </a:p>
        </p:txBody>
      </p:sp>
      <p:sp>
        <p:nvSpPr>
          <p:cNvPr id="3" name="Content Placeholder 2"/>
          <p:cNvSpPr>
            <a:spLocks noGrp="1"/>
          </p:cNvSpPr>
          <p:nvPr>
            <p:ph idx="1"/>
          </p:nvPr>
        </p:nvSpPr>
        <p:spPr>
          <a:xfrm>
            <a:off x="718457" y="1990165"/>
            <a:ext cx="10635343" cy="4410634"/>
          </a:xfrm>
        </p:spPr>
        <p:txBody>
          <a:bodyPr>
            <a:normAutofit/>
          </a:bodyPr>
          <a:lstStyle/>
          <a:p>
            <a:pPr marL="457200" indent="-457200"/>
            <a:r>
              <a:rPr lang="en-US" sz="4000" b="1" dirty="0">
                <a:solidFill>
                  <a:schemeClr val="bg1"/>
                </a:solidFill>
                <a:effectLst>
                  <a:outerShdw blurRad="38100" dist="38100" dir="2700000" algn="tl">
                    <a:srgbClr val="000000">
                      <a:alpha val="43137"/>
                    </a:srgbClr>
                  </a:outerShdw>
                </a:effectLst>
              </a:rPr>
              <a:t>The Priest and the Levite                                        </a:t>
            </a:r>
            <a:r>
              <a:rPr lang="en-US" sz="4000" b="1" dirty="0">
                <a:solidFill>
                  <a:srgbClr val="FFFF00"/>
                </a:solidFill>
                <a:effectLst>
                  <a:outerShdw blurRad="38100" dist="38100" dir="2700000" algn="tl">
                    <a:srgbClr val="000000">
                      <a:alpha val="43137"/>
                    </a:srgbClr>
                  </a:outerShdw>
                </a:effectLst>
              </a:rPr>
              <a:t>(Luke 10:30-37)</a:t>
            </a:r>
          </a:p>
        </p:txBody>
      </p:sp>
      <p:pic>
        <p:nvPicPr>
          <p:cNvPr id="4" name="Picture 3"/>
          <p:cNvPicPr>
            <a:picLocks noChangeAspect="1"/>
          </p:cNvPicPr>
          <p:nvPr/>
        </p:nvPicPr>
        <p:blipFill>
          <a:blip r:embed="rId3"/>
          <a:stretch>
            <a:fillRect/>
          </a:stretch>
        </p:blipFill>
        <p:spPr>
          <a:xfrm>
            <a:off x="9658350" y="365125"/>
            <a:ext cx="2156674" cy="2051682"/>
          </a:xfrm>
          <a:prstGeom prst="rect">
            <a:avLst/>
          </a:prstGeom>
        </p:spPr>
      </p:pic>
    </p:spTree>
    <p:extLst>
      <p:ext uri="{BB962C8B-B14F-4D97-AF65-F5344CB8AC3E}">
        <p14:creationId xmlns:p14="http://schemas.microsoft.com/office/powerpoint/2010/main" val="37491792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515097"/>
            <a:ext cx="10874829" cy="984704"/>
          </a:xfrm>
        </p:spPr>
        <p:txBody>
          <a:bodyPr>
            <a:normAutofit/>
          </a:bodyPr>
          <a:lstStyle/>
          <a:p>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Sins of Omission</a:t>
            </a:r>
          </a:p>
        </p:txBody>
      </p:sp>
      <p:sp>
        <p:nvSpPr>
          <p:cNvPr id="3" name="Content Placeholder 2"/>
          <p:cNvSpPr>
            <a:spLocks noGrp="1"/>
          </p:cNvSpPr>
          <p:nvPr>
            <p:ph idx="1"/>
          </p:nvPr>
        </p:nvSpPr>
        <p:spPr>
          <a:xfrm>
            <a:off x="718457" y="1990165"/>
            <a:ext cx="10635343" cy="4410634"/>
          </a:xfrm>
        </p:spPr>
        <p:txBody>
          <a:bodyPr>
            <a:normAutofit/>
          </a:bodyPr>
          <a:lstStyle/>
          <a:p>
            <a:pPr marL="457200" indent="-457200"/>
            <a:r>
              <a:rPr lang="en-US" sz="4000" b="1" dirty="0">
                <a:solidFill>
                  <a:schemeClr val="bg1"/>
                </a:solidFill>
                <a:effectLst>
                  <a:outerShdw blurRad="38100" dist="38100" dir="2700000" algn="tl">
                    <a:srgbClr val="000000">
                      <a:alpha val="43137"/>
                    </a:srgbClr>
                  </a:outerShdw>
                </a:effectLst>
              </a:rPr>
              <a:t>The Priest and the Levite                                        </a:t>
            </a:r>
            <a:r>
              <a:rPr lang="en-US" sz="4000" b="1" dirty="0">
                <a:solidFill>
                  <a:srgbClr val="FFFF00"/>
                </a:solidFill>
                <a:effectLst>
                  <a:outerShdw blurRad="38100" dist="38100" dir="2700000" algn="tl">
                    <a:srgbClr val="000000">
                      <a:alpha val="43137"/>
                    </a:srgbClr>
                  </a:outerShdw>
                </a:effectLst>
              </a:rPr>
              <a:t>(Luke 10:30-37)</a:t>
            </a:r>
          </a:p>
          <a:p>
            <a:pPr marL="457200" indent="-457200"/>
            <a:r>
              <a:rPr lang="en-US" sz="4000" b="1" dirty="0">
                <a:solidFill>
                  <a:schemeClr val="bg1"/>
                </a:solidFill>
                <a:effectLst>
                  <a:outerShdw blurRad="38100" dist="38100" dir="2700000" algn="tl">
                    <a:srgbClr val="000000">
                      <a:alpha val="43137"/>
                    </a:srgbClr>
                  </a:outerShdw>
                </a:effectLst>
              </a:rPr>
              <a:t>The One Talent Man                                    </a:t>
            </a:r>
            <a:r>
              <a:rPr lang="en-US" sz="4000" b="1" dirty="0">
                <a:solidFill>
                  <a:srgbClr val="FFFF00"/>
                </a:solidFill>
                <a:effectLst>
                  <a:outerShdw blurRad="38100" dist="38100" dir="2700000" algn="tl">
                    <a:srgbClr val="000000">
                      <a:alpha val="43137"/>
                    </a:srgbClr>
                  </a:outerShdw>
                </a:effectLst>
              </a:rPr>
              <a:t>(Matthew 25:24-30)</a:t>
            </a:r>
          </a:p>
        </p:txBody>
      </p:sp>
      <p:pic>
        <p:nvPicPr>
          <p:cNvPr id="4" name="Picture 3"/>
          <p:cNvPicPr>
            <a:picLocks noChangeAspect="1"/>
          </p:cNvPicPr>
          <p:nvPr/>
        </p:nvPicPr>
        <p:blipFill>
          <a:blip r:embed="rId3"/>
          <a:stretch>
            <a:fillRect/>
          </a:stretch>
        </p:blipFill>
        <p:spPr>
          <a:xfrm>
            <a:off x="9658350" y="365125"/>
            <a:ext cx="2156674" cy="2051682"/>
          </a:xfrm>
          <a:prstGeom prst="rect">
            <a:avLst/>
          </a:prstGeom>
        </p:spPr>
      </p:pic>
    </p:spTree>
    <p:extLst>
      <p:ext uri="{BB962C8B-B14F-4D97-AF65-F5344CB8AC3E}">
        <p14:creationId xmlns:p14="http://schemas.microsoft.com/office/powerpoint/2010/main" val="34289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515097"/>
            <a:ext cx="10874829" cy="984704"/>
          </a:xfrm>
        </p:spPr>
        <p:txBody>
          <a:bodyPr>
            <a:normAutofit/>
          </a:bodyPr>
          <a:lstStyle/>
          <a:p>
            <a:r>
              <a:rPr lang="en-US" sz="6000" dirty="0">
                <a:solidFill>
                  <a:schemeClr val="bg1"/>
                </a:solidFill>
                <a:effectLst>
                  <a:outerShdw blurRad="38100" dist="38100" dir="2700000" algn="tl">
                    <a:srgbClr val="000000">
                      <a:alpha val="43137"/>
                    </a:srgbClr>
                  </a:outerShdw>
                </a:effectLst>
                <a:latin typeface="Berlin Sans FB Demi" panose="020E0802020502020306" pitchFamily="34" charset="0"/>
              </a:rPr>
              <a:t>Sins of Omission</a:t>
            </a:r>
          </a:p>
        </p:txBody>
      </p:sp>
      <p:sp>
        <p:nvSpPr>
          <p:cNvPr id="3" name="Content Placeholder 2"/>
          <p:cNvSpPr>
            <a:spLocks noGrp="1"/>
          </p:cNvSpPr>
          <p:nvPr>
            <p:ph idx="1"/>
          </p:nvPr>
        </p:nvSpPr>
        <p:spPr>
          <a:xfrm>
            <a:off x="718457" y="1990165"/>
            <a:ext cx="10635343" cy="4410634"/>
          </a:xfrm>
        </p:spPr>
        <p:txBody>
          <a:bodyPr>
            <a:normAutofit/>
          </a:bodyPr>
          <a:lstStyle/>
          <a:p>
            <a:pPr marL="457200" indent="-457200"/>
            <a:r>
              <a:rPr lang="en-US" sz="4000" b="1" dirty="0">
                <a:solidFill>
                  <a:schemeClr val="bg1"/>
                </a:solidFill>
                <a:effectLst>
                  <a:outerShdw blurRad="38100" dist="38100" dir="2700000" algn="tl">
                    <a:srgbClr val="000000">
                      <a:alpha val="43137"/>
                    </a:srgbClr>
                  </a:outerShdw>
                </a:effectLst>
              </a:rPr>
              <a:t>The Priest and the Levite                                        </a:t>
            </a:r>
            <a:r>
              <a:rPr lang="en-US" sz="4000" b="1" dirty="0">
                <a:solidFill>
                  <a:srgbClr val="FFFF00"/>
                </a:solidFill>
                <a:effectLst>
                  <a:outerShdw blurRad="38100" dist="38100" dir="2700000" algn="tl">
                    <a:srgbClr val="000000">
                      <a:alpha val="43137"/>
                    </a:srgbClr>
                  </a:outerShdw>
                </a:effectLst>
              </a:rPr>
              <a:t>(Luke 10:30-37)</a:t>
            </a:r>
          </a:p>
          <a:p>
            <a:pPr marL="457200" indent="-457200"/>
            <a:r>
              <a:rPr lang="en-US" sz="4000" b="1" dirty="0">
                <a:solidFill>
                  <a:schemeClr val="bg1"/>
                </a:solidFill>
                <a:effectLst>
                  <a:outerShdw blurRad="38100" dist="38100" dir="2700000" algn="tl">
                    <a:srgbClr val="000000">
                      <a:alpha val="43137"/>
                    </a:srgbClr>
                  </a:outerShdw>
                </a:effectLst>
              </a:rPr>
              <a:t>The One Talent Man                                    </a:t>
            </a:r>
            <a:r>
              <a:rPr lang="en-US" sz="4000" b="1" dirty="0">
                <a:solidFill>
                  <a:srgbClr val="FFFF00"/>
                </a:solidFill>
                <a:effectLst>
                  <a:outerShdw blurRad="38100" dist="38100" dir="2700000" algn="tl">
                    <a:srgbClr val="000000">
                      <a:alpha val="43137"/>
                    </a:srgbClr>
                  </a:outerShdw>
                </a:effectLst>
              </a:rPr>
              <a:t>(Matthew 25:24-30)</a:t>
            </a:r>
          </a:p>
          <a:p>
            <a:pPr marL="457200" indent="-457200"/>
            <a:r>
              <a:rPr lang="en-US" sz="4000" b="1" dirty="0">
                <a:solidFill>
                  <a:schemeClr val="bg1"/>
                </a:solidFill>
                <a:effectLst>
                  <a:outerShdw blurRad="38100" dist="38100" dir="2700000" algn="tl">
                    <a:srgbClr val="000000">
                      <a:alpha val="43137"/>
                    </a:srgbClr>
                  </a:outerShdw>
                </a:effectLst>
              </a:rPr>
              <a:t>The Disciple who is Indifferent to His Brethren         </a:t>
            </a:r>
            <a:r>
              <a:rPr lang="en-US" sz="4000" b="1" dirty="0">
                <a:solidFill>
                  <a:srgbClr val="FFFF00"/>
                </a:solidFill>
                <a:effectLst>
                  <a:outerShdw blurRad="38100" dist="38100" dir="2700000" algn="tl">
                    <a:srgbClr val="000000">
                      <a:alpha val="43137"/>
                    </a:srgbClr>
                  </a:outerShdw>
                </a:effectLst>
              </a:rPr>
              <a:t>(Matthew 25:41-46)</a:t>
            </a:r>
          </a:p>
          <a:p>
            <a:pPr marL="457200" indent="-457200"/>
            <a:endParaRPr lang="en-US" sz="4000" b="1"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9658350" y="365125"/>
            <a:ext cx="2156674" cy="2051682"/>
          </a:xfrm>
          <a:prstGeom prst="rect">
            <a:avLst/>
          </a:prstGeom>
        </p:spPr>
      </p:pic>
    </p:spTree>
    <p:extLst>
      <p:ext uri="{BB962C8B-B14F-4D97-AF65-F5344CB8AC3E}">
        <p14:creationId xmlns:p14="http://schemas.microsoft.com/office/powerpoint/2010/main" val="12497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28270"/>
            <a:ext cx="12191999" cy="6829730"/>
          </a:xfrm>
          <a:prstGeom prst="rect">
            <a:avLst/>
          </a:prstGeom>
        </p:spPr>
      </p:pic>
      <p:sp>
        <p:nvSpPr>
          <p:cNvPr id="2" name="Title 1"/>
          <p:cNvSpPr>
            <a:spLocks noGrp="1"/>
          </p:cNvSpPr>
          <p:nvPr>
            <p:ph type="ctrTitle"/>
          </p:nvPr>
        </p:nvSpPr>
        <p:spPr>
          <a:xfrm>
            <a:off x="711200" y="993884"/>
            <a:ext cx="6112933" cy="1918228"/>
          </a:xfrm>
        </p:spPr>
        <p:txBody>
          <a:bodyPr anchor="t">
            <a:normAutofit/>
          </a:bodyPr>
          <a:lstStyle/>
          <a:p>
            <a:r>
              <a:rPr lang="en-US" sz="9600" dirty="0">
                <a:effectLst>
                  <a:outerShdw blurRad="38100" dist="38100" dir="2700000" algn="tl">
                    <a:srgbClr val="000000">
                      <a:alpha val="43137"/>
                    </a:srgbClr>
                  </a:outerShdw>
                </a:effectLst>
                <a:latin typeface="Berlin Sans FB Demi" panose="020E0802020502020306" pitchFamily="34" charset="0"/>
              </a:rPr>
              <a:t>Conclusion</a:t>
            </a:r>
          </a:p>
        </p:txBody>
      </p:sp>
      <p:sp>
        <p:nvSpPr>
          <p:cNvPr id="3" name="Subtitle 2"/>
          <p:cNvSpPr>
            <a:spLocks noGrp="1"/>
          </p:cNvSpPr>
          <p:nvPr>
            <p:ph type="subTitle" idx="1"/>
          </p:nvPr>
        </p:nvSpPr>
        <p:spPr>
          <a:xfrm>
            <a:off x="1286931" y="3974856"/>
            <a:ext cx="9618133" cy="2337546"/>
          </a:xfrm>
          <a:solidFill>
            <a:schemeClr val="accent4">
              <a:lumMod val="60000"/>
              <a:lumOff val="40000"/>
            </a:schemeClr>
          </a:solidFill>
        </p:spPr>
        <p:txBody>
          <a:bodyPr>
            <a:noAutofit/>
          </a:bodyPr>
          <a:lstStyle/>
          <a:p>
            <a:r>
              <a:rPr lang="en-US" sz="4000" b="1" dirty="0"/>
              <a:t>Every God given responsibility is “good.”</a:t>
            </a:r>
          </a:p>
          <a:p>
            <a:endParaRPr lang="en-US" sz="1400" b="1" dirty="0"/>
          </a:p>
          <a:p>
            <a:r>
              <a:rPr lang="en-US" sz="4000" b="1" dirty="0"/>
              <a:t>We must do them!  If we do not, we sin!</a:t>
            </a:r>
          </a:p>
          <a:p>
            <a:r>
              <a:rPr lang="en-US" sz="4000" b="1" i="1" dirty="0"/>
              <a:t>(cf. James 4:17)</a:t>
            </a:r>
            <a:endParaRPr lang="en-US" sz="3200" i="1" dirty="0"/>
          </a:p>
        </p:txBody>
      </p:sp>
      <p:sp>
        <p:nvSpPr>
          <p:cNvPr id="4" name="Rectangle 3"/>
          <p:cNvSpPr/>
          <p:nvPr/>
        </p:nvSpPr>
        <p:spPr>
          <a:xfrm>
            <a:off x="0" y="4148672"/>
            <a:ext cx="1422401" cy="88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86532" y="4140204"/>
            <a:ext cx="1405468" cy="88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6971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1442</Words>
  <Application>Microsoft Office PowerPoint</Application>
  <PresentationFormat>Widescreen</PresentationFormat>
  <Paragraphs>52</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Berlin Sans FB Demi</vt:lpstr>
      <vt:lpstr>Calibri</vt:lpstr>
      <vt:lpstr>Calibri Light</vt:lpstr>
      <vt:lpstr>Office Theme</vt:lpstr>
      <vt:lpstr>Sins of Omission</vt:lpstr>
      <vt:lpstr>Important Principles…</vt:lpstr>
      <vt:lpstr>Sins of Omission</vt:lpstr>
      <vt:lpstr>Sins of Omission</vt:lpstr>
      <vt:lpstr>Sins of Omission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8</cp:revision>
  <cp:lastPrinted>2016-10-09T20:48:11Z</cp:lastPrinted>
  <dcterms:created xsi:type="dcterms:W3CDTF">2016-10-09T19:03:35Z</dcterms:created>
  <dcterms:modified xsi:type="dcterms:W3CDTF">2016-10-27T15:48:10Z</dcterms:modified>
</cp:coreProperties>
</file>