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Enge Holzschrift Shadow" panose="02000506020000020004" pitchFamily="2" charset="0"/>
      <p:regular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66607" autoAdjust="0"/>
  </p:normalViewPr>
  <p:slideViewPr>
    <p:cSldViewPr snapToGrid="0">
      <p:cViewPr varScale="1">
        <p:scale>
          <a:sx n="46" d="100"/>
          <a:sy n="46" d="100"/>
        </p:scale>
        <p:origin x="2016" y="48"/>
      </p:cViewPr>
      <p:guideLst/>
    </p:cSldViewPr>
  </p:slideViewPr>
  <p:outlineViewPr>
    <p:cViewPr>
      <p:scale>
        <a:sx n="33" d="100"/>
        <a:sy n="33" d="100"/>
      </p:scale>
      <p:origin x="0" y="-487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600" dirty="0" smtClean="0"/>
              <a:t>Some Uses of the </a:t>
            </a:r>
            <a:r>
              <a:rPr lang="en-US" sz="2400" dirty="0" smtClean="0">
                <a:latin typeface="Enge Holzschrift Shadow" panose="02000506020000020004" pitchFamily="2" charset="0"/>
              </a:rPr>
              <a:t>Tongue</a:t>
            </a:r>
            <a:endParaRPr lang="en-US" sz="2400" dirty="0">
              <a:latin typeface="Enge Holzschrift Shadow" panose="02000506020000020004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June 7, 2015 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West Side church of Christ, Stan Cox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 smtClean="0"/>
              <a:t>soundteaching.org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88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081D9-8542-436F-AC31-CFBEF4C15C85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0613F-319A-4EC6-8682-03E8268F1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8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click:  The tongue is known to do good and bad.  The Bible has much to say about it.</a:t>
            </a:r>
          </a:p>
          <a:p>
            <a:endParaRPr lang="en-US" dirty="0" smtClean="0"/>
          </a:p>
          <a:p>
            <a:r>
              <a:rPr lang="en-US" dirty="0" smtClean="0"/>
              <a:t>However,</a:t>
            </a:r>
            <a:r>
              <a:rPr lang="en-US" baseline="0" dirty="0" smtClean="0"/>
              <a:t> Not RIGHT!</a:t>
            </a:r>
          </a:p>
          <a:p>
            <a:endParaRPr lang="en-US" baseline="0" dirty="0" smtClean="0"/>
          </a:p>
          <a:p>
            <a:r>
              <a:rPr lang="en-US" b="1" dirty="0" smtClean="0"/>
              <a:t>(James 3:9-10), </a:t>
            </a:r>
            <a:r>
              <a:rPr lang="en-US" i="1" dirty="0" smtClean="0"/>
              <a:t>“With it we bless our God and Father, and with it we curse men, who have been made in the similitude of God. </a:t>
            </a:r>
            <a:r>
              <a:rPr lang="en-US" i="1" baseline="30000" dirty="0" smtClean="0"/>
              <a:t>10 </a:t>
            </a:r>
            <a:r>
              <a:rPr lang="en-US" i="1" dirty="0" smtClean="0"/>
              <a:t>Out of the same mouth proceed blessing and cursing. My brethren, these things ought not to be so.”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0613F-319A-4EC6-8682-03E8268F1F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13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(James 3:1-8), </a:t>
            </a:r>
            <a:r>
              <a:rPr lang="en-US" i="1" dirty="0" smtClean="0"/>
              <a:t>“</a:t>
            </a:r>
            <a:r>
              <a:rPr lang="en-US" dirty="0" smtClean="0"/>
              <a:t>My brethren, let not many of you become teachers, knowing that we shall receive a stricter judgment. </a:t>
            </a:r>
            <a:r>
              <a:rPr lang="en-US" baseline="30000" dirty="0" smtClean="0"/>
              <a:t>2 </a:t>
            </a:r>
            <a:r>
              <a:rPr lang="en-US" dirty="0" smtClean="0"/>
              <a:t>For we all stumble in many things. If anyone does not stumble in word, he </a:t>
            </a:r>
            <a:r>
              <a:rPr lang="en-US" i="1" dirty="0" smtClean="0"/>
              <a:t>is</a:t>
            </a:r>
            <a:r>
              <a:rPr lang="en-US" dirty="0" smtClean="0"/>
              <a:t> a perfect man, able also to bridle the whole body. </a:t>
            </a:r>
            <a:r>
              <a:rPr lang="en-US" baseline="30000" dirty="0" smtClean="0"/>
              <a:t>3 </a:t>
            </a:r>
            <a:r>
              <a:rPr lang="en-US" dirty="0" smtClean="0"/>
              <a:t>Indeed, we put bits in horses’ mouths that they may obey us, and we turn their whole body. </a:t>
            </a:r>
            <a:r>
              <a:rPr lang="en-US" baseline="30000" dirty="0" smtClean="0"/>
              <a:t>4 </a:t>
            </a:r>
            <a:r>
              <a:rPr lang="en-US" dirty="0" smtClean="0"/>
              <a:t>Look also at ships: although they are so large and are driven by fierce winds, they are turned by a very small rudder wherever the pilot desires. </a:t>
            </a:r>
            <a:r>
              <a:rPr lang="en-US" baseline="30000" dirty="0" smtClean="0"/>
              <a:t>5 </a:t>
            </a:r>
            <a:r>
              <a:rPr lang="en-US" dirty="0" smtClean="0"/>
              <a:t>Even so the tongue is a little member and boasts great things.  See how great a forest a little fire kindles! </a:t>
            </a:r>
            <a:r>
              <a:rPr lang="en-US" baseline="30000" dirty="0" smtClean="0"/>
              <a:t>6 </a:t>
            </a:r>
            <a:r>
              <a:rPr lang="en-US" dirty="0" smtClean="0"/>
              <a:t>And the tongue </a:t>
            </a:r>
            <a:r>
              <a:rPr lang="en-US" i="1" dirty="0" smtClean="0"/>
              <a:t>is</a:t>
            </a:r>
            <a:r>
              <a:rPr lang="en-US" dirty="0" smtClean="0"/>
              <a:t> a fire, a world of iniquity. The tongue is so set among our members that it defiles the whole body, and sets on fire the course of nature; and it is set on fire by hell. </a:t>
            </a:r>
            <a:r>
              <a:rPr lang="en-US" baseline="30000" dirty="0" smtClean="0"/>
              <a:t>7 </a:t>
            </a:r>
            <a:r>
              <a:rPr lang="en-US" dirty="0" smtClean="0"/>
              <a:t>For every kind of beast and bird, of reptile and creature of the sea, is tamed and has been tamed by mankind. </a:t>
            </a:r>
            <a:r>
              <a:rPr lang="en-US" baseline="30000" dirty="0" smtClean="0"/>
              <a:t>8 </a:t>
            </a:r>
            <a:r>
              <a:rPr lang="en-US" dirty="0" smtClean="0"/>
              <a:t>But no man can tame the tongue. </a:t>
            </a:r>
            <a:r>
              <a:rPr lang="en-US" i="1" dirty="0" smtClean="0"/>
              <a:t>It is</a:t>
            </a:r>
            <a:r>
              <a:rPr lang="en-US" dirty="0" smtClean="0"/>
              <a:t> an unruly evil, full of deadly poison.</a:t>
            </a:r>
            <a:r>
              <a:rPr lang="en-US" i="1" dirty="0" smtClean="0"/>
              <a:t>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0613F-319A-4EC6-8682-03E8268F1F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41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Gossip,</a:t>
            </a:r>
            <a:r>
              <a:rPr lang="en-US" b="1" baseline="0" dirty="0" smtClean="0"/>
              <a:t> Busybody, Talebearer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Inappropriately interested in and meddling in affairs that are of no concern to you (private lives of others)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0613F-319A-4EC6-8682-03E8268F1F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4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Lying</a:t>
            </a:r>
          </a:p>
          <a:p>
            <a:endParaRPr lang="en-US" b="1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Concealing a defect, or talking up a feature</a:t>
            </a:r>
            <a:r>
              <a:rPr lang="en-US" baseline="0" dirty="0" smtClean="0"/>
              <a:t> for a sale…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Parent telling child, “Say I am not home.”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Exaggerating when telling a story, to make yourself look good.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Circulating rumors as undoubted truth (Facebook).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Making promises you have no or little intent upon fulfilling.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0613F-319A-4EC6-8682-03E8268F1F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1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Corrupt</a:t>
            </a:r>
            <a:r>
              <a:rPr lang="en-US" b="1" baseline="0" dirty="0" smtClean="0"/>
              <a:t> communications: (bad, decayed, rotten)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Any words that are obscene, offensive, intended to corrupt others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Would include: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Profanity</a:t>
            </a:r>
            <a:r>
              <a:rPr lang="en-US" baseline="0" dirty="0" smtClean="0"/>
              <a:t> (cursing</a:t>
            </a:r>
            <a:r>
              <a:rPr lang="en-US" i="1" baseline="0" dirty="0" smtClean="0"/>
              <a:t>) “</a:t>
            </a:r>
            <a:r>
              <a:rPr lang="en-US" i="1" dirty="0" smtClean="0"/>
              <a:t>But now you yourselves are to put off all these: anger, wrath, malice, blasphemy, </a:t>
            </a:r>
            <a:r>
              <a:rPr lang="en-US" i="1" u="sng" dirty="0" smtClean="0"/>
              <a:t>filthy language out of your mouth</a:t>
            </a:r>
            <a:r>
              <a:rPr lang="en-US" i="1" dirty="0" smtClean="0"/>
              <a:t>”</a:t>
            </a:r>
            <a:r>
              <a:rPr lang="en-US" dirty="0" smtClean="0"/>
              <a:t> (Colossians</a:t>
            </a:r>
            <a:r>
              <a:rPr lang="en-US" baseline="0" dirty="0" smtClean="0"/>
              <a:t> 3:8).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Lewdness</a:t>
            </a:r>
            <a:r>
              <a:rPr lang="en-US" baseline="0" dirty="0" smtClean="0"/>
              <a:t> – Sexual speech and innuendo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Filthy jokes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Scoffing </a:t>
            </a:r>
            <a:r>
              <a:rPr lang="en-US" b="0" baseline="0" dirty="0" smtClean="0"/>
              <a:t>(about God and Religion, corrupts others)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0613F-319A-4EC6-8682-03E8268F1F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4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Evil Speaking, Bitterness</a:t>
            </a:r>
            <a:endParaRPr lang="en-US" b="1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Hurtful speech often comes from a bitter spirit.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Think about an unpleasant, acrid or poisonous taste.  Having such an outlook and response to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0613F-319A-4EC6-8682-03E8268F1F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99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Confession</a:t>
            </a:r>
            <a:r>
              <a:rPr lang="en-US" b="1" baseline="0" dirty="0" smtClean="0"/>
              <a:t> of the Christ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Such confession helps to secure initial salvation…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Also, must continue to confess our faith in Christ, </a:t>
            </a:r>
            <a:r>
              <a:rPr lang="en-US" b="1" baseline="0" dirty="0" smtClean="0"/>
              <a:t>(Matthew 10:32-33), </a:t>
            </a:r>
            <a:r>
              <a:rPr lang="en-US" i="1" baseline="0" dirty="0" smtClean="0"/>
              <a:t>“</a:t>
            </a:r>
            <a:r>
              <a:rPr lang="en-US" i="1" dirty="0" smtClean="0"/>
              <a:t>Therefore whoever confesses Me before men, him I will also confess before My Father who is in heaven. </a:t>
            </a:r>
            <a:r>
              <a:rPr lang="en-US" i="1" baseline="30000" dirty="0" smtClean="0"/>
              <a:t>33 </a:t>
            </a:r>
            <a:r>
              <a:rPr lang="en-US" i="1" dirty="0" smtClean="0"/>
              <a:t>But whoever denies Me before men, him I will also deny before My Father who is in heaven.”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0613F-319A-4EC6-8682-03E8268F1F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53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Speak from our Faith</a:t>
            </a:r>
            <a:endParaRPr lang="en-US" b="1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We acknowledge the resurrection, and the hope of life, we are to share the gospel with others!  (Just like Paul)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(Romans 1:15-16), </a:t>
            </a:r>
            <a:r>
              <a:rPr lang="en-US" i="1" baseline="0" dirty="0" smtClean="0"/>
              <a:t>“</a:t>
            </a:r>
            <a:r>
              <a:rPr lang="en-US" i="1" dirty="0" smtClean="0"/>
              <a:t>So, as much as is in me, I am ready to preach the gospel to you who are in Rome also. </a:t>
            </a:r>
            <a:r>
              <a:rPr lang="en-US" i="1" baseline="30000" dirty="0" smtClean="0"/>
              <a:t>16 </a:t>
            </a:r>
            <a:r>
              <a:rPr lang="en-US" i="1" dirty="0" smtClean="0"/>
              <a:t>For I am not ashamed of the gospel of Christ, for it is the power of God to salvation for everyone who believes, for the Jew first and also for the Greek. 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0613F-319A-4EC6-8682-03E8268F1F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26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Defend</a:t>
            </a:r>
            <a:r>
              <a:rPr lang="en-US" b="1" baseline="0" dirty="0" smtClean="0"/>
              <a:t> Our Conviction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 not be afraid of those who will persecute you for speaking up in His name!</a:t>
            </a:r>
          </a:p>
          <a:p>
            <a:endParaRPr lang="en-US" baseline="0" dirty="0" smtClean="0"/>
          </a:p>
          <a:p>
            <a:r>
              <a:rPr lang="en-US" baseline="0" dirty="0" smtClean="0"/>
              <a:t>Just like the apostles in Jerusalem in the first century (after commanded not to teach in his name).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(Acts 5:41-42), </a:t>
            </a:r>
            <a:r>
              <a:rPr lang="en-US" i="1" baseline="30000" dirty="0" smtClean="0"/>
              <a:t> </a:t>
            </a:r>
            <a:r>
              <a:rPr lang="en-US" i="1" dirty="0" smtClean="0"/>
              <a:t>”So they departed from the presence of the council, rejoicing that they were counted worthy to suffer shame for His name. </a:t>
            </a:r>
            <a:r>
              <a:rPr lang="en-US" i="1" baseline="30000" dirty="0" smtClean="0"/>
              <a:t>42 </a:t>
            </a:r>
            <a:r>
              <a:rPr lang="en-US" i="1" dirty="0" smtClean="0"/>
              <a:t>And daily in the temple, and in every house, they did not cease teaching and preaching Jesus as the Christ.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0613F-319A-4EC6-8682-03E8268F1F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39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ALWAYS, Speech</a:t>
            </a:r>
            <a:r>
              <a:rPr lang="en-US" b="1" baseline="0" dirty="0" smtClean="0"/>
              <a:t> with Grace!</a:t>
            </a:r>
          </a:p>
          <a:p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Wisdom and discernment in the words you use.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Remembering that our purpose is to save souls!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Making a distinction!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i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i="0" baseline="0" dirty="0" smtClean="0"/>
              <a:t>(Jude 22-23), </a:t>
            </a:r>
            <a:r>
              <a:rPr lang="en-US" i="1" baseline="0" dirty="0" smtClean="0"/>
              <a:t>“</a:t>
            </a:r>
            <a:r>
              <a:rPr lang="en-US" i="1" dirty="0" smtClean="0"/>
              <a:t>And on some have compassion, making a distinction; </a:t>
            </a:r>
            <a:r>
              <a:rPr lang="en-US" i="1" baseline="30000" dirty="0" smtClean="0"/>
              <a:t>23 </a:t>
            </a:r>
            <a:r>
              <a:rPr lang="en-US" i="1" dirty="0" smtClean="0"/>
              <a:t>but others save with fear, pulling them out of the fire, hating even the garment defiled by the flesh.”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0613F-319A-4EC6-8682-03E8268F1F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9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8EFA-3BED-43E1-8BB3-8CE3ACF2654C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C98D-415E-41F4-A8F4-94F74D7F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5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8EFA-3BED-43E1-8BB3-8CE3ACF2654C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C98D-415E-41F4-A8F4-94F74D7F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8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8EFA-3BED-43E1-8BB3-8CE3ACF2654C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C98D-415E-41F4-A8F4-94F74D7F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7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8EFA-3BED-43E1-8BB3-8CE3ACF2654C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C98D-415E-41F4-A8F4-94F74D7F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0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8EFA-3BED-43E1-8BB3-8CE3ACF2654C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C98D-415E-41F4-A8F4-94F74D7F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9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8EFA-3BED-43E1-8BB3-8CE3ACF2654C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C98D-415E-41F4-A8F4-94F74D7F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9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8EFA-3BED-43E1-8BB3-8CE3ACF2654C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C98D-415E-41F4-A8F4-94F74D7F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8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8EFA-3BED-43E1-8BB3-8CE3ACF2654C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C98D-415E-41F4-A8F4-94F74D7F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4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8EFA-3BED-43E1-8BB3-8CE3ACF2654C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C98D-415E-41F4-A8F4-94F74D7F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3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8EFA-3BED-43E1-8BB3-8CE3ACF2654C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C98D-415E-41F4-A8F4-94F74D7F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8EFA-3BED-43E1-8BB3-8CE3ACF2654C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C98D-415E-41F4-A8F4-94F74D7F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2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88EFA-3BED-43E1-8BB3-8CE3ACF2654C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FC98D-415E-41F4-A8F4-94F74D7F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1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haiontheprowl.com/wp-content/uploads/2012/10/Chinese-Whispers-on-Vimeo-Mozilla-Firefox_2012-03-30_12-29-42-300x2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34" y="564776"/>
            <a:ext cx="4318281" cy="313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3412"/>
            <a:ext cx="4504765" cy="3576917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+mn-lt"/>
              </a:rPr>
              <a:t>Some Uses</a:t>
            </a:r>
            <a:br>
              <a:rPr lang="en-US" sz="4800" dirty="0" smtClean="0">
                <a:latin typeface="+mn-lt"/>
              </a:rPr>
            </a:br>
            <a:r>
              <a:rPr lang="en-US" sz="4800" dirty="0" smtClean="0">
                <a:latin typeface="+mn-lt"/>
              </a:rPr>
              <a:t> of the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2800" dirty="0" smtClean="0">
                <a:latin typeface="Enge Holzschrift Shadow" panose="02000506020000020004" pitchFamily="2" charset="0"/>
              </a:rPr>
              <a:t>Tongue</a:t>
            </a:r>
            <a:endParaRPr lang="en-US" sz="12800" dirty="0">
              <a:latin typeface="Enge Holzschrift Shadow" panose="0200050602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9271"/>
            <a:ext cx="7799294" cy="2366682"/>
          </a:xfrm>
        </p:spPr>
        <p:txBody>
          <a:bodyPr>
            <a:noAutofit/>
          </a:bodyPr>
          <a:lstStyle/>
          <a:p>
            <a:pPr indent="282575" algn="l"/>
            <a:r>
              <a:rPr lang="en-US" sz="3200" dirty="0" smtClean="0"/>
              <a:t>“There </a:t>
            </a:r>
            <a:r>
              <a:rPr lang="en-US" sz="3200" dirty="0"/>
              <a:t>is one who speaks like the piercings of a sword</a:t>
            </a:r>
            <a:r>
              <a:rPr lang="en-US" sz="3200" dirty="0" smtClean="0"/>
              <a:t>, But </a:t>
            </a:r>
            <a:r>
              <a:rPr lang="en-US" sz="3200" dirty="0"/>
              <a:t>the tongue of the wise promotes health</a:t>
            </a:r>
            <a:r>
              <a:rPr lang="en-US" sz="3200" dirty="0" smtClean="0"/>
              <a:t>.”</a:t>
            </a:r>
          </a:p>
          <a:p>
            <a:pPr indent="282575" algn="r"/>
            <a:r>
              <a:rPr lang="en-US" sz="3200" dirty="0" smtClean="0"/>
              <a:t> ~ </a:t>
            </a:r>
            <a:r>
              <a:rPr lang="en-US" sz="3200" i="1" dirty="0" smtClean="0"/>
              <a:t>Proverbs 12:18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167088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haiontheprowl.com/wp-content/uploads/2012/10/Chinese-Whispers-on-Vimeo-Mozilla-Firefox_2012-03-30_12-29-42-300x2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34" y="564776"/>
            <a:ext cx="4318281" cy="313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403412"/>
            <a:ext cx="4198434" cy="436931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+mn-lt"/>
              </a:rPr>
              <a:t>The</a:t>
            </a: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/>
            </a:r>
            <a:br>
              <a:rPr lang="en-US" sz="1400" dirty="0" smtClean="0">
                <a:latin typeface="+mn-lt"/>
              </a:rPr>
            </a:br>
            <a:r>
              <a:rPr lang="en-US" sz="12800" dirty="0" smtClean="0">
                <a:latin typeface="Enge Holzschrift Shadow" panose="02000506020000020004" pitchFamily="2" charset="0"/>
              </a:rPr>
              <a:t>Tongue</a:t>
            </a:r>
            <a:br>
              <a:rPr lang="en-US" sz="12800" dirty="0" smtClean="0">
                <a:latin typeface="Enge Holzschrift Shadow" panose="02000506020000020004" pitchFamily="2" charset="0"/>
              </a:rPr>
            </a:br>
            <a:r>
              <a:rPr lang="en-US" sz="4800" dirty="0" smtClean="0">
                <a:latin typeface="+mn-lt"/>
              </a:rPr>
              <a:t>Can’t be tamed, but must be controlled!</a:t>
            </a:r>
            <a:endParaRPr lang="en-US" sz="12800" dirty="0">
              <a:latin typeface="Enge Holzschrift Shadow" panose="0200050602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85679"/>
            <a:ext cx="7744522" cy="981306"/>
          </a:xfrm>
        </p:spPr>
        <p:txBody>
          <a:bodyPr>
            <a:noAutofit/>
          </a:bodyPr>
          <a:lstStyle/>
          <a:p>
            <a:pPr indent="282575"/>
            <a:r>
              <a:rPr lang="en-US" sz="4800" dirty="0" smtClean="0"/>
              <a:t>James 3:1-8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3361363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29" y="79512"/>
            <a:ext cx="8388627" cy="137160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Ungodly Uses of the </a:t>
            </a:r>
            <a:r>
              <a:rPr lang="en-US" sz="8000" dirty="0" smtClean="0">
                <a:solidFill>
                  <a:schemeClr val="bg1"/>
                </a:solidFill>
                <a:latin typeface="Enge Holzschrift Shadow" panose="02000506020000020004" pitchFamily="2" charset="0"/>
              </a:rPr>
              <a:t>Tongue</a:t>
            </a:r>
            <a:endParaRPr lang="en-US" sz="8000" dirty="0">
              <a:solidFill>
                <a:schemeClr val="bg1"/>
              </a:solidFill>
              <a:latin typeface="Enge Holzschrift Shadow" panose="02000506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9774"/>
            <a:ext cx="7886700" cy="4507189"/>
          </a:xfrm>
        </p:spPr>
        <p:txBody>
          <a:bodyPr>
            <a:normAutofit/>
          </a:bodyPr>
          <a:lstStyle/>
          <a:p>
            <a:pPr marL="0" indent="277813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(Young </a:t>
            </a:r>
            <a:r>
              <a:rPr lang="en-US" sz="3200" dirty="0">
                <a:solidFill>
                  <a:schemeClr val="bg1"/>
                </a:solidFill>
              </a:rPr>
              <a:t>Widows) </a:t>
            </a:r>
            <a:r>
              <a:rPr lang="en-US" sz="3200" dirty="0" smtClean="0">
                <a:solidFill>
                  <a:schemeClr val="bg1"/>
                </a:solidFill>
              </a:rPr>
              <a:t> “</a:t>
            </a:r>
            <a:r>
              <a:rPr lang="en-US" sz="3200" dirty="0">
                <a:solidFill>
                  <a:schemeClr val="bg1"/>
                </a:solidFill>
              </a:rPr>
              <a:t>And besides </a:t>
            </a:r>
            <a:r>
              <a:rPr lang="en-US" sz="3200" dirty="0" smtClean="0">
                <a:solidFill>
                  <a:schemeClr val="bg1"/>
                </a:solidFill>
              </a:rPr>
              <a:t>                   they </a:t>
            </a:r>
            <a:r>
              <a:rPr lang="en-US" sz="3200" dirty="0">
                <a:solidFill>
                  <a:schemeClr val="bg1"/>
                </a:solidFill>
              </a:rPr>
              <a:t>learn to be idle, wandering 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  about </a:t>
            </a:r>
            <a:r>
              <a:rPr lang="en-US" sz="3200" dirty="0">
                <a:solidFill>
                  <a:schemeClr val="bg1"/>
                </a:solidFill>
              </a:rPr>
              <a:t>from house to house, and 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not </a:t>
            </a:r>
            <a:r>
              <a:rPr lang="en-US" sz="3200" dirty="0">
                <a:solidFill>
                  <a:schemeClr val="bg1"/>
                </a:solidFill>
              </a:rPr>
              <a:t>only idle but also </a:t>
            </a:r>
            <a:r>
              <a:rPr lang="en-US" sz="3200" u="sng" dirty="0">
                <a:solidFill>
                  <a:schemeClr val="bg1"/>
                </a:solidFill>
              </a:rPr>
              <a:t>gossips and </a:t>
            </a:r>
            <a:r>
              <a:rPr lang="en-US" sz="3200" u="sng" dirty="0" smtClean="0">
                <a:solidFill>
                  <a:schemeClr val="bg1"/>
                </a:solidFill>
              </a:rPr>
              <a:t>           busybodies</a:t>
            </a:r>
            <a:r>
              <a:rPr lang="en-US" sz="3200" u="sng" dirty="0">
                <a:solidFill>
                  <a:schemeClr val="bg1"/>
                </a:solidFill>
              </a:rPr>
              <a:t>, saying things which they ought not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pPr marL="0" indent="277813" algn="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~ </a:t>
            </a:r>
            <a:r>
              <a:rPr lang="en-US" sz="3200" i="1" dirty="0" smtClean="0">
                <a:solidFill>
                  <a:schemeClr val="bg1"/>
                </a:solidFill>
              </a:rPr>
              <a:t>1 Timothy 5:13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shaiontheprowl.com/wp-content/uploads/2012/10/Chinese-Whispers-on-Vimeo-Mozilla-Firefox_2012-03-30_12-29-42-300x2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74" y="1451113"/>
            <a:ext cx="2461987" cy="17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00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29" y="79512"/>
            <a:ext cx="8388627" cy="137160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Ungodly Uses of the </a:t>
            </a:r>
            <a:r>
              <a:rPr lang="en-US" sz="8000" dirty="0" smtClean="0">
                <a:solidFill>
                  <a:schemeClr val="bg1"/>
                </a:solidFill>
                <a:latin typeface="Enge Holzschrift Shadow" panose="02000506020000020004" pitchFamily="2" charset="0"/>
              </a:rPr>
              <a:t>Tongue</a:t>
            </a:r>
            <a:endParaRPr lang="en-US" sz="8000" dirty="0">
              <a:solidFill>
                <a:schemeClr val="bg1"/>
              </a:solidFill>
              <a:latin typeface="Enge Holzschrift Shadow" panose="02000506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9774"/>
            <a:ext cx="7886700" cy="4507189"/>
          </a:xfrm>
        </p:spPr>
        <p:txBody>
          <a:bodyPr>
            <a:normAutofit/>
          </a:bodyPr>
          <a:lstStyle/>
          <a:p>
            <a:pPr marL="0" indent="277813">
              <a:buNone/>
            </a:pPr>
            <a:r>
              <a:rPr lang="en-US" sz="3200" u="sng" dirty="0">
                <a:solidFill>
                  <a:schemeClr val="bg1"/>
                </a:solidFill>
              </a:rPr>
              <a:t>Do not lie to one another</a:t>
            </a:r>
            <a:r>
              <a:rPr lang="en-US" sz="3200" dirty="0">
                <a:solidFill>
                  <a:schemeClr val="bg1"/>
                </a:solidFill>
              </a:rPr>
              <a:t>, since </a:t>
            </a:r>
            <a:r>
              <a:rPr lang="en-US" sz="3200" dirty="0" smtClean="0">
                <a:solidFill>
                  <a:schemeClr val="bg1"/>
                </a:solidFill>
              </a:rPr>
              <a:t>                   you </a:t>
            </a:r>
            <a:r>
              <a:rPr lang="en-US" sz="3200" dirty="0">
                <a:solidFill>
                  <a:schemeClr val="bg1"/>
                </a:solidFill>
              </a:rPr>
              <a:t>have put off the old man 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     with </a:t>
            </a:r>
            <a:r>
              <a:rPr lang="en-US" sz="3200" dirty="0">
                <a:solidFill>
                  <a:schemeClr val="bg1"/>
                </a:solidFill>
              </a:rPr>
              <a:t>his deeds, </a:t>
            </a:r>
            <a:r>
              <a:rPr lang="en-US" sz="3200" baseline="30000" dirty="0">
                <a:solidFill>
                  <a:schemeClr val="bg1"/>
                </a:solidFill>
              </a:rPr>
              <a:t>10</a:t>
            </a:r>
            <a:r>
              <a:rPr lang="en-US" sz="3200" dirty="0">
                <a:solidFill>
                  <a:schemeClr val="bg1"/>
                </a:solidFill>
              </a:rPr>
              <a:t> and have put 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      on </a:t>
            </a:r>
            <a:r>
              <a:rPr lang="en-US" sz="3200" dirty="0">
                <a:solidFill>
                  <a:schemeClr val="bg1"/>
                </a:solidFill>
              </a:rPr>
              <a:t>the new man who is </a:t>
            </a:r>
            <a:r>
              <a:rPr lang="en-US" sz="3200" dirty="0" smtClean="0">
                <a:solidFill>
                  <a:schemeClr val="bg1"/>
                </a:solidFill>
              </a:rPr>
              <a:t>renewed                           </a:t>
            </a:r>
            <a:r>
              <a:rPr lang="en-US" sz="3200" dirty="0">
                <a:solidFill>
                  <a:schemeClr val="bg1"/>
                </a:solidFill>
              </a:rPr>
              <a:t>in knowledge according to the image of Him who created </a:t>
            </a:r>
            <a:r>
              <a:rPr lang="en-US" sz="3200" dirty="0" smtClean="0">
                <a:solidFill>
                  <a:schemeClr val="bg1"/>
                </a:solidFill>
              </a:rPr>
              <a:t>him.</a:t>
            </a:r>
          </a:p>
          <a:p>
            <a:pPr marL="0" indent="277813" algn="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~ </a:t>
            </a:r>
            <a:r>
              <a:rPr lang="en-US" sz="3200" i="1" dirty="0" smtClean="0">
                <a:solidFill>
                  <a:schemeClr val="bg1"/>
                </a:solidFill>
              </a:rPr>
              <a:t>Colossians 3:9-10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shaiontheprowl.com/wp-content/uploads/2012/10/Chinese-Whispers-on-Vimeo-Mozilla-Firefox_2012-03-30_12-29-42-300x2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74" y="1451113"/>
            <a:ext cx="2461987" cy="17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92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29" y="79512"/>
            <a:ext cx="8388627" cy="137160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Ungodly Uses of the </a:t>
            </a:r>
            <a:r>
              <a:rPr lang="en-US" sz="8000" dirty="0" smtClean="0">
                <a:solidFill>
                  <a:schemeClr val="bg1"/>
                </a:solidFill>
                <a:latin typeface="Enge Holzschrift Shadow" panose="02000506020000020004" pitchFamily="2" charset="0"/>
              </a:rPr>
              <a:t>Tongue</a:t>
            </a:r>
            <a:endParaRPr lang="en-US" sz="8000" dirty="0">
              <a:solidFill>
                <a:schemeClr val="bg1"/>
              </a:solidFill>
              <a:latin typeface="Enge Holzschrift Shadow" panose="02000506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9774"/>
            <a:ext cx="7886700" cy="4507189"/>
          </a:xfrm>
        </p:spPr>
        <p:txBody>
          <a:bodyPr>
            <a:normAutofit/>
          </a:bodyPr>
          <a:lstStyle/>
          <a:p>
            <a:pPr marL="0" indent="277813">
              <a:buNone/>
            </a:pPr>
            <a:r>
              <a:rPr lang="en-US" sz="3200" u="sng" dirty="0">
                <a:solidFill>
                  <a:schemeClr val="bg1"/>
                </a:solidFill>
              </a:rPr>
              <a:t>Let no corrupt word proceed </a:t>
            </a:r>
            <a:r>
              <a:rPr lang="en-US" sz="3200" u="sng" dirty="0" smtClean="0">
                <a:solidFill>
                  <a:schemeClr val="bg1"/>
                </a:solidFill>
              </a:rPr>
              <a:t>                           out </a:t>
            </a:r>
            <a:r>
              <a:rPr lang="en-US" sz="3200" u="sng" dirty="0">
                <a:solidFill>
                  <a:schemeClr val="bg1"/>
                </a:solidFill>
              </a:rPr>
              <a:t>of your mouth</a:t>
            </a:r>
            <a:r>
              <a:rPr lang="en-US" sz="3200" dirty="0">
                <a:solidFill>
                  <a:schemeClr val="bg1"/>
                </a:solidFill>
              </a:rPr>
              <a:t>, but what is 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     good </a:t>
            </a:r>
            <a:r>
              <a:rPr lang="en-US" sz="3200" dirty="0">
                <a:solidFill>
                  <a:schemeClr val="bg1"/>
                </a:solidFill>
              </a:rPr>
              <a:t>for necessary edification, 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    that </a:t>
            </a:r>
            <a:r>
              <a:rPr lang="en-US" sz="3200" dirty="0">
                <a:solidFill>
                  <a:schemeClr val="bg1"/>
                </a:solidFill>
              </a:rPr>
              <a:t>it may impart grace to 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     the </a:t>
            </a:r>
            <a:r>
              <a:rPr lang="en-US" sz="3200" dirty="0">
                <a:solidFill>
                  <a:schemeClr val="bg1"/>
                </a:solidFill>
              </a:rPr>
              <a:t>hearers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pPr marL="0" indent="277813" algn="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~ </a:t>
            </a:r>
            <a:r>
              <a:rPr lang="en-US" sz="3200" i="1" dirty="0" smtClean="0">
                <a:solidFill>
                  <a:schemeClr val="bg1"/>
                </a:solidFill>
              </a:rPr>
              <a:t> Ephesians 4:29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shaiontheprowl.com/wp-content/uploads/2012/10/Chinese-Whispers-on-Vimeo-Mozilla-Firefox_2012-03-30_12-29-42-300x2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74" y="1451113"/>
            <a:ext cx="2461987" cy="17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63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29" y="79512"/>
            <a:ext cx="8388627" cy="137160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Ungodly Uses of the </a:t>
            </a:r>
            <a:r>
              <a:rPr lang="en-US" sz="8000" dirty="0" smtClean="0">
                <a:solidFill>
                  <a:schemeClr val="bg1"/>
                </a:solidFill>
                <a:latin typeface="Enge Holzschrift Shadow" panose="02000506020000020004" pitchFamily="2" charset="0"/>
              </a:rPr>
              <a:t>Tongue</a:t>
            </a:r>
            <a:endParaRPr lang="en-US" sz="8000" dirty="0">
              <a:solidFill>
                <a:schemeClr val="bg1"/>
              </a:solidFill>
              <a:latin typeface="Enge Holzschrift Shadow" panose="02000506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9774"/>
            <a:ext cx="7886700" cy="4507189"/>
          </a:xfrm>
        </p:spPr>
        <p:txBody>
          <a:bodyPr>
            <a:normAutofit/>
          </a:bodyPr>
          <a:lstStyle/>
          <a:p>
            <a:pPr marL="0" indent="277813">
              <a:buNone/>
            </a:pPr>
            <a:r>
              <a:rPr lang="en-US" sz="3200" dirty="0">
                <a:solidFill>
                  <a:schemeClr val="bg1"/>
                </a:solidFill>
              </a:rPr>
              <a:t>Let all </a:t>
            </a:r>
            <a:r>
              <a:rPr lang="en-US" sz="3200" u="sng" dirty="0">
                <a:solidFill>
                  <a:schemeClr val="bg1"/>
                </a:solidFill>
              </a:rPr>
              <a:t>bitterness</a:t>
            </a:r>
            <a:r>
              <a:rPr lang="en-US" sz="3200" dirty="0">
                <a:solidFill>
                  <a:schemeClr val="bg1"/>
                </a:solidFill>
              </a:rPr>
              <a:t>, wrath, anger, </a:t>
            </a:r>
            <a:r>
              <a:rPr lang="en-US" sz="3200" dirty="0" smtClean="0">
                <a:solidFill>
                  <a:schemeClr val="bg1"/>
                </a:solidFill>
              </a:rPr>
              <a:t>                    clamor</a:t>
            </a:r>
            <a:r>
              <a:rPr lang="en-US" sz="3200" dirty="0">
                <a:solidFill>
                  <a:schemeClr val="bg1"/>
                </a:solidFill>
              </a:rPr>
              <a:t>, and </a:t>
            </a:r>
            <a:r>
              <a:rPr lang="en-US" sz="3200" u="sng" dirty="0">
                <a:solidFill>
                  <a:schemeClr val="bg1"/>
                </a:solidFill>
              </a:rPr>
              <a:t>evil speaking</a:t>
            </a:r>
            <a:r>
              <a:rPr lang="en-US" sz="3200" dirty="0">
                <a:solidFill>
                  <a:schemeClr val="bg1"/>
                </a:solidFill>
              </a:rPr>
              <a:t> be put 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 away </a:t>
            </a:r>
            <a:r>
              <a:rPr lang="en-US" sz="3200" dirty="0">
                <a:solidFill>
                  <a:schemeClr val="bg1"/>
                </a:solidFill>
              </a:rPr>
              <a:t>from you, with all malice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pPr marL="0" indent="277813" algn="r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indent="277813" algn="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~ </a:t>
            </a:r>
            <a:r>
              <a:rPr lang="en-US" sz="3200" i="1" dirty="0" smtClean="0">
                <a:solidFill>
                  <a:schemeClr val="bg1"/>
                </a:solidFill>
              </a:rPr>
              <a:t>Ephesians 4:31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shaiontheprowl.com/wp-content/uploads/2012/10/Chinese-Whispers-on-Vimeo-Mozilla-Firefox_2012-03-30_12-29-42-300x2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74" y="1451113"/>
            <a:ext cx="2461987" cy="17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0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29" y="79512"/>
            <a:ext cx="8388627" cy="137160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Godly Uses of the </a:t>
            </a:r>
            <a:r>
              <a:rPr lang="en-US" sz="8000" dirty="0" smtClean="0">
                <a:solidFill>
                  <a:schemeClr val="bg1"/>
                </a:solidFill>
                <a:latin typeface="Enge Holzschrift Shadow" panose="02000506020000020004" pitchFamily="2" charset="0"/>
              </a:rPr>
              <a:t>Tongue</a:t>
            </a:r>
            <a:endParaRPr lang="en-US" sz="8000" dirty="0">
              <a:solidFill>
                <a:schemeClr val="bg1"/>
              </a:solidFill>
              <a:latin typeface="Enge Holzschrift Shadow" panose="02000506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9774"/>
            <a:ext cx="7886700" cy="4507189"/>
          </a:xfrm>
        </p:spPr>
        <p:txBody>
          <a:bodyPr>
            <a:normAutofit/>
          </a:bodyPr>
          <a:lstStyle/>
          <a:p>
            <a:pPr marL="0" indent="277813">
              <a:buNone/>
            </a:pPr>
            <a:r>
              <a:rPr lang="en-US" sz="3200" dirty="0">
                <a:solidFill>
                  <a:schemeClr val="bg1"/>
                </a:solidFill>
              </a:rPr>
              <a:t>That if you confess with your </a:t>
            </a:r>
            <a:r>
              <a:rPr lang="en-US" sz="3200" dirty="0" smtClean="0">
                <a:solidFill>
                  <a:schemeClr val="bg1"/>
                </a:solidFill>
              </a:rPr>
              <a:t>                     mouth </a:t>
            </a:r>
            <a:r>
              <a:rPr lang="en-US" sz="3200" dirty="0">
                <a:solidFill>
                  <a:schemeClr val="bg1"/>
                </a:solidFill>
              </a:rPr>
              <a:t>the Lord Jesus and 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        believe </a:t>
            </a:r>
            <a:r>
              <a:rPr lang="en-US" sz="3200" dirty="0">
                <a:solidFill>
                  <a:schemeClr val="bg1"/>
                </a:solidFill>
              </a:rPr>
              <a:t>in your heart that God 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      has </a:t>
            </a:r>
            <a:r>
              <a:rPr lang="en-US" sz="3200" dirty="0">
                <a:solidFill>
                  <a:schemeClr val="bg1"/>
                </a:solidFill>
              </a:rPr>
              <a:t>raised Him from the dead</a:t>
            </a:r>
            <a:r>
              <a:rPr lang="en-US" sz="3200" dirty="0" smtClean="0">
                <a:solidFill>
                  <a:schemeClr val="bg1"/>
                </a:solidFill>
              </a:rPr>
              <a:t>,                           </a:t>
            </a:r>
            <a:r>
              <a:rPr lang="en-US" sz="3200" dirty="0">
                <a:solidFill>
                  <a:schemeClr val="bg1"/>
                </a:solidFill>
              </a:rPr>
              <a:t>you will be saved. </a:t>
            </a:r>
            <a:r>
              <a:rPr lang="en-US" sz="3200" baseline="30000" dirty="0">
                <a:solidFill>
                  <a:schemeClr val="bg1"/>
                </a:solidFill>
              </a:rPr>
              <a:t>10</a:t>
            </a:r>
            <a:r>
              <a:rPr lang="en-US" sz="3200" dirty="0">
                <a:solidFill>
                  <a:schemeClr val="bg1"/>
                </a:solidFill>
              </a:rPr>
              <a:t> For with 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   the </a:t>
            </a:r>
            <a:r>
              <a:rPr lang="en-US" sz="3200" dirty="0">
                <a:solidFill>
                  <a:schemeClr val="bg1"/>
                </a:solidFill>
              </a:rPr>
              <a:t>heart one believes unto 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       righteousness</a:t>
            </a:r>
            <a:r>
              <a:rPr lang="en-US" sz="3200" dirty="0">
                <a:solidFill>
                  <a:schemeClr val="bg1"/>
                </a:solidFill>
              </a:rPr>
              <a:t>, and with the mouth </a:t>
            </a:r>
            <a:r>
              <a:rPr lang="en-US" sz="3200" dirty="0" smtClean="0">
                <a:solidFill>
                  <a:schemeClr val="bg1"/>
                </a:solidFill>
              </a:rPr>
              <a:t>  confession </a:t>
            </a:r>
            <a:r>
              <a:rPr lang="en-US" sz="3200" dirty="0">
                <a:solidFill>
                  <a:schemeClr val="bg1"/>
                </a:solidFill>
              </a:rPr>
              <a:t>is made unto salvation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pPr marL="0" indent="277813" algn="r"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 marL="0" indent="277813" algn="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~ </a:t>
            </a:r>
            <a:r>
              <a:rPr lang="en-US" sz="3200" i="1" dirty="0" smtClean="0">
                <a:solidFill>
                  <a:schemeClr val="bg1"/>
                </a:solidFill>
              </a:rPr>
              <a:t>Romans 10:9-10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624" y="1451113"/>
            <a:ext cx="2712932" cy="277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7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29" y="79512"/>
            <a:ext cx="8388627" cy="137160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Godly Uses of the </a:t>
            </a:r>
            <a:r>
              <a:rPr lang="en-US" sz="8000" dirty="0" smtClean="0">
                <a:solidFill>
                  <a:schemeClr val="bg1"/>
                </a:solidFill>
                <a:latin typeface="Enge Holzschrift Shadow" panose="02000506020000020004" pitchFamily="2" charset="0"/>
              </a:rPr>
              <a:t>Tongue</a:t>
            </a:r>
            <a:endParaRPr lang="en-US" sz="8000" dirty="0">
              <a:solidFill>
                <a:schemeClr val="bg1"/>
              </a:solidFill>
              <a:latin typeface="Enge Holzschrift Shadow" panose="02000506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9774"/>
            <a:ext cx="7886700" cy="4507189"/>
          </a:xfrm>
        </p:spPr>
        <p:txBody>
          <a:bodyPr>
            <a:normAutofit/>
          </a:bodyPr>
          <a:lstStyle/>
          <a:p>
            <a:pPr marL="0" indent="277813">
              <a:buNone/>
            </a:pPr>
            <a:r>
              <a:rPr lang="en-US" sz="3200" dirty="0">
                <a:solidFill>
                  <a:schemeClr val="bg1"/>
                </a:solidFill>
              </a:rPr>
              <a:t>And since we have the same 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spirit </a:t>
            </a:r>
            <a:r>
              <a:rPr lang="en-US" sz="3200" dirty="0">
                <a:solidFill>
                  <a:schemeClr val="bg1"/>
                </a:solidFill>
              </a:rPr>
              <a:t>of faith, according to 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    what </a:t>
            </a:r>
            <a:r>
              <a:rPr lang="en-US" sz="3200" dirty="0">
                <a:solidFill>
                  <a:schemeClr val="bg1"/>
                </a:solidFill>
              </a:rPr>
              <a:t>is written, “I believed and </a:t>
            </a:r>
            <a:r>
              <a:rPr lang="en-US" sz="3200" dirty="0" smtClean="0">
                <a:solidFill>
                  <a:schemeClr val="bg1"/>
                </a:solidFill>
              </a:rPr>
              <a:t>                  therefore </a:t>
            </a:r>
            <a:r>
              <a:rPr lang="en-US" sz="3200" dirty="0">
                <a:solidFill>
                  <a:schemeClr val="bg1"/>
                </a:solidFill>
              </a:rPr>
              <a:t>I spoke</a:t>
            </a:r>
            <a:r>
              <a:rPr lang="en-US" sz="3200" dirty="0" smtClean="0">
                <a:solidFill>
                  <a:schemeClr val="bg1"/>
                </a:solidFill>
              </a:rPr>
              <a:t>,” </a:t>
            </a:r>
            <a:r>
              <a:rPr lang="en-US" sz="3200" u="sng" dirty="0">
                <a:solidFill>
                  <a:schemeClr val="bg1"/>
                </a:solidFill>
              </a:rPr>
              <a:t>we also </a:t>
            </a:r>
            <a:r>
              <a:rPr lang="en-US" sz="3200" u="sng" dirty="0" smtClean="0">
                <a:solidFill>
                  <a:schemeClr val="bg1"/>
                </a:solidFill>
              </a:rPr>
              <a:t>                          believe </a:t>
            </a:r>
            <a:r>
              <a:rPr lang="en-US" sz="3200" u="sng" dirty="0">
                <a:solidFill>
                  <a:schemeClr val="bg1"/>
                </a:solidFill>
              </a:rPr>
              <a:t>and therefore speak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      </a:t>
            </a:r>
            <a:r>
              <a:rPr lang="en-US" sz="3200" baseline="30000" dirty="0" smtClean="0">
                <a:solidFill>
                  <a:schemeClr val="bg1"/>
                </a:solidFill>
              </a:rPr>
              <a:t>14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knowing that He who </a:t>
            </a:r>
            <a:r>
              <a:rPr lang="en-US" sz="3200" dirty="0" smtClean="0">
                <a:solidFill>
                  <a:schemeClr val="bg1"/>
                </a:solidFill>
              </a:rPr>
              <a:t>raised                           </a:t>
            </a:r>
            <a:r>
              <a:rPr lang="en-US" sz="3200" dirty="0">
                <a:solidFill>
                  <a:schemeClr val="bg1"/>
                </a:solidFill>
              </a:rPr>
              <a:t>up the Lord Jesus will also raise us up with Jesus, and will present us with you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pPr marL="0" indent="277813" algn="r"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 marL="0" indent="277813" algn="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~ </a:t>
            </a:r>
            <a:r>
              <a:rPr lang="en-US" sz="3200" i="1" dirty="0" smtClean="0">
                <a:solidFill>
                  <a:schemeClr val="bg1"/>
                </a:solidFill>
              </a:rPr>
              <a:t>2 Corinthians </a:t>
            </a:r>
            <a:r>
              <a:rPr lang="en-US" sz="3200" i="1" dirty="0" smtClean="0">
                <a:solidFill>
                  <a:schemeClr val="bg1"/>
                </a:solidFill>
              </a:rPr>
              <a:t>4:13-14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624" y="1451113"/>
            <a:ext cx="2712932" cy="277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9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29" y="79512"/>
            <a:ext cx="8388627" cy="137160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Godly Uses of the </a:t>
            </a:r>
            <a:r>
              <a:rPr lang="en-US" sz="8000" dirty="0" smtClean="0">
                <a:solidFill>
                  <a:schemeClr val="bg1"/>
                </a:solidFill>
                <a:latin typeface="Enge Holzschrift Shadow" panose="02000506020000020004" pitchFamily="2" charset="0"/>
              </a:rPr>
              <a:t>Tongue</a:t>
            </a:r>
            <a:endParaRPr lang="en-US" sz="8000" dirty="0">
              <a:solidFill>
                <a:schemeClr val="bg1"/>
              </a:solidFill>
              <a:latin typeface="Enge Holzschrift Shadow" panose="02000506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9774"/>
            <a:ext cx="7886700" cy="4959626"/>
          </a:xfrm>
        </p:spPr>
        <p:txBody>
          <a:bodyPr>
            <a:normAutofit/>
          </a:bodyPr>
          <a:lstStyle/>
          <a:p>
            <a:pPr marL="0" indent="277813">
              <a:buNone/>
            </a:pPr>
            <a:r>
              <a:rPr lang="en-US" sz="3200" dirty="0">
                <a:solidFill>
                  <a:schemeClr val="bg1"/>
                </a:solidFill>
              </a:rPr>
              <a:t>But even if you should suffer 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for </a:t>
            </a:r>
            <a:r>
              <a:rPr lang="en-US" sz="3200" dirty="0">
                <a:solidFill>
                  <a:schemeClr val="bg1"/>
                </a:solidFill>
              </a:rPr>
              <a:t>righteousness’ sake, you </a:t>
            </a:r>
            <a:r>
              <a:rPr lang="en-US" sz="3200" dirty="0" smtClean="0">
                <a:solidFill>
                  <a:schemeClr val="bg1"/>
                </a:solidFill>
              </a:rPr>
              <a:t>are                            </a:t>
            </a:r>
            <a:r>
              <a:rPr lang="en-US" sz="3200" dirty="0">
                <a:solidFill>
                  <a:schemeClr val="bg1"/>
                </a:solidFill>
              </a:rPr>
              <a:t>blessed. “And do not be </a:t>
            </a:r>
            <a:r>
              <a:rPr lang="en-US" sz="3200" dirty="0" smtClean="0">
                <a:solidFill>
                  <a:schemeClr val="bg1"/>
                </a:solidFill>
              </a:rPr>
              <a:t>afraid                                  </a:t>
            </a:r>
            <a:r>
              <a:rPr lang="en-US" sz="3200" dirty="0">
                <a:solidFill>
                  <a:schemeClr val="bg1"/>
                </a:solidFill>
              </a:rPr>
              <a:t>of their threats, nor be 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       troubled.” </a:t>
            </a:r>
            <a:r>
              <a:rPr lang="en-US" sz="3200" baseline="30000" dirty="0">
                <a:solidFill>
                  <a:schemeClr val="bg1"/>
                </a:solidFill>
              </a:rPr>
              <a:t>15</a:t>
            </a:r>
            <a:r>
              <a:rPr lang="en-US" sz="3200" dirty="0">
                <a:solidFill>
                  <a:schemeClr val="bg1"/>
                </a:solidFill>
              </a:rPr>
              <a:t> But sanctify </a:t>
            </a:r>
            <a:r>
              <a:rPr lang="en-US" sz="3200" dirty="0" smtClean="0">
                <a:solidFill>
                  <a:schemeClr val="bg1"/>
                </a:solidFill>
              </a:rPr>
              <a:t>the                          </a:t>
            </a:r>
            <a:r>
              <a:rPr lang="en-US" sz="3200" dirty="0">
                <a:solidFill>
                  <a:schemeClr val="bg1"/>
                </a:solidFill>
              </a:rPr>
              <a:t>Lord </a:t>
            </a:r>
            <a:r>
              <a:rPr lang="en-US" sz="3200" dirty="0" smtClean="0">
                <a:solidFill>
                  <a:schemeClr val="bg1"/>
                </a:solidFill>
              </a:rPr>
              <a:t>God </a:t>
            </a:r>
            <a:r>
              <a:rPr lang="en-US" sz="3200" dirty="0">
                <a:solidFill>
                  <a:schemeClr val="bg1"/>
                </a:solidFill>
              </a:rPr>
              <a:t>in your hearts, and 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    </a:t>
            </a:r>
            <a:r>
              <a:rPr lang="en-US" sz="3200" u="sng" dirty="0" smtClean="0">
                <a:solidFill>
                  <a:schemeClr val="bg1"/>
                </a:solidFill>
              </a:rPr>
              <a:t>always </a:t>
            </a:r>
            <a:r>
              <a:rPr lang="en-US" sz="3200" u="sng" dirty="0">
                <a:solidFill>
                  <a:schemeClr val="bg1"/>
                </a:solidFill>
              </a:rPr>
              <a:t>be ready to give a defense to everyone who asks you a reason for the hope that is in you, with meekness and </a:t>
            </a:r>
            <a:r>
              <a:rPr lang="en-US" sz="3200" u="sng" dirty="0" smtClean="0">
                <a:solidFill>
                  <a:schemeClr val="bg1"/>
                </a:solidFill>
              </a:rPr>
              <a:t>fear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800" dirty="0" smtClean="0">
              <a:solidFill>
                <a:schemeClr val="bg1"/>
              </a:solidFill>
            </a:endParaRPr>
          </a:p>
          <a:p>
            <a:pPr marL="0" indent="277813" algn="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~ </a:t>
            </a:r>
            <a:r>
              <a:rPr lang="en-US" sz="3200" i="1" dirty="0" smtClean="0">
                <a:solidFill>
                  <a:schemeClr val="bg1"/>
                </a:solidFill>
              </a:rPr>
              <a:t>1 Peter 3:14-15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624" y="1451113"/>
            <a:ext cx="2712932" cy="277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29" y="79512"/>
            <a:ext cx="8388627" cy="137160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Godly Uses of the </a:t>
            </a:r>
            <a:r>
              <a:rPr lang="en-US" sz="8000" dirty="0" smtClean="0">
                <a:solidFill>
                  <a:schemeClr val="bg1"/>
                </a:solidFill>
                <a:latin typeface="Enge Holzschrift Shadow" panose="02000506020000020004" pitchFamily="2" charset="0"/>
              </a:rPr>
              <a:t>Tongue</a:t>
            </a:r>
            <a:endParaRPr lang="en-US" sz="8000" dirty="0">
              <a:solidFill>
                <a:schemeClr val="bg1"/>
              </a:solidFill>
              <a:latin typeface="Enge Holzschrift Shadow" panose="02000506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9774"/>
            <a:ext cx="7886700" cy="4959626"/>
          </a:xfrm>
        </p:spPr>
        <p:txBody>
          <a:bodyPr>
            <a:normAutofit/>
          </a:bodyPr>
          <a:lstStyle/>
          <a:p>
            <a:pPr marL="0" indent="277813">
              <a:buNone/>
            </a:pPr>
            <a:r>
              <a:rPr lang="en-US" sz="3200" dirty="0">
                <a:solidFill>
                  <a:schemeClr val="bg1"/>
                </a:solidFill>
              </a:rPr>
              <a:t>Walk in wisdom toward 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       those </a:t>
            </a:r>
            <a:r>
              <a:rPr lang="en-US" sz="3200" dirty="0">
                <a:solidFill>
                  <a:schemeClr val="bg1"/>
                </a:solidFill>
              </a:rPr>
              <a:t>who are outside, 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         redeeming </a:t>
            </a:r>
            <a:r>
              <a:rPr lang="en-US" sz="3200" dirty="0">
                <a:solidFill>
                  <a:schemeClr val="bg1"/>
                </a:solidFill>
              </a:rPr>
              <a:t>the time. </a:t>
            </a:r>
            <a:r>
              <a:rPr lang="en-US" sz="3200" baseline="30000" dirty="0">
                <a:solidFill>
                  <a:schemeClr val="bg1"/>
                </a:solidFill>
              </a:rPr>
              <a:t>6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u="sng" dirty="0">
                <a:solidFill>
                  <a:schemeClr val="bg1"/>
                </a:solidFill>
              </a:rPr>
              <a:t>Let your </a:t>
            </a:r>
            <a:r>
              <a:rPr lang="en-US" sz="3200" u="sng" dirty="0" smtClean="0">
                <a:solidFill>
                  <a:schemeClr val="bg1"/>
                </a:solidFill>
              </a:rPr>
              <a:t>                          speech </a:t>
            </a:r>
            <a:r>
              <a:rPr lang="en-US" sz="3200" u="sng" dirty="0">
                <a:solidFill>
                  <a:schemeClr val="bg1"/>
                </a:solidFill>
              </a:rPr>
              <a:t>always be with grace, </a:t>
            </a:r>
            <a:r>
              <a:rPr lang="en-US" sz="3200" u="sng" dirty="0" smtClean="0">
                <a:solidFill>
                  <a:schemeClr val="bg1"/>
                </a:solidFill>
              </a:rPr>
              <a:t>                        seasoned </a:t>
            </a:r>
            <a:r>
              <a:rPr lang="en-US" sz="3200" u="sng" dirty="0">
                <a:solidFill>
                  <a:schemeClr val="bg1"/>
                </a:solidFill>
              </a:rPr>
              <a:t>with salt</a:t>
            </a:r>
            <a:r>
              <a:rPr lang="en-US" sz="3200" dirty="0">
                <a:solidFill>
                  <a:schemeClr val="bg1"/>
                </a:solidFill>
              </a:rPr>
              <a:t>, that you 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 may </a:t>
            </a:r>
            <a:r>
              <a:rPr lang="en-US" sz="3200" dirty="0">
                <a:solidFill>
                  <a:schemeClr val="bg1"/>
                </a:solidFill>
              </a:rPr>
              <a:t>know how you ought to 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     answer </a:t>
            </a:r>
            <a:r>
              <a:rPr lang="en-US" sz="3200" dirty="0">
                <a:solidFill>
                  <a:schemeClr val="bg1"/>
                </a:solidFill>
              </a:rPr>
              <a:t>each one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pPr marL="0" indent="277813"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 marL="0" indent="277813" algn="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~ </a:t>
            </a:r>
            <a:r>
              <a:rPr lang="en-US" sz="3200" i="1" dirty="0" smtClean="0">
                <a:solidFill>
                  <a:schemeClr val="bg1"/>
                </a:solidFill>
              </a:rPr>
              <a:t>Colossians 4:5-6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624" y="1451113"/>
            <a:ext cx="2712932" cy="277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2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1428</TotalTime>
  <Words>919</Words>
  <Application>Microsoft Office PowerPoint</Application>
  <PresentationFormat>On-screen Show (4:3)</PresentationFormat>
  <Paragraphs>97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Enge Holzschrift Shadow</vt:lpstr>
      <vt:lpstr>Calibri Light</vt:lpstr>
      <vt:lpstr>Arial</vt:lpstr>
      <vt:lpstr>Office Theme</vt:lpstr>
      <vt:lpstr>Some Uses  of the  Tongue</vt:lpstr>
      <vt:lpstr>Ungodly Uses of the Tongue</vt:lpstr>
      <vt:lpstr>Ungodly Uses of the Tongue</vt:lpstr>
      <vt:lpstr>Ungodly Uses of the Tongue</vt:lpstr>
      <vt:lpstr>Ungodly Uses of the Tongue</vt:lpstr>
      <vt:lpstr>Godly Uses of the Tongue</vt:lpstr>
      <vt:lpstr>Godly Uses of the Tongue</vt:lpstr>
      <vt:lpstr>Godly Uses of the Tongue</vt:lpstr>
      <vt:lpstr>Godly Uses of the Tongue</vt:lpstr>
      <vt:lpstr>The  Tongue Can’t be tamed, but must be controlled!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Facts about the  Tongue</dc:title>
  <dc:creator>Stan Cox</dc:creator>
  <cp:lastModifiedBy>Stan Cox</cp:lastModifiedBy>
  <cp:revision>21</cp:revision>
  <dcterms:created xsi:type="dcterms:W3CDTF">2015-06-06T01:50:06Z</dcterms:created>
  <dcterms:modified xsi:type="dcterms:W3CDTF">2015-06-08T01:22:01Z</dcterms:modified>
</cp:coreProperties>
</file>