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3"/>
  </p:notesMasterIdLst>
  <p:handoutMasterIdLst>
    <p:handoutMasterId r:id="rId14"/>
  </p:handoutMasterIdLst>
  <p:sldIdLst>
    <p:sldId id="257" r:id="rId3"/>
    <p:sldId id="262" r:id="rId4"/>
    <p:sldId id="258" r:id="rId5"/>
    <p:sldId id="263" r:id="rId6"/>
    <p:sldId id="264" r:id="rId7"/>
    <p:sldId id="265" r:id="rId8"/>
    <p:sldId id="266" r:id="rId9"/>
    <p:sldId id="268" r:id="rId10"/>
    <p:sldId id="269"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2962" autoAdjust="0"/>
  </p:normalViewPr>
  <p:slideViewPr>
    <p:cSldViewPr snapToGrid="0">
      <p:cViewPr varScale="1">
        <p:scale>
          <a:sx n="36" d="100"/>
          <a:sy n="36" d="100"/>
        </p:scale>
        <p:origin x="2316" y="42"/>
      </p:cViewPr>
      <p:guideLst/>
    </p:cSldViewPr>
  </p:slideViewPr>
  <p:notesTextViewPr>
    <p:cViewPr>
      <p:scale>
        <a:sx n="1" d="1"/>
        <a:sy n="1" d="1"/>
      </p:scale>
      <p:origin x="0" y="0"/>
    </p:cViewPr>
  </p:notesTextViewPr>
  <p:notesViewPr>
    <p:cSldViewPr snapToGrid="0"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z="2400" dirty="0">
                <a:latin typeface="Berlin Sans FB Demi" panose="020E0802020502020306" pitchFamily="34" charset="0"/>
              </a:rPr>
              <a:t>Sorrow for Sin</a:t>
            </a:r>
            <a:endParaRPr lang="en-US" sz="2400" dirty="0">
              <a:latin typeface="Berlin Sans FB Demi" panose="020E0802020502020306"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May 17, 2015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	</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smtClean="0"/>
              <a:t>soundteaching.org</a:t>
            </a:r>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DFF0845-D09E-4AF9-9623-EA7EA0297EF3}" type="datetimeFigureOut">
              <a:rPr lang="en-US" smtClean="0"/>
              <a:t>5/17/2015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27CD11A-EED3-40CE-98A3-28FEE84867B3}" type="slidenum">
              <a:rPr lang="en-US" smtClean="0"/>
              <a:t>‹#›</a:t>
            </a:fld>
            <a:endParaRPr lang="en-US"/>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The book of Lamentations</a:t>
            </a:r>
            <a:r>
              <a:rPr lang="en-US" baseline="0" dirty="0" smtClean="0"/>
              <a:t> a series of five laments, or dirges, following the fall of Judah to the Babylonians.  (Jeremiah, author)</a:t>
            </a:r>
          </a:p>
          <a:p>
            <a:endParaRPr lang="en-US" baseline="0" dirty="0" smtClean="0"/>
          </a:p>
          <a:p>
            <a:pPr marL="640594" lvl="1" indent="-174708">
              <a:buFont typeface="Arial" panose="020B0604020202020204" pitchFamily="34" charset="0"/>
              <a:buChar char="•"/>
            </a:pPr>
            <a:r>
              <a:rPr lang="en-US" baseline="0" dirty="0" smtClean="0"/>
              <a:t>Acknowledges the sin of Judah</a:t>
            </a:r>
          </a:p>
          <a:p>
            <a:pPr marL="640594" lvl="1" indent="-174708">
              <a:buFont typeface="Arial" panose="020B0604020202020204" pitchFamily="34" charset="0"/>
              <a:buChar char="•"/>
            </a:pPr>
            <a:r>
              <a:rPr lang="en-US" baseline="0" dirty="0" smtClean="0"/>
              <a:t>Documents the sorrow and oppression felt by Judah as a consequence of their rebellion</a:t>
            </a:r>
          </a:p>
          <a:p>
            <a:pPr marL="640594" lvl="1" indent="-174708">
              <a:buFont typeface="Arial" panose="020B0604020202020204" pitchFamily="34" charset="0"/>
              <a:buChar char="•"/>
            </a:pPr>
            <a:r>
              <a:rPr lang="en-US" baseline="0" dirty="0" smtClean="0"/>
              <a:t>Appeals to Jehovah for mercy</a:t>
            </a:r>
          </a:p>
          <a:p>
            <a:pPr marL="640594" lvl="1" indent="-174708">
              <a:buFont typeface="Arial" panose="020B0604020202020204" pitchFamily="34" charset="0"/>
              <a:buChar char="•"/>
            </a:pPr>
            <a:endParaRPr lang="en-US" baseline="0" dirty="0" smtClean="0"/>
          </a:p>
          <a:p>
            <a:pPr marL="640594" lvl="1" indent="-174708">
              <a:buFont typeface="Arial" panose="020B0604020202020204" pitchFamily="34" charset="0"/>
              <a:buChar char="•"/>
            </a:pPr>
            <a:r>
              <a:rPr lang="en-US" baseline="0" dirty="0" smtClean="0"/>
              <a:t>Note the distress of the Prophet due to SIN</a:t>
            </a:r>
          </a:p>
          <a:p>
            <a:endParaRPr lang="en-US" b="1" baseline="0" dirty="0" smtClean="0"/>
          </a:p>
          <a:p>
            <a:r>
              <a:rPr lang="en-US" b="1" baseline="0" dirty="0" smtClean="0"/>
              <a:t>(Lamentations 1:20), </a:t>
            </a:r>
            <a:r>
              <a:rPr lang="en-US" i="1" baseline="0" dirty="0" smtClean="0"/>
              <a:t>“</a:t>
            </a:r>
            <a:r>
              <a:rPr lang="en-US" i="1" dirty="0" smtClean="0"/>
              <a:t>See, O </a:t>
            </a:r>
            <a:r>
              <a:rPr lang="en-US" i="1" cap="small" dirty="0" smtClean="0">
                <a:effectLst/>
              </a:rPr>
              <a:t>Lord</a:t>
            </a:r>
            <a:r>
              <a:rPr lang="en-US" i="1" dirty="0" smtClean="0"/>
              <a:t>, that I am in distress; My soul is troubled; My heart is overturned within me, For I have been very rebellious. Outside the sword bereaves, At home it is like death.”</a:t>
            </a:r>
            <a:endParaRPr lang="en-US" i="1" dirty="0"/>
          </a:p>
        </p:txBody>
      </p:sp>
      <p:sp>
        <p:nvSpPr>
          <p:cNvPr id="4" name="Slide Number Placeholder 3"/>
          <p:cNvSpPr>
            <a:spLocks noGrp="1"/>
          </p:cNvSpPr>
          <p:nvPr>
            <p:ph type="sldNum" sz="quarter" idx="10"/>
          </p:nvPr>
        </p:nvSpPr>
        <p:spPr/>
        <p:txBody>
          <a:bodyPr/>
          <a:lstStyle/>
          <a:p>
            <a:fld id="{927CD11A-EED3-40CE-98A3-28FEE84867B3}" type="slidenum">
              <a:rPr lang="en-US" smtClean="0"/>
              <a:t>1</a:t>
            </a:fld>
            <a:endParaRPr lang="en-US"/>
          </a:p>
        </p:txBody>
      </p:sp>
    </p:spTree>
    <p:extLst>
      <p:ext uri="{BB962C8B-B14F-4D97-AF65-F5344CB8AC3E}">
        <p14:creationId xmlns:p14="http://schemas.microsoft.com/office/powerpoint/2010/main" val="249116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a:p>
        </p:txBody>
      </p:sp>
    </p:spTree>
    <p:extLst>
      <p:ext uri="{BB962C8B-B14F-4D97-AF65-F5344CB8AC3E}">
        <p14:creationId xmlns:p14="http://schemas.microsoft.com/office/powerpoint/2010/main" val="2450246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b="1" dirty="0" smtClean="0"/>
              <a:t>Title:  </a:t>
            </a:r>
            <a:r>
              <a:rPr lang="en-US" dirty="0" smtClean="0"/>
              <a:t>The</a:t>
            </a:r>
            <a:r>
              <a:rPr lang="en-US" baseline="0" dirty="0" smtClean="0"/>
              <a:t> sinner may for a long while revel in his rebellion, as did Judah, until the consequences are felt…</a:t>
            </a:r>
          </a:p>
          <a:p>
            <a:endParaRPr lang="en-US" i="1" baseline="0" dirty="0" smtClean="0"/>
          </a:p>
          <a:p>
            <a:pPr marL="640594" lvl="1" indent="-174708">
              <a:buFont typeface="Arial" panose="020B0604020202020204" pitchFamily="34" charset="0"/>
              <a:buChar char="•"/>
            </a:pPr>
            <a:r>
              <a:rPr lang="en-US" i="0" baseline="0" dirty="0" smtClean="0"/>
              <a:t>This is why there is the need for the preacher, to convict the world of sin, and CAUSE sorrow!</a:t>
            </a:r>
          </a:p>
          <a:p>
            <a:pPr marL="640594" lvl="1" indent="-174708">
              <a:buFont typeface="Arial" panose="020B0604020202020204" pitchFamily="34" charset="0"/>
              <a:buChar char="•"/>
            </a:pPr>
            <a:r>
              <a:rPr lang="en-US" i="0" baseline="0" dirty="0" smtClean="0"/>
              <a:t>Some preachers won’t do it! (They want to talk about salvation, without ever convicting the sinner!)</a:t>
            </a:r>
          </a:p>
          <a:p>
            <a:pPr marL="640594" lvl="1" indent="-174708">
              <a:buFont typeface="Arial" panose="020B0604020202020204" pitchFamily="34" charset="0"/>
              <a:buChar char="•"/>
            </a:pPr>
            <a:endParaRPr lang="en-US" i="0" baseline="0" dirty="0" smtClean="0"/>
          </a:p>
          <a:p>
            <a:pPr marL="640594" lvl="1" indent="-174708">
              <a:buFont typeface="Arial" panose="020B0604020202020204" pitchFamily="34" charset="0"/>
              <a:buChar char="•"/>
            </a:pPr>
            <a:r>
              <a:rPr lang="en-US" i="0" baseline="0" dirty="0" smtClean="0"/>
              <a:t>Extreme example:  Joel Osteen (Preachers for 40,000 with up to 10 million tuning in on TV)</a:t>
            </a:r>
          </a:p>
          <a:p>
            <a:pPr marL="640594" lvl="1" indent="-174708">
              <a:buFont typeface="Arial" panose="020B0604020202020204" pitchFamily="34" charset="0"/>
              <a:buChar char="•"/>
            </a:pPr>
            <a:r>
              <a:rPr lang="en-US" i="0" baseline="0" dirty="0" smtClean="0"/>
              <a:t>Why successful?  He won’t convict the sinner!</a:t>
            </a:r>
          </a:p>
          <a:p>
            <a:pPr marL="640594" lvl="1" indent="-174708">
              <a:buFont typeface="Arial" panose="020B0604020202020204" pitchFamily="34" charset="0"/>
              <a:buChar char="•"/>
            </a:pPr>
            <a:r>
              <a:rPr lang="en-US" i="0" baseline="0" dirty="0" smtClean="0"/>
              <a:t>The quote was in reference to his unwillingness to talk about Homosexuality or other moral issues, despite the fact that he admits the Bible says it is sin…</a:t>
            </a:r>
            <a:endParaRPr lang="en-US" i="0"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a:p>
        </p:txBody>
      </p:sp>
    </p:spTree>
    <p:extLst>
      <p:ext uri="{BB962C8B-B14F-4D97-AF65-F5344CB8AC3E}">
        <p14:creationId xmlns:p14="http://schemas.microsoft.com/office/powerpoint/2010/main" val="666413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(Jonah</a:t>
            </a:r>
            <a:r>
              <a:rPr lang="en-US" b="1" baseline="0" dirty="0" smtClean="0"/>
              <a:t> 3:4-10) READ</a:t>
            </a:r>
          </a:p>
          <a:p>
            <a:pPr marL="640594" lvl="1" indent="-174708">
              <a:buFont typeface="Arial" panose="020B0604020202020204" pitchFamily="34" charset="0"/>
              <a:buChar char="•"/>
            </a:pPr>
            <a:r>
              <a:rPr lang="en-US" baseline="0" dirty="0" smtClean="0"/>
              <a:t>Jonah’s preaching brought the people and the king to sorrow</a:t>
            </a:r>
          </a:p>
          <a:p>
            <a:pPr marL="640594" lvl="1" indent="-174708">
              <a:buFont typeface="Arial" panose="020B0604020202020204" pitchFamily="34" charset="0"/>
              <a:buChar char="•"/>
            </a:pPr>
            <a:r>
              <a:rPr lang="en-US" baseline="0" dirty="0" smtClean="0"/>
              <a:t>(sackcloth and fasting)</a:t>
            </a:r>
          </a:p>
          <a:p>
            <a:pPr marL="640594" lvl="1" indent="-174708">
              <a:buFont typeface="Arial" panose="020B0604020202020204" pitchFamily="34" charset="0"/>
              <a:buChar char="•"/>
            </a:pPr>
            <a:r>
              <a:rPr lang="en-US" baseline="0" dirty="0" smtClean="0"/>
              <a:t>Their sorrow had a purpose, to acknowledge to God their sin, and to appease Him!</a:t>
            </a:r>
          </a:p>
          <a:p>
            <a:pPr marL="640594" lvl="1" indent="-174708">
              <a:buFont typeface="Arial" panose="020B0604020202020204" pitchFamily="34" charset="0"/>
              <a:buChar char="•"/>
            </a:pPr>
            <a:r>
              <a:rPr lang="en-US" baseline="0" dirty="0" smtClean="0"/>
              <a:t>See verse 10, IT WAS GENUINE!, leading to repentance “turned from their evil ways.”</a:t>
            </a:r>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a:p>
        </p:txBody>
      </p:sp>
    </p:spTree>
    <p:extLst>
      <p:ext uri="{BB962C8B-B14F-4D97-AF65-F5344CB8AC3E}">
        <p14:creationId xmlns:p14="http://schemas.microsoft.com/office/powerpoint/2010/main" val="3109041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2:36-38), </a:t>
            </a:r>
            <a:r>
              <a:rPr lang="en-US" i="1" dirty="0" smtClean="0"/>
              <a:t>“Therefore let all the house of Israel know assuredly that God has made this Jesus, whom you crucified, both Lord and Christ.” </a:t>
            </a:r>
            <a:r>
              <a:rPr lang="en-US" i="1" baseline="30000" dirty="0" smtClean="0"/>
              <a:t>37 </a:t>
            </a:r>
            <a:r>
              <a:rPr lang="en-US" i="1" dirty="0" smtClean="0"/>
              <a:t>Now when they heard this, </a:t>
            </a:r>
            <a:r>
              <a:rPr lang="en-US" i="1" u="sng" dirty="0" smtClean="0"/>
              <a:t>they were cut to the heart</a:t>
            </a:r>
            <a:r>
              <a:rPr lang="en-US" i="1" dirty="0" smtClean="0"/>
              <a:t>, and said to Peter and the rest of the apostles, “Men and brethren, what shall we do?” </a:t>
            </a:r>
            <a:r>
              <a:rPr lang="en-US" i="1" baseline="30000" dirty="0" smtClean="0"/>
              <a:t>38 </a:t>
            </a:r>
            <a:r>
              <a:rPr lang="en-US" i="1" dirty="0" smtClean="0"/>
              <a:t>Then Peter said to them, “Repent, and let every one of you be baptized in the name of Jesus Christ for the remission of sins; and you shall receive the gift of the Holy Spirit.</a:t>
            </a:r>
          </a:p>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a:p>
        </p:txBody>
      </p:sp>
    </p:spTree>
    <p:extLst>
      <p:ext uri="{BB962C8B-B14F-4D97-AF65-F5344CB8AC3E}">
        <p14:creationId xmlns:p14="http://schemas.microsoft.com/office/powerpoint/2010/main" val="55156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(Acts 7:51-54), </a:t>
            </a:r>
            <a:r>
              <a:rPr lang="en-US" i="1" dirty="0" smtClean="0"/>
              <a:t>“You stiff-necked and uncircumcised in heart and ears! You always resist the Holy Spirit; as your fathers did, so do you. </a:t>
            </a:r>
            <a:r>
              <a:rPr lang="en-US" i="1" baseline="30000" dirty="0" smtClean="0"/>
              <a:t>52 </a:t>
            </a:r>
            <a:r>
              <a:rPr lang="en-US" i="1" dirty="0" smtClean="0"/>
              <a:t>Which of the prophets did your fathers not persecute? And they killed those who foretold the coming of the Just One, of whom you now have become the betrayers and murderers, </a:t>
            </a:r>
            <a:r>
              <a:rPr lang="en-US" i="1" baseline="30000" dirty="0" smtClean="0"/>
              <a:t>53 </a:t>
            </a:r>
            <a:r>
              <a:rPr lang="en-US" i="1" dirty="0" smtClean="0"/>
              <a:t>who have received the law by the direction of angels and have not kept it.”</a:t>
            </a:r>
            <a:r>
              <a:rPr lang="en-US" i="1" baseline="0" dirty="0" smtClean="0"/>
              <a:t>  </a:t>
            </a:r>
            <a:r>
              <a:rPr lang="en-US" i="1" baseline="30000" dirty="0" smtClean="0"/>
              <a:t>54 </a:t>
            </a:r>
            <a:r>
              <a:rPr lang="en-US" i="1" dirty="0" smtClean="0"/>
              <a:t>When they heard these things </a:t>
            </a:r>
            <a:r>
              <a:rPr lang="en-US" i="1" u="sng" dirty="0" smtClean="0"/>
              <a:t>they were cut to the heart, and they gnashed at him with their teeth</a:t>
            </a:r>
            <a:r>
              <a:rPr lang="en-US" i="1" dirty="0" smtClean="0"/>
              <a:t>.</a:t>
            </a:r>
          </a:p>
          <a:p>
            <a:endParaRPr lang="en-US" dirty="0" smtClean="0"/>
          </a:p>
          <a:p>
            <a:r>
              <a:rPr lang="en-US" b="1" dirty="0" smtClean="0"/>
              <a:t>(Acts 7:57-58), </a:t>
            </a:r>
            <a:r>
              <a:rPr lang="en-US" i="1" dirty="0" smtClean="0"/>
              <a:t>“</a:t>
            </a:r>
            <a:r>
              <a:rPr lang="en-US" i="1" u="sng" dirty="0" smtClean="0"/>
              <a:t>Then they cried out with a loud voice, stopped their ears, and ran at him with one accord; </a:t>
            </a:r>
            <a:r>
              <a:rPr lang="en-US" i="1" u="sng" baseline="30000" dirty="0" smtClean="0"/>
              <a:t>58 </a:t>
            </a:r>
            <a:r>
              <a:rPr lang="en-US" i="1" u="sng" dirty="0" smtClean="0"/>
              <a:t>and they cast him out of the city and stoned him</a:t>
            </a:r>
            <a:r>
              <a:rPr lang="en-US" i="1" dirty="0" smtClean="0"/>
              <a:t>. And the witnesses laid down their clothes at the feet of a young man named Saul.</a:t>
            </a:r>
          </a:p>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a:p>
        </p:txBody>
      </p:sp>
    </p:spTree>
    <p:extLst>
      <p:ext uri="{BB962C8B-B14F-4D97-AF65-F5344CB8AC3E}">
        <p14:creationId xmlns:p14="http://schemas.microsoft.com/office/powerpoint/2010/main" val="2595362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a:t>
            </a:r>
            <a:r>
              <a:rPr lang="en-US" b="1" baseline="0" dirty="0" smtClean="0"/>
              <a:t> Corinthians 7:5-8), </a:t>
            </a:r>
            <a:r>
              <a:rPr lang="en-US" i="1" baseline="0" dirty="0" smtClean="0"/>
              <a:t>“</a:t>
            </a:r>
            <a:r>
              <a:rPr lang="en-US" i="1" dirty="0" smtClean="0"/>
              <a:t>For indeed, when we came to Macedonia, our bodies had no rest, but we were troubled on every side. Outside were conflicts, inside were fears. </a:t>
            </a:r>
            <a:r>
              <a:rPr lang="en-US" i="1" baseline="30000" dirty="0" smtClean="0"/>
              <a:t>6 </a:t>
            </a:r>
            <a:r>
              <a:rPr lang="en-US" i="1" dirty="0" smtClean="0"/>
              <a:t>Nevertheless God, who comforts the downcast, comforted us by the coming of Titus, </a:t>
            </a:r>
            <a:r>
              <a:rPr lang="en-US" i="1" baseline="30000" dirty="0" smtClean="0"/>
              <a:t>7 </a:t>
            </a:r>
            <a:r>
              <a:rPr lang="en-US" i="1" dirty="0" smtClean="0"/>
              <a:t>and not only by his coming, but also by the consolation with which </a:t>
            </a:r>
            <a:r>
              <a:rPr lang="en-US" i="1" u="sng" dirty="0" smtClean="0"/>
              <a:t>he was comforted in you, when he told us of your earnest desire, your mourning</a:t>
            </a:r>
            <a:r>
              <a:rPr lang="en-US" i="1" dirty="0" smtClean="0"/>
              <a:t>, your zeal for me, so that I rejoiced even more.  </a:t>
            </a:r>
            <a:r>
              <a:rPr lang="en-US" i="1" baseline="30000" dirty="0" smtClean="0"/>
              <a:t>8 </a:t>
            </a:r>
            <a:r>
              <a:rPr lang="en-US" i="1" dirty="0" smtClean="0"/>
              <a:t>For even if I made you sorry with my letter, I do not regret it; though I did regret it. For </a:t>
            </a:r>
            <a:r>
              <a:rPr lang="en-US" i="1" u="sng" dirty="0" smtClean="0"/>
              <a:t>I perceive that the same epistle made you sorry</a:t>
            </a:r>
            <a:r>
              <a:rPr lang="en-US" i="1" dirty="0" smtClean="0"/>
              <a:t>, though only for a while.</a:t>
            </a:r>
          </a:p>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a:p>
        </p:txBody>
      </p:sp>
    </p:spTree>
    <p:extLst>
      <p:ext uri="{BB962C8B-B14F-4D97-AF65-F5344CB8AC3E}">
        <p14:creationId xmlns:p14="http://schemas.microsoft.com/office/powerpoint/2010/main" val="1282154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(Lamentations 3:45-48),</a:t>
            </a:r>
            <a:r>
              <a:rPr lang="en-US" b="1" baseline="0" dirty="0" smtClean="0"/>
              <a:t> </a:t>
            </a:r>
            <a:r>
              <a:rPr lang="en-US" i="1" baseline="0" dirty="0" smtClean="0"/>
              <a:t>“</a:t>
            </a:r>
            <a:r>
              <a:rPr lang="en-US" i="1" dirty="0" smtClean="0"/>
              <a:t>You have made us an </a:t>
            </a:r>
            <a:r>
              <a:rPr lang="en-US" i="1" dirty="0" err="1" smtClean="0"/>
              <a:t>offscouring</a:t>
            </a:r>
            <a:r>
              <a:rPr lang="en-US" i="1" dirty="0" smtClean="0"/>
              <a:t> and refuse In the midst of the peoples. </a:t>
            </a:r>
            <a:r>
              <a:rPr lang="en-US" i="1" baseline="30000" dirty="0" smtClean="0"/>
              <a:t>46 </a:t>
            </a:r>
            <a:r>
              <a:rPr lang="en-US" i="1" dirty="0" smtClean="0"/>
              <a:t>All our enemies Have opened their mouths against us. </a:t>
            </a:r>
            <a:r>
              <a:rPr lang="en-US" i="1" baseline="30000" dirty="0" smtClean="0"/>
              <a:t>47 </a:t>
            </a:r>
            <a:r>
              <a:rPr lang="en-US" i="1" dirty="0" smtClean="0"/>
              <a:t>Fear and a snare have come upon us, Desolation and destruction. </a:t>
            </a:r>
            <a:r>
              <a:rPr lang="en-US" i="1" baseline="30000" dirty="0" smtClean="0"/>
              <a:t>48 </a:t>
            </a:r>
            <a:r>
              <a:rPr lang="en-US" i="1" u="sng" dirty="0" smtClean="0"/>
              <a:t>My eyes overflow with rivers of water For the destruction of the daughter of my people</a:t>
            </a:r>
            <a:r>
              <a:rPr lang="en-US" i="1" dirty="0" smtClean="0"/>
              <a:t>.</a:t>
            </a:r>
          </a:p>
          <a:p>
            <a:endParaRPr lang="en-US" dirty="0" smtClean="0"/>
          </a:p>
          <a:p>
            <a:pPr defTabSz="931774">
              <a:defRPr/>
            </a:pPr>
            <a:r>
              <a:rPr lang="en-US" b="1" dirty="0" smtClean="0"/>
              <a:t>(Matthew 13:47-50), </a:t>
            </a:r>
            <a:r>
              <a:rPr lang="en-US" i="1" dirty="0" smtClean="0"/>
              <a:t>“Again, the kingdom of heaven is like a dragnet that was cast into the sea and gathered some of every kind, </a:t>
            </a:r>
            <a:r>
              <a:rPr lang="en-US" i="1" baseline="30000" dirty="0" smtClean="0"/>
              <a:t>48 </a:t>
            </a:r>
            <a:r>
              <a:rPr lang="en-US" i="1" dirty="0" smtClean="0"/>
              <a:t>which, when it was full, they drew to shore; and they sat down and gathered the good into vessels, but threw the bad away. </a:t>
            </a:r>
            <a:r>
              <a:rPr lang="en-US" i="1" baseline="30000" dirty="0" smtClean="0"/>
              <a:t>49 </a:t>
            </a:r>
            <a:r>
              <a:rPr lang="en-US" i="1" dirty="0" smtClean="0"/>
              <a:t>So it will be at the end of the age. The angels will come forth, separate the wicked from among the just, </a:t>
            </a:r>
            <a:r>
              <a:rPr lang="en-US" i="1" baseline="30000" dirty="0" smtClean="0"/>
              <a:t>50 </a:t>
            </a:r>
            <a:r>
              <a:rPr lang="en-US" i="1" dirty="0" smtClean="0"/>
              <a:t>and cast them into the furnace of fire. There will be wailing and gnashing of teeth.”</a:t>
            </a:r>
          </a:p>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a:p>
        </p:txBody>
      </p:sp>
    </p:spTree>
    <p:extLst>
      <p:ext uri="{BB962C8B-B14F-4D97-AF65-F5344CB8AC3E}">
        <p14:creationId xmlns:p14="http://schemas.microsoft.com/office/powerpoint/2010/main" val="3058648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 Corinthians 7:8-10),</a:t>
            </a:r>
            <a:r>
              <a:rPr lang="en-US" b="1" baseline="0" dirty="0" smtClean="0"/>
              <a:t> </a:t>
            </a:r>
            <a:r>
              <a:rPr lang="en-US" i="1" baseline="0" dirty="0" smtClean="0"/>
              <a:t>“</a:t>
            </a:r>
            <a:r>
              <a:rPr lang="en-US" i="1" dirty="0" smtClean="0"/>
              <a:t>For even if I made you sorry with my letter, I do not regret it; though I did regret it. For I perceive that the same epistle made you sorry, though only for a while. </a:t>
            </a:r>
            <a:r>
              <a:rPr lang="en-US" i="1" baseline="30000" dirty="0" smtClean="0"/>
              <a:t>9 </a:t>
            </a:r>
            <a:r>
              <a:rPr lang="en-US" i="1" dirty="0" smtClean="0"/>
              <a:t>Now I rejoice, not that you were made sorry, but that your sorrow led to repentance. For you were made sorry in a godly manner, that you might suffer loss from us in nothing. </a:t>
            </a:r>
            <a:r>
              <a:rPr lang="en-US" i="1" baseline="30000" dirty="0" smtClean="0"/>
              <a:t>10 </a:t>
            </a:r>
            <a:r>
              <a:rPr lang="en-US" i="1" u="sng" dirty="0" smtClean="0"/>
              <a:t>For godly sorrow produces repentance leading to salvation, not to be regretted; but the sorrow of the world produces death</a:t>
            </a:r>
            <a:r>
              <a:rPr lang="en-US" i="1" dirty="0" smtClean="0"/>
              <a:t>.”</a:t>
            </a:r>
          </a:p>
          <a:p>
            <a:endParaRPr lang="en-US" i="1" dirty="0" smtClean="0"/>
          </a:p>
          <a:p>
            <a:pPr marL="640594" lvl="1" indent="-174708">
              <a:buFont typeface="Arial" panose="020B0604020202020204" pitchFamily="34" charset="0"/>
              <a:buChar char="•"/>
            </a:pPr>
            <a:r>
              <a:rPr lang="en-US" b="1" i="0" dirty="0" smtClean="0"/>
              <a:t>This is Key!  Sorrow is only helpful</a:t>
            </a:r>
            <a:r>
              <a:rPr lang="en-US" b="1" i="0" baseline="0" dirty="0" smtClean="0"/>
              <a:t> if it leads to repentance!</a:t>
            </a:r>
          </a:p>
          <a:p>
            <a:pPr marL="640594" lvl="1" indent="-174708">
              <a:buFont typeface="Arial" panose="020B0604020202020204" pitchFamily="34" charset="0"/>
              <a:buChar char="•"/>
            </a:pPr>
            <a:r>
              <a:rPr lang="en-US" i="0" baseline="0" dirty="0" smtClean="0"/>
              <a:t>Some people are miserable as sinners, but never come to repentance!</a:t>
            </a:r>
            <a:endParaRPr lang="en-US" i="0"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a:p>
        </p:txBody>
      </p:sp>
    </p:spTree>
    <p:extLst>
      <p:ext uri="{BB962C8B-B14F-4D97-AF65-F5344CB8AC3E}">
        <p14:creationId xmlns:p14="http://schemas.microsoft.com/office/powerpoint/2010/main" val="3520582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(Lamentations 3:19-26), </a:t>
            </a:r>
            <a:r>
              <a:rPr lang="en-US" i="1" dirty="0" smtClean="0"/>
              <a:t>“Remember my affliction and roaming, The wormwood and the gall. </a:t>
            </a:r>
            <a:r>
              <a:rPr lang="en-US" i="1" baseline="30000" dirty="0" smtClean="0"/>
              <a:t>20 </a:t>
            </a:r>
            <a:r>
              <a:rPr lang="en-US" i="1" dirty="0" smtClean="0"/>
              <a:t>My soul still remembers And sinks within me. </a:t>
            </a:r>
            <a:r>
              <a:rPr lang="en-US" i="1" baseline="30000" dirty="0" smtClean="0"/>
              <a:t>21 </a:t>
            </a:r>
            <a:r>
              <a:rPr lang="en-US" i="1" dirty="0" smtClean="0"/>
              <a:t>This I recall to my mind, Therefore I have hope. </a:t>
            </a:r>
            <a:r>
              <a:rPr lang="en-US" i="1" baseline="30000" dirty="0" smtClean="0"/>
              <a:t>22 </a:t>
            </a:r>
            <a:r>
              <a:rPr lang="en-US" i="1" dirty="0" smtClean="0"/>
              <a:t>Through the </a:t>
            </a:r>
            <a:r>
              <a:rPr lang="en-US" i="1" cap="small" dirty="0" smtClean="0">
                <a:effectLst/>
              </a:rPr>
              <a:t>Lord</a:t>
            </a:r>
            <a:r>
              <a:rPr lang="en-US" i="1" dirty="0" smtClean="0"/>
              <a:t>’s mercies we are not consumed, Because His compassions fail not. </a:t>
            </a:r>
            <a:r>
              <a:rPr lang="en-US" i="1" baseline="30000" dirty="0" smtClean="0"/>
              <a:t>23 </a:t>
            </a:r>
            <a:r>
              <a:rPr lang="en-US" i="1" dirty="0" smtClean="0"/>
              <a:t>They are new every morning; Great is Your faithfulness. </a:t>
            </a:r>
            <a:r>
              <a:rPr lang="en-US" i="1" baseline="30000" dirty="0" smtClean="0"/>
              <a:t>24 </a:t>
            </a:r>
            <a:r>
              <a:rPr lang="en-US" i="1" dirty="0" smtClean="0"/>
              <a:t>“The </a:t>
            </a:r>
            <a:r>
              <a:rPr lang="en-US" i="1" cap="small" dirty="0" smtClean="0">
                <a:effectLst/>
              </a:rPr>
              <a:t>Lord</a:t>
            </a:r>
            <a:r>
              <a:rPr lang="en-US" i="1" dirty="0" smtClean="0"/>
              <a:t> is my portion,” says my soul, “Therefore I hope in Him!” </a:t>
            </a:r>
            <a:r>
              <a:rPr lang="en-US" i="1" baseline="30000" dirty="0" smtClean="0"/>
              <a:t>25 </a:t>
            </a:r>
            <a:r>
              <a:rPr lang="en-US" i="1" u="sng" dirty="0" smtClean="0"/>
              <a:t>The </a:t>
            </a:r>
            <a:r>
              <a:rPr lang="en-US" i="1" u="sng" cap="small" dirty="0" smtClean="0">
                <a:effectLst/>
              </a:rPr>
              <a:t>Lord</a:t>
            </a:r>
            <a:r>
              <a:rPr lang="en-US" i="1" u="sng" dirty="0" smtClean="0"/>
              <a:t> is good to those who wait for Him, To the soul who seeks Him</a:t>
            </a:r>
            <a:r>
              <a:rPr lang="en-US" i="1" dirty="0" smtClean="0"/>
              <a:t>. </a:t>
            </a:r>
            <a:r>
              <a:rPr lang="en-US" i="1" baseline="30000" dirty="0" smtClean="0"/>
              <a:t>26 </a:t>
            </a:r>
            <a:r>
              <a:rPr lang="en-US" i="1" dirty="0" smtClean="0"/>
              <a:t>It is good that one should hope and wait quietly For the salvation of the </a:t>
            </a:r>
            <a:r>
              <a:rPr lang="en-US" i="1" cap="small" dirty="0" smtClean="0">
                <a:effectLst/>
              </a:rPr>
              <a:t>Lord</a:t>
            </a:r>
            <a:r>
              <a:rPr lang="en-US" i="1" dirty="0" smtClean="0"/>
              <a:t>.”</a:t>
            </a:r>
          </a:p>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a:p>
        </p:txBody>
      </p:sp>
    </p:spTree>
    <p:extLst>
      <p:ext uri="{BB962C8B-B14F-4D97-AF65-F5344CB8AC3E}">
        <p14:creationId xmlns:p14="http://schemas.microsoft.com/office/powerpoint/2010/main" val="33919365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41400"/>
            <a:ext cx="6858000" cy="2387600"/>
          </a:xfrm>
        </p:spPr>
        <p:txBody>
          <a:bodyPr anchor="b"/>
          <a:lstStyle>
            <a:lvl1pPr algn="ctr">
              <a:defRPr sz="4500">
                <a:solidFill>
                  <a:schemeClr val="tx2">
                    <a:lumMod val="20000"/>
                    <a:lumOff val="80000"/>
                  </a:schemeClr>
                </a:solidFill>
              </a:defRPr>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2">
                    <a:lumMod val="20000"/>
                    <a:lumOff val="8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68DC83-4358-4069-9A04-36F684952B41}" type="datetime1">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D5BB5-8E37-492B-8843-1477E0364CB8}" type="datetime1">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91662"/>
            <a:ext cx="1971675" cy="49090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691662"/>
            <a:ext cx="5800725" cy="490903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757E38-DB3A-4089-B386-FFD9F1943ECB}" type="datetime1">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5F57356-1F59-4D89-9F54-28C9F76813D7}" type="datetime1">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1709738"/>
            <a:ext cx="7886700" cy="2862262"/>
          </a:xfrm>
        </p:spPr>
        <p:txBody>
          <a:bodyPr anchor="b"/>
          <a:lstStyle>
            <a:lvl1pPr>
              <a:lnSpc>
                <a:spcPct val="100000"/>
              </a:lnSpc>
              <a:defRPr sz="4500"/>
            </a:lvl1pPr>
          </a:lstStyle>
          <a:p>
            <a:r>
              <a:rPr lang="en-US" smtClean="0"/>
              <a:t>Click to edit Master title style</a:t>
            </a:r>
            <a:endParaRPr lang="en-US"/>
          </a:p>
        </p:txBody>
      </p:sp>
      <p:sp>
        <p:nvSpPr>
          <p:cNvPr id="3" name="Text Placeholder 2"/>
          <p:cNvSpPr>
            <a:spLocks noGrp="1"/>
          </p:cNvSpPr>
          <p:nvPr>
            <p:ph type="body" idx="1"/>
          </p:nvPr>
        </p:nvSpPr>
        <p:spPr>
          <a:xfrm>
            <a:off x="342900" y="4589464"/>
            <a:ext cx="7886700" cy="1500187"/>
          </a:xfrm>
        </p:spPr>
        <p:txBody>
          <a:bodyPr/>
          <a:lstStyle>
            <a:lvl1pPr marL="0" indent="0">
              <a:buNone/>
              <a:defRPr sz="1800" b="1">
                <a:solidFill>
                  <a:schemeClr val="tx2">
                    <a:lumMod val="50000"/>
                  </a:schemeClr>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48F21-3C02-407D-A180-361657C962A9}" type="datetime1">
              <a:rPr lang="en-US" smtClean="0"/>
              <a:t>5/17/2015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1825625"/>
            <a:ext cx="3669030" cy="4351338"/>
          </a:xfrm>
        </p:spPr>
        <p:txBody>
          <a:bodyPr>
            <a:normAutofit/>
          </a:bodyPr>
          <a:lstStyle>
            <a:lvl1pPr marL="1714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1pPr>
            <a:lvl2pPr marL="5143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500"/>
            </a:lvl2pPr>
            <a:lvl3pPr marL="8572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350"/>
            </a:lvl3pPr>
            <a:lvl4pPr marL="12001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4pPr>
            <a:lvl5pPr marL="15430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5pPr>
            <a:lvl6pPr>
              <a:defRPr sz="1350"/>
            </a:lvl6pPr>
            <a:lvl7pPr>
              <a:defRPr sz="1350"/>
            </a:lvl7pPr>
            <a:lvl8pPr>
              <a:defRPr sz="1350"/>
            </a:lvl8pPr>
            <a:lvl9pPr>
              <a:defRPr sz="1350"/>
            </a:lvl9pPr>
          </a:lstStyle>
          <a:p>
            <a:pPr marL="171450" marR="0" lvl="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Click to edit Master text styles</a:t>
            </a:r>
          </a:p>
          <a:p>
            <a:pPr marL="171450" marR="0" lvl="1"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Second level</a:t>
            </a:r>
          </a:p>
          <a:p>
            <a:pPr marL="171450" marR="0" lvl="2"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Third level</a:t>
            </a:r>
          </a:p>
          <a:p>
            <a:pPr marL="171450" marR="0" lvl="3"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Fourth level</a:t>
            </a:r>
          </a:p>
          <a:p>
            <a:pPr marL="171450" marR="0" lvl="4"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Fifth level</a:t>
            </a:r>
            <a:endParaRPr kumimoji="0" lang="en-US" sz="1350" b="0" i="0" u="none" strike="noStrike" kern="1200" cap="none" spc="0" normalizeH="0" baseline="0" noProof="0" dirty="0" smtClean="0">
              <a:ln>
                <a:noFill/>
              </a:ln>
              <a:solidFill>
                <a:srgbClr val="E9E5DC"/>
              </a:solidFill>
              <a:effectLst/>
              <a:uLnTx/>
              <a:uFillTx/>
              <a:latin typeface="+mn-lt"/>
            </a:endParaRPr>
          </a:p>
        </p:txBody>
      </p:sp>
      <p:sp>
        <p:nvSpPr>
          <p:cNvPr id="4" name="Content Placeholder 3"/>
          <p:cNvSpPr>
            <a:spLocks noGrp="1"/>
          </p:cNvSpPr>
          <p:nvPr>
            <p:ph sz="half" idx="2"/>
          </p:nvPr>
        </p:nvSpPr>
        <p:spPr>
          <a:xfrm>
            <a:off x="4237893" y="1825625"/>
            <a:ext cx="3669030" cy="4351338"/>
          </a:xfrm>
        </p:spPr>
        <p:txBody>
          <a:bodyPr>
            <a:normAutofit/>
          </a:bodyPr>
          <a:lstStyle>
            <a:lvl1pPr marL="1714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1pPr>
            <a:lvl2pPr marL="5143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500"/>
            </a:lvl2pPr>
            <a:lvl3pPr marL="8572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350"/>
            </a:lvl3pPr>
            <a:lvl4pPr marL="12001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4pPr>
            <a:lvl5pPr marL="15430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5pPr>
            <a:lvl6pPr>
              <a:defRPr sz="1350"/>
            </a:lvl6pPr>
            <a:lvl7pPr>
              <a:defRPr sz="1350"/>
            </a:lvl7pPr>
            <a:lvl8pPr>
              <a:defRPr sz="1350"/>
            </a:lvl8pPr>
            <a:lvl9pPr>
              <a:defRPr sz="1350"/>
            </a:lvl9pPr>
          </a:lstStyle>
          <a:p>
            <a:pPr marL="171450" marR="0" lvl="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Click to edit Master text styles</a:t>
            </a:r>
          </a:p>
          <a:p>
            <a:pPr marL="171450" marR="0" lvl="1"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Second level</a:t>
            </a:r>
          </a:p>
          <a:p>
            <a:pPr marL="171450" marR="0" lvl="2"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Third level</a:t>
            </a:r>
          </a:p>
          <a:p>
            <a:pPr marL="171450" marR="0" lvl="3"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Fourth level</a:t>
            </a:r>
          </a:p>
          <a:p>
            <a:pPr marL="171450" marR="0" lvl="4"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Fifth level</a:t>
            </a:r>
            <a:endParaRPr kumimoji="0" lang="en-US" sz="1350" b="0" i="0" u="none" strike="noStrike" kern="1200" cap="none" spc="0" normalizeH="0" baseline="0" noProof="0" dirty="0" smtClean="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37D8FB26-DB44-4B23-8E2C-73FCFB6E6A5C}" type="datetime1">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4881" y="639150"/>
            <a:ext cx="7546714" cy="11430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64881" y="1793873"/>
            <a:ext cx="366903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64881" y="2498724"/>
            <a:ext cx="3669030" cy="3101977"/>
          </a:xfrm>
        </p:spPr>
        <p:txBody>
          <a:bodyPr/>
          <a:lstStyle>
            <a:lvl1pPr marL="1714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1pPr>
            <a:lvl2pPr marL="5143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500"/>
            </a:lvl2pPr>
            <a:lvl3pPr marL="8572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350"/>
            </a:lvl3pPr>
            <a:lvl4pPr marL="12001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4pPr>
            <a:lvl5pPr marL="15430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5pPr>
            <a:lvl6pPr>
              <a:defRPr sz="1200"/>
            </a:lvl6pPr>
            <a:lvl7pPr>
              <a:defRPr sz="1200"/>
            </a:lvl7pPr>
            <a:lvl8pPr>
              <a:defRPr sz="1200"/>
            </a:lvl8pPr>
            <a:lvl9pPr>
              <a:defRPr sz="1200"/>
            </a:lvl9pPr>
          </a:lstStyle>
          <a:p>
            <a:pPr marL="171450" marR="0" lvl="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Click to edit Master text styles</a:t>
            </a:r>
          </a:p>
          <a:p>
            <a:pPr marL="171450" marR="0" lvl="1"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Second level</a:t>
            </a:r>
          </a:p>
          <a:p>
            <a:pPr marL="171450" marR="0" lvl="2"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Third level</a:t>
            </a:r>
          </a:p>
          <a:p>
            <a:pPr marL="171450" marR="0" lvl="3"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Fourth level</a:t>
            </a:r>
          </a:p>
          <a:p>
            <a:pPr marL="171450" marR="0" lvl="4"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Fifth level</a:t>
            </a:r>
            <a:endParaRPr kumimoji="0" lang="en-US" sz="1350" b="0" i="0" u="none" strike="noStrike" kern="1200" cap="none" spc="0" normalizeH="0" baseline="0" noProof="0" dirty="0" smtClean="0">
              <a:ln>
                <a:noFill/>
              </a:ln>
              <a:solidFill>
                <a:srgbClr val="E9E5DC"/>
              </a:solidFill>
              <a:effectLst/>
              <a:uLnTx/>
              <a:uFillTx/>
              <a:latin typeface="+mn-lt"/>
            </a:endParaRPr>
          </a:p>
        </p:txBody>
      </p:sp>
      <p:sp>
        <p:nvSpPr>
          <p:cNvPr id="5" name="Text Placeholder 4"/>
          <p:cNvSpPr>
            <a:spLocks noGrp="1"/>
          </p:cNvSpPr>
          <p:nvPr>
            <p:ph type="body" sz="quarter" idx="3"/>
          </p:nvPr>
        </p:nvSpPr>
        <p:spPr>
          <a:xfrm>
            <a:off x="4242565" y="1793873"/>
            <a:ext cx="366903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242565" y="2498724"/>
            <a:ext cx="3669030" cy="3101977"/>
          </a:xfrm>
        </p:spPr>
        <p:txBody>
          <a:bodyPr/>
          <a:lstStyle>
            <a:lvl1pPr marL="1714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1pPr>
            <a:lvl2pPr marL="5143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500"/>
            </a:lvl2pPr>
            <a:lvl3pPr marL="8572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350"/>
            </a:lvl3pPr>
            <a:lvl4pPr marL="12001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4pPr>
            <a:lvl5pPr marL="15430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5pPr>
            <a:lvl6pPr>
              <a:defRPr sz="1200"/>
            </a:lvl6pPr>
            <a:lvl7pPr>
              <a:defRPr sz="1200"/>
            </a:lvl7pPr>
            <a:lvl8pPr>
              <a:defRPr sz="1200"/>
            </a:lvl8pPr>
            <a:lvl9pPr>
              <a:defRPr sz="1200"/>
            </a:lvl9pPr>
          </a:lstStyle>
          <a:p>
            <a:pPr marL="171450" marR="0" lvl="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Click to edit Master text styles</a:t>
            </a:r>
          </a:p>
          <a:p>
            <a:pPr marL="171450" marR="0" lvl="1"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Second level</a:t>
            </a:r>
          </a:p>
          <a:p>
            <a:pPr marL="171450" marR="0" lvl="2"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Third level</a:t>
            </a:r>
          </a:p>
          <a:p>
            <a:pPr marL="171450" marR="0" lvl="3"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Fourth level</a:t>
            </a:r>
          </a:p>
          <a:p>
            <a:pPr marL="171450" marR="0" lvl="4"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Fifth level</a:t>
            </a:r>
            <a:endParaRPr kumimoji="0" lang="en-US" sz="1350" b="0" i="0" u="none" strike="noStrike" kern="1200" cap="none" spc="0" normalizeH="0" baseline="0" noProof="0" dirty="0" smtClean="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4C78A1B2-E24B-4D01-B1F3-1C91DA614AC9}" type="datetime1">
              <a:rPr lang="en-US" smtClean="0"/>
              <a:t>5/17/2015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7B829-4D67-4482-B952-BBD9DCA0A419}" type="datetime1">
              <a:rPr lang="en-US" smtClean="0"/>
              <a:t>5/17/2015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4990D-3D92-40C3-8F0D-2F9DF871B3E2}" type="datetime1">
              <a:rPr lang="en-US" smtClean="0"/>
              <a:t>5/17/2015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609599"/>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600450" y="987426"/>
            <a:ext cx="4314825" cy="4613275"/>
          </a:xfrm>
        </p:spPr>
        <p:txBody>
          <a:bodyPr>
            <a:normAutofit/>
          </a:bodyPr>
          <a:lstStyle>
            <a:lvl1pPr marL="1714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800"/>
            </a:lvl1pPr>
            <a:lvl2pPr marL="5143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500"/>
            </a:lvl2pPr>
            <a:lvl3pPr marL="8572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350"/>
            </a:lvl3pPr>
            <a:lvl4pPr marL="12001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4pPr>
            <a:lvl5pPr marL="1543050" marR="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sz="1200"/>
            </a:lvl5pPr>
            <a:lvl6pPr>
              <a:defRPr sz="1500"/>
            </a:lvl6pPr>
            <a:lvl7pPr>
              <a:defRPr sz="1500"/>
            </a:lvl7pPr>
            <a:lvl8pPr>
              <a:defRPr sz="1500"/>
            </a:lvl8pPr>
            <a:lvl9pPr>
              <a:defRPr sz="1500"/>
            </a:lvl9pPr>
          </a:lstStyle>
          <a:p>
            <a:pPr marL="171450" marR="0" lvl="0"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Click to edit Master text styles</a:t>
            </a:r>
          </a:p>
          <a:p>
            <a:pPr marL="171450" marR="0" lvl="1"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Second level</a:t>
            </a:r>
          </a:p>
          <a:p>
            <a:pPr marL="171450" marR="0" lvl="2"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Third level</a:t>
            </a:r>
          </a:p>
          <a:p>
            <a:pPr marL="171450" marR="0" lvl="3"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Fourth level</a:t>
            </a:r>
          </a:p>
          <a:p>
            <a:pPr marL="171450" marR="0" lvl="4" indent="-171450" algn="l" defTabSz="685800" rtl="0" eaLnBrk="1" fontAlgn="auto" latinLnBrk="0" hangingPunct="1">
              <a:lnSpc>
                <a:spcPct val="90000"/>
              </a:lnSpc>
              <a:spcBef>
                <a:spcPct val="30000"/>
              </a:spcBef>
              <a:spcAft>
                <a:spcPts val="0"/>
              </a:spcAft>
              <a:buClr>
                <a:srgbClr val="9B2D1F"/>
              </a:buClr>
              <a:buSzPct val="70000"/>
              <a:buFont typeface="Arial" panose="020B0604020202020204" pitchFamily="34" charset="0"/>
              <a:buChar char="•"/>
              <a:tabLst/>
              <a:defRPr/>
            </a:pPr>
            <a:r>
              <a:rPr kumimoji="0" lang="en-US" sz="1800" b="0" i="0" u="none" strike="noStrike" kern="1200" cap="none" spc="0" normalizeH="0" baseline="0" noProof="0" smtClean="0">
                <a:ln>
                  <a:noFill/>
                </a:ln>
                <a:solidFill>
                  <a:srgbClr val="E9E5DC"/>
                </a:solidFill>
                <a:effectLst/>
                <a:uLnTx/>
                <a:uFillTx/>
                <a:latin typeface="+mn-lt"/>
              </a:rPr>
              <a:t>Fifth level</a:t>
            </a:r>
            <a:endParaRPr kumimoji="0" lang="en-US" sz="1350" b="0" i="0" u="none" strike="noStrike" kern="1200" cap="none" spc="0" normalizeH="0" baseline="0" noProof="0" dirty="0" smtClean="0">
              <a:ln>
                <a:noFill/>
              </a:ln>
              <a:solidFill>
                <a:srgbClr val="E9E5DC"/>
              </a:solidFill>
              <a:effectLst/>
              <a:uLnTx/>
              <a:uFillTx/>
              <a:latin typeface="+mn-lt"/>
            </a:endParaRPr>
          </a:p>
        </p:txBody>
      </p:sp>
      <p:sp>
        <p:nvSpPr>
          <p:cNvPr id="4" name="Text Placeholder 3"/>
          <p:cNvSpPr>
            <a:spLocks noGrp="1"/>
          </p:cNvSpPr>
          <p:nvPr>
            <p:ph type="body" sz="half" idx="2"/>
          </p:nvPr>
        </p:nvSpPr>
        <p:spPr>
          <a:xfrm>
            <a:off x="342900" y="2254249"/>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435C0-D298-4C67-8022-2A6AB1B2BA62}" type="datetime1">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609599"/>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600450" y="987426"/>
            <a:ext cx="4314825" cy="461327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342900" y="2254249"/>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8F8098-106E-436A-B7C8-8017C782259C}" type="datetime1">
              <a:rPr lang="en-US" smtClean="0"/>
              <a:t>5/17/2015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639794"/>
            <a:ext cx="7572375" cy="115090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1825625"/>
            <a:ext cx="7572375" cy="377800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457450" cy="365125"/>
          </a:xfrm>
          <a:prstGeom prst="rect">
            <a:avLst/>
          </a:prstGeom>
        </p:spPr>
        <p:txBody>
          <a:bodyPr vert="horz" lIns="91440" tIns="45720" rIns="91440" bIns="45720" rtlCol="0" anchor="ctr"/>
          <a:lstStyle>
            <a:lvl1pPr algn="l">
              <a:defRPr sz="900">
                <a:solidFill>
                  <a:schemeClr val="tx2">
                    <a:lumMod val="20000"/>
                    <a:lumOff val="80000"/>
                  </a:schemeClr>
                </a:solidFill>
              </a:defRPr>
            </a:lvl1pPr>
          </a:lstStyle>
          <a:p>
            <a:fld id="{F3619435-DEBC-444A-913E-FBD2C4CF0E59}" type="datetime1">
              <a:rPr lang="en-US" smtClean="0"/>
              <a:t>5/17/2015</a:t>
            </a:fld>
            <a:endParaRPr lang="en-US"/>
          </a:p>
        </p:txBody>
      </p:sp>
      <p:sp>
        <p:nvSpPr>
          <p:cNvPr id="5" name="Footer Placeholder 4"/>
          <p:cNvSpPr>
            <a:spLocks noGrp="1"/>
          </p:cNvSpPr>
          <p:nvPr>
            <p:ph type="ftr" sz="quarter" idx="3"/>
          </p:nvPr>
        </p:nvSpPr>
        <p:spPr>
          <a:xfrm>
            <a:off x="3486150" y="6356351"/>
            <a:ext cx="2171700" cy="365125"/>
          </a:xfrm>
          <a:prstGeom prst="rect">
            <a:avLst/>
          </a:prstGeom>
        </p:spPr>
        <p:txBody>
          <a:bodyPr vert="horz" lIns="91440" tIns="45720" rIns="91440" bIns="45720" rtlCol="0" anchor="ctr"/>
          <a:lstStyle>
            <a:lvl1pPr algn="ctr">
              <a:defRPr sz="90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6057900" y="6356351"/>
            <a:ext cx="2457450" cy="365125"/>
          </a:xfrm>
          <a:prstGeom prst="rect">
            <a:avLst/>
          </a:prstGeom>
        </p:spPr>
        <p:txBody>
          <a:bodyPr vert="horz" lIns="91440" tIns="45720" rIns="91440" bIns="45720" rtlCol="0" anchor="ctr"/>
          <a:lstStyle>
            <a:lvl1pPr algn="r">
              <a:defRPr sz="900">
                <a:solidFill>
                  <a:schemeClr val="tx2">
                    <a:lumMod val="20000"/>
                    <a:lumOff val="80000"/>
                  </a:schemeClr>
                </a:solidFill>
              </a:defRPr>
            </a:lvl1pPr>
          </a:lstStyle>
          <a:p>
            <a:fld id="{E5B29C50-D6F1-4DB6-9B68-F4CD3996E9CF}" type="slidenum">
              <a:rPr lang="en-US" smtClean="0"/>
              <a:pPr/>
              <a:t>‹#›</a:t>
            </a:fld>
            <a:endParaRPr lang="en-US"/>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ts val="3000"/>
        </a:lnSpc>
        <a:spcBef>
          <a:spcPct val="0"/>
        </a:spcBef>
        <a:buNone/>
        <a:defRPr sz="3000" b="1" kern="1200" cap="none" spc="0">
          <a:ln w="12700" cmpd="sng">
            <a:noFill/>
            <a:prstDash val="solid"/>
          </a:ln>
          <a:solidFill>
            <a:schemeClr val="accent4"/>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800" kern="1200">
          <a:solidFill>
            <a:schemeClr val="bg2"/>
          </a:solidFill>
          <a:latin typeface="+mn-lt"/>
          <a:ea typeface="+mn-ea"/>
          <a:cs typeface="+mn-cs"/>
        </a:defRPr>
      </a:lvl1pPr>
      <a:lvl2pPr marL="5143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500" kern="1200">
          <a:solidFill>
            <a:schemeClr val="bg2"/>
          </a:solidFill>
          <a:latin typeface="+mn-lt"/>
          <a:ea typeface="+mn-ea"/>
          <a:cs typeface="+mn-cs"/>
        </a:defRPr>
      </a:lvl2pPr>
      <a:lvl3pPr marL="8572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350" kern="1200">
          <a:solidFill>
            <a:schemeClr val="bg2"/>
          </a:solidFill>
          <a:latin typeface="+mn-lt"/>
          <a:ea typeface="+mn-ea"/>
          <a:cs typeface="+mn-cs"/>
        </a:defRPr>
      </a:lvl3pPr>
      <a:lvl4pPr marL="12001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350" kern="1200">
          <a:solidFill>
            <a:schemeClr val="bg2"/>
          </a:solidFill>
          <a:latin typeface="+mn-lt"/>
          <a:ea typeface="+mn-ea"/>
          <a:cs typeface="+mn-cs"/>
        </a:defRPr>
      </a:lvl4pPr>
      <a:lvl5pPr marL="15430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350" kern="1200">
          <a:solidFill>
            <a:schemeClr val="bg2"/>
          </a:solidFill>
          <a:latin typeface="+mn-lt"/>
          <a:ea typeface="+mn-ea"/>
          <a:cs typeface="+mn-cs"/>
        </a:defRPr>
      </a:lvl5pPr>
      <a:lvl6pPr marL="18859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350" kern="1200">
          <a:solidFill>
            <a:schemeClr val="bg2"/>
          </a:solidFill>
          <a:latin typeface="+mn-lt"/>
          <a:ea typeface="+mn-ea"/>
          <a:cs typeface="+mn-cs"/>
        </a:defRPr>
      </a:lvl6pPr>
      <a:lvl7pPr marL="22288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350" kern="1200">
          <a:solidFill>
            <a:schemeClr val="bg2"/>
          </a:solidFill>
          <a:latin typeface="+mn-lt"/>
          <a:ea typeface="+mn-ea"/>
          <a:cs typeface="+mn-cs"/>
        </a:defRPr>
      </a:lvl7pPr>
      <a:lvl8pPr marL="25717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350" kern="1200">
          <a:solidFill>
            <a:schemeClr val="bg2"/>
          </a:solidFill>
          <a:latin typeface="+mn-lt"/>
          <a:ea typeface="+mn-ea"/>
          <a:cs typeface="+mn-cs"/>
        </a:defRPr>
      </a:lvl8pPr>
      <a:lvl9pPr marL="2914650" indent="-171450" algn="l" defTabSz="685800" rtl="0" eaLnBrk="1" latinLnBrk="0" hangingPunct="1">
        <a:lnSpc>
          <a:spcPct val="90000"/>
        </a:lnSpc>
        <a:spcBef>
          <a:spcPct val="30000"/>
        </a:spcBef>
        <a:buClr>
          <a:schemeClr val="accent2"/>
        </a:buClr>
        <a:buSzPct val="70000"/>
        <a:buFont typeface="Arial" panose="020B0604020202020204" pitchFamily="34" charset="0"/>
        <a:buChar char="•"/>
        <a:defRPr sz="1350" kern="1200">
          <a:solidFill>
            <a:schemeClr val="bg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2880" userDrawn="1">
          <p15:clr>
            <a:srgbClr val="F26B43"/>
          </p15:clr>
        </p15:guide>
        <p15:guide id="2" pos="216" userDrawn="1">
          <p15:clr>
            <a:srgbClr val="F26B43"/>
          </p15:clr>
        </p15:guide>
        <p15:guide id="3" pos="4986"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99" y="662175"/>
            <a:ext cx="6858000" cy="1026674"/>
          </a:xfrm>
        </p:spPr>
        <p:txBody>
          <a:bodyPr>
            <a:normAutofit/>
          </a:bodyPr>
          <a:lstStyle/>
          <a:p>
            <a:r>
              <a:rPr lang="en-US" sz="7200" dirty="0" smtClean="0">
                <a:solidFill>
                  <a:schemeClr val="bg1"/>
                </a:solidFill>
                <a:latin typeface="Berlin Sans FB Demi" panose="020E0802020502020306" pitchFamily="34" charset="0"/>
              </a:rPr>
              <a:t>Sorrow for Sin</a:t>
            </a:r>
            <a:endParaRPr lang="en-US" sz="7200" dirty="0">
              <a:solidFill>
                <a:schemeClr val="bg1"/>
              </a:solidFill>
              <a:latin typeface="Berlin Sans FB Demi" panose="020E0802020502020306" pitchFamily="34" charset="0"/>
            </a:endParaRPr>
          </a:p>
        </p:txBody>
      </p:sp>
      <p:sp>
        <p:nvSpPr>
          <p:cNvPr id="3" name="Subtitle 2"/>
          <p:cNvSpPr>
            <a:spLocks noGrp="1"/>
          </p:cNvSpPr>
          <p:nvPr>
            <p:ph type="subTitle" idx="1"/>
          </p:nvPr>
        </p:nvSpPr>
        <p:spPr>
          <a:xfrm>
            <a:off x="1143000" y="5728447"/>
            <a:ext cx="6858000" cy="887506"/>
          </a:xfrm>
        </p:spPr>
        <p:txBody>
          <a:bodyPr>
            <a:normAutofit/>
          </a:bodyPr>
          <a:lstStyle/>
          <a:p>
            <a:r>
              <a:rPr lang="en-US" sz="4800" b="1" dirty="0" smtClean="0">
                <a:solidFill>
                  <a:schemeClr val="bg1"/>
                </a:solidFill>
                <a:effectLst>
                  <a:outerShdw blurRad="38100" dist="38100" dir="2700000" algn="tl">
                    <a:srgbClr val="000000">
                      <a:alpha val="43137"/>
                    </a:srgbClr>
                  </a:outerShdw>
                </a:effectLst>
              </a:rPr>
              <a:t>Lamentations</a:t>
            </a:r>
            <a:endParaRPr lang="en-US" sz="4800" b="1" dirty="0">
              <a:solidFill>
                <a:schemeClr val="bg1"/>
              </a:solidFill>
              <a:effectLst>
                <a:outerShdw blurRad="38100" dist="38100" dir="2700000" algn="tl">
                  <a:srgbClr val="000000">
                    <a:alpha val="43137"/>
                  </a:srgbClr>
                </a:outerShdw>
              </a:effectLst>
            </a:endParaRPr>
          </a:p>
        </p:txBody>
      </p:sp>
      <p:pic>
        <p:nvPicPr>
          <p:cNvPr id="1026" name="Picture 2" descr="http://ar1cdn.islamonlinenet.netdna-cdn.com/wp-content/uploads/2014/06/23323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9600" y="2068074"/>
            <a:ext cx="4924799" cy="3281148"/>
          </a:xfrm>
          <a:prstGeom prst="rect">
            <a:avLst/>
          </a:prstGeom>
          <a:noFill/>
          <a:ln w="19050">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881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662175"/>
            <a:ext cx="4476751" cy="1026674"/>
          </a:xfrm>
        </p:spPr>
        <p:txBody>
          <a:bodyPr>
            <a:normAutofit/>
          </a:bodyPr>
          <a:lstStyle/>
          <a:p>
            <a:pPr algn="l"/>
            <a:r>
              <a:rPr lang="en-US" sz="6000" dirty="0" smtClean="0">
                <a:solidFill>
                  <a:schemeClr val="bg1"/>
                </a:solidFill>
                <a:latin typeface="Berlin Sans FB Demi" panose="020E0802020502020306" pitchFamily="34" charset="0"/>
              </a:rPr>
              <a:t>Conclusion</a:t>
            </a:r>
            <a:endParaRPr lang="en-US" sz="6000" dirty="0">
              <a:solidFill>
                <a:schemeClr val="bg1"/>
              </a:solidFill>
              <a:latin typeface="Berlin Sans FB Demi" panose="020E0802020502020306" pitchFamily="34" charset="0"/>
            </a:endParaRPr>
          </a:p>
        </p:txBody>
      </p:sp>
      <p:sp>
        <p:nvSpPr>
          <p:cNvPr id="3" name="Subtitle 2"/>
          <p:cNvSpPr>
            <a:spLocks noGrp="1"/>
          </p:cNvSpPr>
          <p:nvPr>
            <p:ph type="subTitle" idx="1"/>
          </p:nvPr>
        </p:nvSpPr>
        <p:spPr>
          <a:xfrm>
            <a:off x="1162050" y="1924050"/>
            <a:ext cx="6986868" cy="4691903"/>
          </a:xfrm>
        </p:spPr>
        <p:txBody>
          <a:bodyPr>
            <a:normAutofit/>
          </a:bodyPr>
          <a:lstStyle/>
          <a:p>
            <a:pPr algn="l"/>
            <a:r>
              <a:rPr lang="en-US" sz="4800" b="1" dirty="0" smtClean="0">
                <a:solidFill>
                  <a:schemeClr val="bg1"/>
                </a:solidFill>
                <a:effectLst>
                  <a:outerShdw blurRad="38100" dist="38100" dir="2700000" algn="tl">
                    <a:srgbClr val="000000">
                      <a:alpha val="43137"/>
                    </a:srgbClr>
                  </a:outerShdw>
                </a:effectLst>
              </a:rPr>
              <a:t>You can’t                              experience                         the joy of                      salvation                                until and unless you feel godly sorrow for your sins!</a:t>
            </a:r>
            <a:endParaRPr lang="en-US" sz="4800" b="1" dirty="0">
              <a:solidFill>
                <a:schemeClr val="bg1"/>
              </a:solidFill>
              <a:effectLst>
                <a:outerShdw blurRad="38100" dist="38100" dir="2700000" algn="tl">
                  <a:srgbClr val="000000">
                    <a:alpha val="43137"/>
                  </a:srgbClr>
                </a:outerShdw>
              </a:effectLst>
            </a:endParaRPr>
          </a:p>
        </p:txBody>
      </p:sp>
      <p:pic>
        <p:nvPicPr>
          <p:cNvPr id="1026" name="Picture 2" descr="http://ar1cdn.islamonlinenet.netdna-cdn.com/wp-content/uploads/2014/06/23323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439424"/>
            <a:ext cx="3986980" cy="2656326"/>
          </a:xfrm>
          <a:prstGeom prst="rect">
            <a:avLst/>
          </a:prstGeom>
          <a:noFill/>
          <a:ln w="19050">
            <a:solidFill>
              <a:srgbClr val="00206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8037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262" y="662174"/>
            <a:ext cx="8125097" cy="1062123"/>
          </a:xfrm>
        </p:spPr>
        <p:txBody>
          <a:bodyPr>
            <a:normAutofit/>
          </a:bodyPr>
          <a:lstStyle/>
          <a:p>
            <a:pPr>
              <a:lnSpc>
                <a:spcPct val="100000"/>
              </a:lnSpc>
            </a:pPr>
            <a:r>
              <a:rPr lang="en-US" sz="5400" dirty="0" smtClean="0">
                <a:solidFill>
                  <a:schemeClr val="bg1"/>
                </a:solidFill>
                <a:latin typeface="Berlin Sans FB Demi" panose="020E0802020502020306" pitchFamily="34" charset="0"/>
              </a:rPr>
              <a:t>Many do not mourn sin !</a:t>
            </a:r>
            <a:endParaRPr lang="en-US" sz="5400" dirty="0">
              <a:solidFill>
                <a:schemeClr val="bg1"/>
              </a:solidFill>
              <a:latin typeface="Berlin Sans FB Demi" panose="020E0802020502020306" pitchFamily="34" charset="0"/>
            </a:endParaRPr>
          </a:p>
        </p:txBody>
      </p:sp>
      <p:sp>
        <p:nvSpPr>
          <p:cNvPr id="3" name="Subtitle 2"/>
          <p:cNvSpPr>
            <a:spLocks noGrp="1"/>
          </p:cNvSpPr>
          <p:nvPr>
            <p:ph type="subTitle" idx="1"/>
          </p:nvPr>
        </p:nvSpPr>
        <p:spPr>
          <a:xfrm>
            <a:off x="470263" y="2090057"/>
            <a:ext cx="8125097" cy="4441372"/>
          </a:xfrm>
        </p:spPr>
        <p:txBody>
          <a:bodyPr>
            <a:normAutofit/>
          </a:bodyPr>
          <a:lstStyle/>
          <a:p>
            <a:pPr indent="287338" algn="l"/>
            <a:r>
              <a:rPr lang="en-US" sz="3600" dirty="0" smtClean="0">
                <a:solidFill>
                  <a:schemeClr val="bg1"/>
                </a:solidFill>
              </a:rPr>
              <a:t>“Again</a:t>
            </a:r>
            <a:r>
              <a:rPr lang="en-US" sz="3600" dirty="0">
                <a:solidFill>
                  <a:schemeClr val="bg1"/>
                </a:solidFill>
              </a:rPr>
              <a:t>, scripture teaches that the way people are going to know his disciples is by our love for one </a:t>
            </a:r>
            <a:r>
              <a:rPr lang="en-US" sz="3600" dirty="0" smtClean="0">
                <a:solidFill>
                  <a:schemeClr val="bg1"/>
                </a:solidFill>
              </a:rPr>
              <a:t>another.  So </a:t>
            </a:r>
            <a:r>
              <a:rPr lang="en-US" sz="3600" dirty="0">
                <a:solidFill>
                  <a:schemeClr val="bg1"/>
                </a:solidFill>
              </a:rPr>
              <a:t>I'm not here, preaching hate, pushing people down. </a:t>
            </a:r>
            <a:r>
              <a:rPr lang="en-US" sz="3600" u="sng" dirty="0">
                <a:solidFill>
                  <a:schemeClr val="bg1"/>
                </a:solidFill>
              </a:rPr>
              <a:t>I'm not here to tell everyone what they're doing wrong</a:t>
            </a:r>
            <a:r>
              <a:rPr lang="en-US" sz="3600" dirty="0" smtClean="0">
                <a:solidFill>
                  <a:schemeClr val="bg1"/>
                </a:solidFill>
              </a:rPr>
              <a:t>.”</a:t>
            </a:r>
          </a:p>
          <a:p>
            <a:pPr indent="287338" algn="l"/>
            <a:endParaRPr lang="en-US" sz="1300" dirty="0" smtClean="0">
              <a:solidFill>
                <a:schemeClr val="bg1"/>
              </a:solidFill>
            </a:endParaRPr>
          </a:p>
          <a:p>
            <a:pPr indent="287338" algn="r"/>
            <a:r>
              <a:rPr lang="en-US" sz="3200" dirty="0" smtClean="0">
                <a:solidFill>
                  <a:schemeClr val="bg1"/>
                </a:solidFill>
              </a:rPr>
              <a:t>(Joel Osteen, October ‘13)</a:t>
            </a:r>
            <a:r>
              <a:rPr lang="en-US" sz="3200" dirty="0">
                <a:solidFill>
                  <a:schemeClr val="bg1"/>
                </a:solidFill>
              </a:rPr>
              <a:t/>
            </a:r>
            <a:br>
              <a:rPr lang="en-US"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1066964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2900" y="514350"/>
            <a:ext cx="8458200" cy="1619250"/>
          </a:xfrm>
        </p:spPr>
        <p:txBody>
          <a:bodyPr>
            <a:normAutofit/>
          </a:bodyPr>
          <a:lstStyle/>
          <a:p>
            <a:pPr>
              <a:lnSpc>
                <a:spcPct val="100000"/>
              </a:lnSpc>
            </a:pPr>
            <a:r>
              <a:rPr lang="en-US" sz="4000" dirty="0">
                <a:solidFill>
                  <a:schemeClr val="bg1"/>
                </a:solidFill>
              </a:rPr>
              <a:t>Bible Preachers Convicted</a:t>
            </a:r>
            <a:br>
              <a:rPr lang="en-US" sz="4000" dirty="0">
                <a:solidFill>
                  <a:schemeClr val="bg1"/>
                </a:solidFill>
              </a:rPr>
            </a:br>
            <a:r>
              <a:rPr lang="en-US" sz="4000" dirty="0">
                <a:solidFill>
                  <a:schemeClr val="bg1"/>
                </a:solidFill>
              </a:rPr>
              <a:t> Their Audience of Sin!</a:t>
            </a:r>
          </a:p>
        </p:txBody>
      </p:sp>
      <p:sp>
        <p:nvSpPr>
          <p:cNvPr id="14" name="Content Placeholder 13"/>
          <p:cNvSpPr>
            <a:spLocks noGrp="1"/>
          </p:cNvSpPr>
          <p:nvPr>
            <p:ph idx="1"/>
          </p:nvPr>
        </p:nvSpPr>
        <p:spPr>
          <a:xfrm>
            <a:off x="1238250" y="2476499"/>
            <a:ext cx="7239000" cy="3412881"/>
          </a:xfrm>
        </p:spPr>
        <p:txBody>
          <a:bodyPr>
            <a:normAutofit/>
          </a:bodyPr>
          <a:lstStyle/>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The Prophets </a:t>
            </a:r>
            <a:r>
              <a:rPr lang="en-US" sz="3600" i="1" dirty="0" smtClean="0">
                <a:solidFill>
                  <a:schemeClr val="bg1"/>
                </a:solidFill>
                <a:effectLst>
                  <a:outerShdw blurRad="38100" dist="38100" dir="2700000" algn="tl">
                    <a:srgbClr val="000000">
                      <a:alpha val="43137"/>
                    </a:srgbClr>
                  </a:outerShdw>
                </a:effectLst>
              </a:rPr>
              <a:t>(Jonah 3)</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586" y="685800"/>
            <a:ext cx="1851514" cy="2171700"/>
          </a:xfrm>
          <a:prstGeom prst="rect">
            <a:avLst/>
          </a:prstGeom>
          <a:ln w="19050">
            <a:solidFill>
              <a:srgbClr val="0070C0"/>
            </a:solidFill>
          </a:ln>
        </p:spPr>
      </p:pic>
    </p:spTree>
    <p:extLst>
      <p:ext uri="{BB962C8B-B14F-4D97-AF65-F5344CB8AC3E}">
        <p14:creationId xmlns:p14="http://schemas.microsoft.com/office/powerpoint/2010/main" val="56685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2900" y="514350"/>
            <a:ext cx="8458200" cy="1619250"/>
          </a:xfrm>
        </p:spPr>
        <p:txBody>
          <a:bodyPr>
            <a:normAutofit/>
          </a:bodyPr>
          <a:lstStyle/>
          <a:p>
            <a:pPr>
              <a:lnSpc>
                <a:spcPct val="100000"/>
              </a:lnSpc>
            </a:pPr>
            <a:r>
              <a:rPr lang="en-US" sz="4000" dirty="0" smtClean="0">
                <a:solidFill>
                  <a:schemeClr val="bg1"/>
                </a:solidFill>
              </a:rPr>
              <a:t>Bible Preachers Convicted</a:t>
            </a:r>
            <a:br>
              <a:rPr lang="en-US" sz="4000" dirty="0" smtClean="0">
                <a:solidFill>
                  <a:schemeClr val="bg1"/>
                </a:solidFill>
              </a:rPr>
            </a:br>
            <a:r>
              <a:rPr lang="en-US" sz="4000" dirty="0" smtClean="0">
                <a:solidFill>
                  <a:schemeClr val="bg1"/>
                </a:solidFill>
              </a:rPr>
              <a:t> Their Audience of Sin!</a:t>
            </a:r>
            <a:endParaRPr lang="en-US" sz="4000" dirty="0">
              <a:solidFill>
                <a:schemeClr val="bg1"/>
              </a:solidFill>
            </a:endParaRPr>
          </a:p>
        </p:txBody>
      </p:sp>
      <p:sp>
        <p:nvSpPr>
          <p:cNvPr id="14" name="Content Placeholder 13"/>
          <p:cNvSpPr>
            <a:spLocks noGrp="1"/>
          </p:cNvSpPr>
          <p:nvPr>
            <p:ph idx="1"/>
          </p:nvPr>
        </p:nvSpPr>
        <p:spPr>
          <a:xfrm>
            <a:off x="1238250" y="2476499"/>
            <a:ext cx="7239000" cy="3412881"/>
          </a:xfrm>
        </p:spPr>
        <p:txBody>
          <a:bodyPr>
            <a:normAutofit/>
          </a:bodyPr>
          <a:lstStyle/>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The Prophets </a:t>
            </a:r>
            <a:r>
              <a:rPr lang="en-US" sz="3600" i="1" dirty="0" smtClean="0">
                <a:solidFill>
                  <a:schemeClr val="bg1"/>
                </a:solidFill>
                <a:effectLst>
                  <a:outerShdw blurRad="38100" dist="38100" dir="2700000" algn="tl">
                    <a:srgbClr val="000000">
                      <a:alpha val="43137"/>
                    </a:srgbClr>
                  </a:outerShdw>
                </a:effectLst>
              </a:rPr>
              <a:t>(Jonah 3)</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Peter</a:t>
            </a:r>
            <a:r>
              <a:rPr lang="en-US" sz="3600" dirty="0" smtClean="0">
                <a:solidFill>
                  <a:schemeClr val="bg1"/>
                </a:solidFill>
                <a:effectLst>
                  <a:outerShdw blurRad="38100" dist="38100" dir="2700000" algn="tl">
                    <a:srgbClr val="000000">
                      <a:alpha val="43137"/>
                    </a:srgbClr>
                  </a:outerShdw>
                </a:effectLst>
              </a:rPr>
              <a:t> </a:t>
            </a:r>
            <a:r>
              <a:rPr lang="en-US" sz="3600" i="1" dirty="0" smtClean="0">
                <a:solidFill>
                  <a:schemeClr val="bg1"/>
                </a:solidFill>
                <a:effectLst>
                  <a:outerShdw blurRad="38100" dist="38100" dir="2700000" algn="tl">
                    <a:srgbClr val="000000">
                      <a:alpha val="43137"/>
                    </a:srgbClr>
                  </a:outerShdw>
                </a:effectLst>
              </a:rPr>
              <a:t>(Acts 2)</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586" y="685800"/>
            <a:ext cx="1851514" cy="2171700"/>
          </a:xfrm>
          <a:prstGeom prst="rect">
            <a:avLst/>
          </a:prstGeom>
          <a:ln w="19050">
            <a:solidFill>
              <a:srgbClr val="0070C0"/>
            </a:solidFill>
          </a:ln>
        </p:spPr>
      </p:pic>
    </p:spTree>
    <p:extLst>
      <p:ext uri="{BB962C8B-B14F-4D97-AF65-F5344CB8AC3E}">
        <p14:creationId xmlns:p14="http://schemas.microsoft.com/office/powerpoint/2010/main" val="4065701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additive="base">
                                        <p:cTn id="7"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2900" y="514350"/>
            <a:ext cx="8458200" cy="1619250"/>
          </a:xfrm>
        </p:spPr>
        <p:txBody>
          <a:bodyPr>
            <a:normAutofit/>
          </a:bodyPr>
          <a:lstStyle/>
          <a:p>
            <a:pPr>
              <a:lnSpc>
                <a:spcPct val="100000"/>
              </a:lnSpc>
            </a:pPr>
            <a:r>
              <a:rPr lang="en-US" sz="4000" dirty="0">
                <a:solidFill>
                  <a:schemeClr val="bg1"/>
                </a:solidFill>
              </a:rPr>
              <a:t>Bible Preachers Convicted</a:t>
            </a:r>
            <a:br>
              <a:rPr lang="en-US" sz="4000" dirty="0">
                <a:solidFill>
                  <a:schemeClr val="bg1"/>
                </a:solidFill>
              </a:rPr>
            </a:br>
            <a:r>
              <a:rPr lang="en-US" sz="4000" dirty="0">
                <a:solidFill>
                  <a:schemeClr val="bg1"/>
                </a:solidFill>
              </a:rPr>
              <a:t> Their Audience of Sin!</a:t>
            </a:r>
          </a:p>
        </p:txBody>
      </p:sp>
      <p:sp>
        <p:nvSpPr>
          <p:cNvPr id="14" name="Content Placeholder 13"/>
          <p:cNvSpPr>
            <a:spLocks noGrp="1"/>
          </p:cNvSpPr>
          <p:nvPr>
            <p:ph idx="1"/>
          </p:nvPr>
        </p:nvSpPr>
        <p:spPr>
          <a:xfrm>
            <a:off x="1238250" y="2476499"/>
            <a:ext cx="7239000" cy="3412881"/>
          </a:xfrm>
        </p:spPr>
        <p:txBody>
          <a:bodyPr>
            <a:normAutofit/>
          </a:bodyPr>
          <a:lstStyle/>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The Prophets </a:t>
            </a:r>
            <a:r>
              <a:rPr lang="en-US" sz="3600" i="1" dirty="0" smtClean="0">
                <a:solidFill>
                  <a:schemeClr val="bg1"/>
                </a:solidFill>
                <a:effectLst>
                  <a:outerShdw blurRad="38100" dist="38100" dir="2700000" algn="tl">
                    <a:srgbClr val="000000">
                      <a:alpha val="43137"/>
                    </a:srgbClr>
                  </a:outerShdw>
                </a:effectLst>
              </a:rPr>
              <a:t>(Jonah 3)</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Peter</a:t>
            </a:r>
            <a:r>
              <a:rPr lang="en-US" sz="3600" dirty="0" smtClean="0">
                <a:solidFill>
                  <a:schemeClr val="bg1"/>
                </a:solidFill>
                <a:effectLst>
                  <a:outerShdw blurRad="38100" dist="38100" dir="2700000" algn="tl">
                    <a:srgbClr val="000000">
                      <a:alpha val="43137"/>
                    </a:srgbClr>
                  </a:outerShdw>
                </a:effectLst>
              </a:rPr>
              <a:t> </a:t>
            </a:r>
            <a:r>
              <a:rPr lang="en-US" sz="3600" i="1" dirty="0" smtClean="0">
                <a:solidFill>
                  <a:schemeClr val="bg1"/>
                </a:solidFill>
                <a:effectLst>
                  <a:outerShdw blurRad="38100" dist="38100" dir="2700000" algn="tl">
                    <a:srgbClr val="000000">
                      <a:alpha val="43137"/>
                    </a:srgbClr>
                  </a:outerShdw>
                </a:effectLst>
              </a:rPr>
              <a:t>(Acts 2)</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Stephen</a:t>
            </a:r>
            <a:r>
              <a:rPr lang="en-US" sz="3600" dirty="0" smtClean="0">
                <a:solidFill>
                  <a:schemeClr val="bg1"/>
                </a:solidFill>
                <a:effectLst>
                  <a:outerShdw blurRad="38100" dist="38100" dir="2700000" algn="tl">
                    <a:srgbClr val="000000">
                      <a:alpha val="43137"/>
                    </a:srgbClr>
                  </a:outerShdw>
                </a:effectLst>
              </a:rPr>
              <a:t> </a:t>
            </a:r>
            <a:r>
              <a:rPr lang="en-US" sz="3600" i="1" dirty="0" smtClean="0">
                <a:solidFill>
                  <a:schemeClr val="bg1"/>
                </a:solidFill>
                <a:effectLst>
                  <a:outerShdw blurRad="38100" dist="38100" dir="2700000" algn="tl">
                    <a:srgbClr val="000000">
                      <a:alpha val="43137"/>
                    </a:srgbClr>
                  </a:outerShdw>
                </a:effectLst>
              </a:rPr>
              <a:t>(Acts 7)</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586" y="685800"/>
            <a:ext cx="1851514" cy="2171700"/>
          </a:xfrm>
          <a:prstGeom prst="rect">
            <a:avLst/>
          </a:prstGeom>
          <a:ln w="19050">
            <a:solidFill>
              <a:srgbClr val="0070C0"/>
            </a:solidFill>
          </a:ln>
        </p:spPr>
      </p:pic>
    </p:spTree>
    <p:extLst>
      <p:ext uri="{BB962C8B-B14F-4D97-AF65-F5344CB8AC3E}">
        <p14:creationId xmlns:p14="http://schemas.microsoft.com/office/powerpoint/2010/main" val="3408667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2900" y="514350"/>
            <a:ext cx="8458200" cy="1619250"/>
          </a:xfrm>
        </p:spPr>
        <p:txBody>
          <a:bodyPr>
            <a:normAutofit/>
          </a:bodyPr>
          <a:lstStyle/>
          <a:p>
            <a:pPr>
              <a:lnSpc>
                <a:spcPct val="100000"/>
              </a:lnSpc>
            </a:pPr>
            <a:r>
              <a:rPr lang="en-US" sz="4000" dirty="0">
                <a:solidFill>
                  <a:schemeClr val="bg1"/>
                </a:solidFill>
              </a:rPr>
              <a:t>Bible Preachers Convicted</a:t>
            </a:r>
            <a:br>
              <a:rPr lang="en-US" sz="4000" dirty="0">
                <a:solidFill>
                  <a:schemeClr val="bg1"/>
                </a:solidFill>
              </a:rPr>
            </a:br>
            <a:r>
              <a:rPr lang="en-US" sz="4000" dirty="0">
                <a:solidFill>
                  <a:schemeClr val="bg1"/>
                </a:solidFill>
              </a:rPr>
              <a:t> Their Audience of Sin!</a:t>
            </a:r>
          </a:p>
        </p:txBody>
      </p:sp>
      <p:sp>
        <p:nvSpPr>
          <p:cNvPr id="14" name="Content Placeholder 13"/>
          <p:cNvSpPr>
            <a:spLocks noGrp="1"/>
          </p:cNvSpPr>
          <p:nvPr>
            <p:ph idx="1"/>
          </p:nvPr>
        </p:nvSpPr>
        <p:spPr>
          <a:xfrm>
            <a:off x="1238250" y="2476499"/>
            <a:ext cx="7239000" cy="3412881"/>
          </a:xfrm>
        </p:spPr>
        <p:txBody>
          <a:bodyPr>
            <a:normAutofit/>
          </a:bodyPr>
          <a:lstStyle/>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The Prophets </a:t>
            </a:r>
            <a:r>
              <a:rPr lang="en-US" sz="3600" i="1" dirty="0" smtClean="0">
                <a:solidFill>
                  <a:schemeClr val="bg1"/>
                </a:solidFill>
                <a:effectLst>
                  <a:outerShdw blurRad="38100" dist="38100" dir="2700000" algn="tl">
                    <a:srgbClr val="000000">
                      <a:alpha val="43137"/>
                    </a:srgbClr>
                  </a:outerShdw>
                </a:effectLst>
              </a:rPr>
              <a:t>(Jonah 3)</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Peter</a:t>
            </a:r>
            <a:r>
              <a:rPr lang="en-US" sz="3600" dirty="0" smtClean="0">
                <a:solidFill>
                  <a:schemeClr val="bg1"/>
                </a:solidFill>
                <a:effectLst>
                  <a:outerShdw blurRad="38100" dist="38100" dir="2700000" algn="tl">
                    <a:srgbClr val="000000">
                      <a:alpha val="43137"/>
                    </a:srgbClr>
                  </a:outerShdw>
                </a:effectLst>
              </a:rPr>
              <a:t> </a:t>
            </a:r>
            <a:r>
              <a:rPr lang="en-US" sz="3600" i="1" dirty="0" smtClean="0">
                <a:solidFill>
                  <a:schemeClr val="bg1"/>
                </a:solidFill>
                <a:effectLst>
                  <a:outerShdw blurRad="38100" dist="38100" dir="2700000" algn="tl">
                    <a:srgbClr val="000000">
                      <a:alpha val="43137"/>
                    </a:srgbClr>
                  </a:outerShdw>
                </a:effectLst>
              </a:rPr>
              <a:t>(Acts 2)</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Stephen</a:t>
            </a:r>
            <a:r>
              <a:rPr lang="en-US" sz="3600" dirty="0" smtClean="0">
                <a:solidFill>
                  <a:schemeClr val="bg1"/>
                </a:solidFill>
                <a:effectLst>
                  <a:outerShdw blurRad="38100" dist="38100" dir="2700000" algn="tl">
                    <a:srgbClr val="000000">
                      <a:alpha val="43137"/>
                    </a:srgbClr>
                  </a:outerShdw>
                </a:effectLst>
              </a:rPr>
              <a:t> </a:t>
            </a:r>
            <a:r>
              <a:rPr lang="en-US" sz="3600" i="1" dirty="0" smtClean="0">
                <a:solidFill>
                  <a:schemeClr val="bg1"/>
                </a:solidFill>
                <a:effectLst>
                  <a:outerShdw blurRad="38100" dist="38100" dir="2700000" algn="tl">
                    <a:srgbClr val="000000">
                      <a:alpha val="43137"/>
                    </a:srgbClr>
                  </a:outerShdw>
                </a:effectLst>
              </a:rPr>
              <a:t>(Acts 7)</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Paul</a:t>
            </a:r>
            <a:r>
              <a:rPr lang="en-US" sz="3600" dirty="0" smtClean="0">
                <a:solidFill>
                  <a:schemeClr val="bg1"/>
                </a:solidFill>
                <a:effectLst>
                  <a:outerShdw blurRad="38100" dist="38100" dir="2700000" algn="tl">
                    <a:srgbClr val="000000">
                      <a:alpha val="43137"/>
                    </a:srgbClr>
                  </a:outerShdw>
                </a:effectLst>
              </a:rPr>
              <a:t> </a:t>
            </a:r>
            <a:r>
              <a:rPr lang="en-US" sz="3600" i="1" dirty="0" smtClean="0">
                <a:solidFill>
                  <a:schemeClr val="bg1"/>
                </a:solidFill>
                <a:effectLst>
                  <a:outerShdw blurRad="38100" dist="38100" dir="2700000" algn="tl">
                    <a:srgbClr val="000000">
                      <a:alpha val="43137"/>
                    </a:srgbClr>
                  </a:outerShdw>
                </a:effectLst>
              </a:rPr>
              <a:t>(2 Corinthians 7)</a:t>
            </a:r>
            <a:endParaRPr lang="en-US" sz="3600" i="1" dirty="0">
              <a:solidFill>
                <a:schemeClr val="bg1"/>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586" y="685800"/>
            <a:ext cx="1851514" cy="2171700"/>
          </a:xfrm>
          <a:prstGeom prst="rect">
            <a:avLst/>
          </a:prstGeom>
          <a:ln w="19050">
            <a:solidFill>
              <a:srgbClr val="0070C0"/>
            </a:solidFill>
          </a:ln>
        </p:spPr>
      </p:pic>
    </p:spTree>
    <p:extLst>
      <p:ext uri="{BB962C8B-B14F-4D97-AF65-F5344CB8AC3E}">
        <p14:creationId xmlns:p14="http://schemas.microsoft.com/office/powerpoint/2010/main" val="2648168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additive="base">
                                        <p:cTn id="7"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2900" y="514350"/>
            <a:ext cx="8458200" cy="1238250"/>
          </a:xfrm>
        </p:spPr>
        <p:txBody>
          <a:bodyPr>
            <a:normAutofit/>
          </a:bodyPr>
          <a:lstStyle/>
          <a:p>
            <a:pPr>
              <a:lnSpc>
                <a:spcPct val="100000"/>
              </a:lnSpc>
            </a:pPr>
            <a:r>
              <a:rPr lang="en-US" sz="4400" dirty="0" smtClean="0">
                <a:solidFill>
                  <a:schemeClr val="bg1"/>
                </a:solidFill>
              </a:rPr>
              <a:t>Some Facts About Sorrow</a:t>
            </a:r>
            <a:endParaRPr lang="en-US" sz="4400" dirty="0">
              <a:solidFill>
                <a:schemeClr val="bg1"/>
              </a:solidFill>
            </a:endParaRPr>
          </a:p>
        </p:txBody>
      </p:sp>
      <p:sp>
        <p:nvSpPr>
          <p:cNvPr id="14" name="Content Placeholder 13"/>
          <p:cNvSpPr>
            <a:spLocks noGrp="1"/>
          </p:cNvSpPr>
          <p:nvPr>
            <p:ph idx="1"/>
          </p:nvPr>
        </p:nvSpPr>
        <p:spPr>
          <a:xfrm>
            <a:off x="533400" y="1905000"/>
            <a:ext cx="8077200" cy="4362449"/>
          </a:xfrm>
        </p:spPr>
        <p:txBody>
          <a:bodyPr>
            <a:normAutofit/>
          </a:bodyPr>
          <a:lstStyle/>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Sin inevitably leads to sorrow                    (if not now, then later!)</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586" y="685800"/>
            <a:ext cx="1851514" cy="2171700"/>
          </a:xfrm>
          <a:prstGeom prst="rect">
            <a:avLst/>
          </a:prstGeom>
          <a:ln w="19050">
            <a:solidFill>
              <a:srgbClr val="0070C0"/>
            </a:solidFill>
          </a:ln>
        </p:spPr>
      </p:pic>
    </p:spTree>
    <p:extLst>
      <p:ext uri="{BB962C8B-B14F-4D97-AF65-F5344CB8AC3E}">
        <p14:creationId xmlns:p14="http://schemas.microsoft.com/office/powerpoint/2010/main" val="317957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2900" y="514350"/>
            <a:ext cx="8458200" cy="1238250"/>
          </a:xfrm>
        </p:spPr>
        <p:txBody>
          <a:bodyPr>
            <a:normAutofit/>
          </a:bodyPr>
          <a:lstStyle/>
          <a:p>
            <a:pPr>
              <a:lnSpc>
                <a:spcPct val="100000"/>
              </a:lnSpc>
            </a:pPr>
            <a:r>
              <a:rPr lang="en-US" sz="4400" dirty="0" smtClean="0">
                <a:solidFill>
                  <a:schemeClr val="bg1"/>
                </a:solidFill>
              </a:rPr>
              <a:t>Some Facts About Sorrow</a:t>
            </a:r>
            <a:endParaRPr lang="en-US" sz="4400" dirty="0">
              <a:solidFill>
                <a:schemeClr val="bg1"/>
              </a:solidFill>
            </a:endParaRPr>
          </a:p>
        </p:txBody>
      </p:sp>
      <p:sp>
        <p:nvSpPr>
          <p:cNvPr id="14" name="Content Placeholder 13"/>
          <p:cNvSpPr>
            <a:spLocks noGrp="1"/>
          </p:cNvSpPr>
          <p:nvPr>
            <p:ph idx="1"/>
          </p:nvPr>
        </p:nvSpPr>
        <p:spPr>
          <a:xfrm>
            <a:off x="533400" y="1905000"/>
            <a:ext cx="8077200" cy="4362449"/>
          </a:xfrm>
        </p:spPr>
        <p:txBody>
          <a:bodyPr>
            <a:normAutofit/>
          </a:bodyPr>
          <a:lstStyle/>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Sin inevitably leads to sorrow                    (if not now, then later!)</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It matters what kind of sorrow one feels.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586" y="685800"/>
            <a:ext cx="1851514" cy="2171700"/>
          </a:xfrm>
          <a:prstGeom prst="rect">
            <a:avLst/>
          </a:prstGeom>
          <a:ln w="19050">
            <a:solidFill>
              <a:srgbClr val="0070C0"/>
            </a:solidFill>
          </a:ln>
        </p:spPr>
      </p:pic>
    </p:spTree>
    <p:extLst>
      <p:ext uri="{BB962C8B-B14F-4D97-AF65-F5344CB8AC3E}">
        <p14:creationId xmlns:p14="http://schemas.microsoft.com/office/powerpoint/2010/main" val="3565831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additive="base">
                                        <p:cTn id="7"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42900" y="514350"/>
            <a:ext cx="8458200" cy="1238250"/>
          </a:xfrm>
        </p:spPr>
        <p:txBody>
          <a:bodyPr>
            <a:normAutofit/>
          </a:bodyPr>
          <a:lstStyle/>
          <a:p>
            <a:pPr>
              <a:lnSpc>
                <a:spcPct val="100000"/>
              </a:lnSpc>
            </a:pPr>
            <a:r>
              <a:rPr lang="en-US" sz="4400" dirty="0" smtClean="0">
                <a:solidFill>
                  <a:schemeClr val="bg1"/>
                </a:solidFill>
              </a:rPr>
              <a:t>Some Facts About Sorrow</a:t>
            </a:r>
            <a:endParaRPr lang="en-US" sz="4400" dirty="0">
              <a:solidFill>
                <a:schemeClr val="bg1"/>
              </a:solidFill>
            </a:endParaRPr>
          </a:p>
        </p:txBody>
      </p:sp>
      <p:sp>
        <p:nvSpPr>
          <p:cNvPr id="14" name="Content Placeholder 13"/>
          <p:cNvSpPr>
            <a:spLocks noGrp="1"/>
          </p:cNvSpPr>
          <p:nvPr>
            <p:ph idx="1"/>
          </p:nvPr>
        </p:nvSpPr>
        <p:spPr>
          <a:xfrm>
            <a:off x="533400" y="1905000"/>
            <a:ext cx="8077200" cy="4362449"/>
          </a:xfrm>
        </p:spPr>
        <p:txBody>
          <a:bodyPr>
            <a:normAutofit/>
          </a:bodyPr>
          <a:lstStyle/>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Sin inevitably leads to sorrow                    (if not now, then later!)</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It matters what kind of sorrow one feels.</a:t>
            </a:r>
          </a:p>
          <a:p>
            <a:pPr marL="342900" indent="-342900">
              <a:lnSpc>
                <a:spcPct val="100000"/>
              </a:lnSpc>
              <a:buClr>
                <a:schemeClr val="bg1"/>
              </a:buClr>
              <a:buFont typeface="Wingdings" panose="05000000000000000000" pitchFamily="2" charset="2"/>
              <a:buChar char="§"/>
            </a:pPr>
            <a:r>
              <a:rPr lang="en-US" sz="3600" b="1" dirty="0" smtClean="0">
                <a:solidFill>
                  <a:schemeClr val="bg1"/>
                </a:solidFill>
                <a:effectLst>
                  <a:outerShdw blurRad="38100" dist="38100" dir="2700000" algn="tl">
                    <a:srgbClr val="000000">
                      <a:alpha val="43137"/>
                    </a:srgbClr>
                  </a:outerShdw>
                </a:effectLst>
              </a:rPr>
              <a:t>God shows mercy only to those who are properly sorrowful for their sins.</a:t>
            </a:r>
            <a:endParaRPr lang="en-US" sz="3600" dirty="0">
              <a:solidFill>
                <a:schemeClr val="bg1"/>
              </a:solidFill>
              <a:effectLst>
                <a:outerShdw blurRad="38100" dist="38100" dir="2700000" algn="tl">
                  <a:srgbClr val="000000">
                    <a:alpha val="43137"/>
                  </a:srgbClr>
                </a:outerShdw>
              </a:effectLs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9586" y="685800"/>
            <a:ext cx="1851514" cy="2171700"/>
          </a:xfrm>
          <a:prstGeom prst="rect">
            <a:avLst/>
          </a:prstGeom>
          <a:ln w="19050">
            <a:solidFill>
              <a:srgbClr val="0070C0"/>
            </a:solidFill>
          </a:ln>
        </p:spPr>
      </p:pic>
    </p:spTree>
    <p:extLst>
      <p:ext uri="{BB962C8B-B14F-4D97-AF65-F5344CB8AC3E}">
        <p14:creationId xmlns:p14="http://schemas.microsoft.com/office/powerpoint/2010/main" val="1766476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template" id="{E3A5883B-E8CE-46E1-BD06-0BEE2E0AFA71}" vid="{B9CB0296-E107-40DB-82AD-8FB388C56E4D}"/>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ACC2096-6844-4B95-B463-E84303707E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0</TotalTime>
  <Words>716</Words>
  <Application>Microsoft Office PowerPoint</Application>
  <PresentationFormat>On-screen Show (4:3)</PresentationFormat>
  <Paragraphs>76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Berlin Sans FB Demi</vt:lpstr>
      <vt:lpstr>Calibri</vt:lpstr>
      <vt:lpstr>Wingdings</vt:lpstr>
      <vt:lpstr>Vertical Lexicon design template</vt:lpstr>
      <vt:lpstr>Sorrow for Sin</vt:lpstr>
      <vt:lpstr>Many do not mourn sin !</vt:lpstr>
      <vt:lpstr>Bible Preachers Convicted  Their Audience of Sin!</vt:lpstr>
      <vt:lpstr>Bible Preachers Convicted  Their Audience of Sin!</vt:lpstr>
      <vt:lpstr>Bible Preachers Convicted  Their Audience of Sin!</vt:lpstr>
      <vt:lpstr>Bible Preachers Convicted  Their Audience of Sin!</vt:lpstr>
      <vt:lpstr>Some Facts About Sorrow</vt:lpstr>
      <vt:lpstr>Some Facts About Sorrow</vt:lpstr>
      <vt:lpstr>Some Facts About Sorrow</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2015-05-15T20:05:59Z</dcterms:created>
  <dcterms:modified xsi:type="dcterms:W3CDTF">2015-05-17T13:23:04Z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TC034606119991</vt:lpwstr>
  </property>
</Properties>
</file>