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1"/>
  </p:notesMasterIdLst>
  <p:handoutMasterIdLst>
    <p:handoutMasterId r:id="rId12"/>
  </p:handoutMasterIdLst>
  <p:sldIdLst>
    <p:sldId id="257" r:id="rId3"/>
    <p:sldId id="276" r:id="rId4"/>
    <p:sldId id="274" r:id="rId5"/>
    <p:sldId id="277" r:id="rId6"/>
    <p:sldId id="278" r:id="rId7"/>
    <p:sldId id="279" r:id="rId8"/>
    <p:sldId id="280" r:id="rId9"/>
    <p:sldId id="275" r:id="rId10"/>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1152">
          <p15:clr>
            <a:srgbClr val="A4A3A4"/>
          </p15:clr>
        </p15:guide>
        <p15:guide id="5" orient="horz" pos="3360">
          <p15:clr>
            <a:srgbClr val="A4A3A4"/>
          </p15:clr>
        </p15:guide>
        <p15:guide id="6" orient="horz" pos="3072">
          <p15:clr>
            <a:srgbClr val="A4A3A4"/>
          </p15:clr>
        </p15:guide>
        <p15:guide id="7" orient="horz" pos="864">
          <p15:clr>
            <a:srgbClr val="A4A3A4"/>
          </p15:clr>
        </p15:guide>
        <p15:guide id="8" orient="horz" pos="528">
          <p15:clr>
            <a:srgbClr val="A4A3A4"/>
          </p15:clr>
        </p15:guide>
        <p15:guide id="9" orient="horz" pos="2784">
          <p15:clr>
            <a:srgbClr val="A4A3A4"/>
          </p15:clr>
        </p15:guide>
        <p15:guide id="10" pos="3839">
          <p15:clr>
            <a:srgbClr val="A4A3A4"/>
          </p15:clr>
        </p15:guide>
        <p15:guide id="11" pos="959">
          <p15:clr>
            <a:srgbClr val="A4A3A4"/>
          </p15:clr>
        </p15:guide>
        <p15:guide id="12" pos="7007">
          <p15:clr>
            <a:srgbClr val="A4A3A4"/>
          </p15:clr>
        </p15:guide>
        <p15:guide id="13" pos="6719">
          <p15:clr>
            <a:srgbClr val="A4A3A4"/>
          </p15:clr>
        </p15:guide>
        <p15:guide id="14" pos="6143">
          <p15:clr>
            <a:srgbClr val="A4A3A4"/>
          </p15:clr>
        </p15:guide>
        <p15:guide id="15" pos="3983">
          <p15:clr>
            <a:srgbClr val="A4A3A4"/>
          </p15:clr>
        </p15:guide>
        <p15:guide id="16" pos="527">
          <p15:clr>
            <a:srgbClr val="A4A3A4"/>
          </p15:clr>
        </p15:guide>
        <p15:guide id="17" pos="715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50954" autoAdjust="0"/>
  </p:normalViewPr>
  <p:slideViewPr>
    <p:cSldViewPr>
      <p:cViewPr varScale="1">
        <p:scale>
          <a:sx n="33" d="100"/>
          <a:sy n="33" d="100"/>
        </p:scale>
        <p:origin x="2100" y="60"/>
      </p:cViewPr>
      <p:guideLst>
        <p:guide orient="horz" pos="2160"/>
        <p:guide orient="horz" pos="1008"/>
        <p:guide orient="horz" pos="3792"/>
        <p:guide orient="horz" pos="1152"/>
        <p:guide orient="horz" pos="3360"/>
        <p:guide orient="horz" pos="3072"/>
        <p:guide orient="horz" pos="864"/>
        <p:guide orient="horz" pos="528"/>
        <p:guide orient="horz" pos="2784"/>
        <p:guide pos="3839"/>
        <p:guide pos="959"/>
        <p:guide pos="7007"/>
        <p:guide pos="6719"/>
        <p:guide pos="6143"/>
        <p:guide pos="3983"/>
        <p:guide pos="527"/>
        <p:guide pos="7151"/>
      </p:guideLst>
    </p:cSldViewPr>
  </p:slideViewPr>
  <p:notesTextViewPr>
    <p:cViewPr>
      <p:scale>
        <a:sx n="1" d="1"/>
        <a:sy n="1" d="1"/>
      </p:scale>
      <p:origin x="0" y="0"/>
    </p:cViewPr>
  </p:notesTextViewPr>
  <p:notesViewPr>
    <p:cSldViewPr>
      <p:cViewPr varScale="1">
        <p:scale>
          <a:sx n="51" d="100"/>
          <a:sy n="51" d="100"/>
        </p:scale>
        <p:origin x="1980"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685800"/>
          </a:xfrm>
          <a:prstGeom prst="rect">
            <a:avLst/>
          </a:prstGeom>
        </p:spPr>
        <p:txBody>
          <a:bodyPr vert="horz" lIns="91440" tIns="45720" rIns="91440" bIns="45720" rtlCol="0"/>
          <a:lstStyle>
            <a:lvl1pPr algn="l">
              <a:defRPr sz="1200"/>
            </a:lvl1pPr>
          </a:lstStyle>
          <a:p>
            <a:r>
              <a:rPr lang="en-US" sz="3600" dirty="0">
                <a:latin typeface="Kenyan Coffee" panose="02000400000000000000" pitchFamily="2" charset="0"/>
              </a:rPr>
              <a:t>Spiritual Bullies</a:t>
            </a:r>
            <a:endParaRPr sz="3600" dirty="0">
              <a:latin typeface="Kenyan Coffee" panose="02000400000000000000" pitchFamily="2"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dirty="0"/>
              <a:t>September 4, 2016 AM</a:t>
            </a:r>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a:t>West Side church of Christ, Stan Cox</a:t>
            </a:r>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r>
              <a:rPr lang="en-US" dirty="0"/>
              <a:t>soundteaching.org</a:t>
            </a:r>
            <a:endParaRPr dirty="0"/>
          </a:p>
        </p:txBody>
      </p:sp>
    </p:spTree>
    <p:extLst>
      <p:ext uri="{BB962C8B-B14F-4D97-AF65-F5344CB8AC3E}">
        <p14:creationId xmlns:p14="http://schemas.microsoft.com/office/powerpoint/2010/main" val="3587619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A755D9-D361-47B8-9652-3B4EA9776CE5}" type="datetimeFigureOut">
              <a:rPr lang="en-US"/>
              <a:t>10/26/2016</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B36274-F2B9-4C45-BBB4-0EDF4CD651A7}" type="slidenum">
              <a:rPr/>
              <a:t>‹#›</a:t>
            </a:fld>
            <a:endParaRPr/>
          </a:p>
        </p:txBody>
      </p:sp>
    </p:spTree>
    <p:extLst>
      <p:ext uri="{BB962C8B-B14F-4D97-AF65-F5344CB8AC3E}">
        <p14:creationId xmlns:p14="http://schemas.microsoft.com/office/powerpoint/2010/main" val="2147688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Most of us, at one time or another, have been confronted by a bully. (school playground, the work place).</a:t>
            </a:r>
          </a:p>
          <a:p>
            <a:pPr marL="171450" indent="-171450">
              <a:buFont typeface="Arial" panose="020B0604020202020204" pitchFamily="34" charset="0"/>
              <a:buChar char="•"/>
            </a:pPr>
            <a:r>
              <a:rPr lang="en-US" sz="1200" b="1" kern="1200" dirty="0">
                <a:solidFill>
                  <a:schemeClr val="tx1"/>
                </a:solidFill>
                <a:latin typeface="+mn-lt"/>
                <a:ea typeface="+mn-ea"/>
                <a:cs typeface="+mn-cs"/>
              </a:rPr>
              <a:t>Jesus was familiar with spiritual bullies. Jesus was often challenged by the scribes and the Pharisees </a:t>
            </a:r>
          </a:p>
          <a:p>
            <a:r>
              <a:rPr lang="en-US" sz="1200" b="1" kern="1200" dirty="0">
                <a:solidFill>
                  <a:schemeClr val="tx1"/>
                </a:solidFill>
                <a:latin typeface="+mn-lt"/>
                <a:ea typeface="+mn-ea"/>
                <a:cs typeface="+mn-cs"/>
              </a:rPr>
              <a:t>(Luke</a:t>
            </a:r>
            <a:r>
              <a:rPr lang="en-US" sz="1200" b="1" kern="1200" baseline="0" dirty="0">
                <a:solidFill>
                  <a:schemeClr val="tx1"/>
                </a:solidFill>
                <a:latin typeface="+mn-lt"/>
                <a:ea typeface="+mn-ea"/>
                <a:cs typeface="+mn-cs"/>
              </a:rPr>
              <a:t> 11:53-54), </a:t>
            </a:r>
            <a:r>
              <a:rPr lang="en-US" sz="1200" i="1" kern="1200" baseline="0" dirty="0">
                <a:solidFill>
                  <a:schemeClr val="tx1"/>
                </a:solidFill>
                <a:latin typeface="+mn-lt"/>
                <a:ea typeface="+mn-ea"/>
                <a:cs typeface="+mn-cs"/>
              </a:rPr>
              <a:t>“And as He said these things to them, the scribes and the Pharisees began to assail Him vehemently, and to cross- examine Him about many things, </a:t>
            </a:r>
            <a:r>
              <a:rPr lang="en-US" sz="1200" i="1" kern="1200" baseline="30000" dirty="0">
                <a:solidFill>
                  <a:schemeClr val="tx1"/>
                </a:solidFill>
                <a:latin typeface="+mn-lt"/>
                <a:ea typeface="+mn-ea"/>
                <a:cs typeface="+mn-cs"/>
              </a:rPr>
              <a:t>54</a:t>
            </a:r>
            <a:r>
              <a:rPr lang="en-US" sz="1200" i="1" kern="1200" baseline="0" dirty="0">
                <a:solidFill>
                  <a:schemeClr val="tx1"/>
                </a:solidFill>
                <a:latin typeface="+mn-lt"/>
                <a:ea typeface="+mn-ea"/>
                <a:cs typeface="+mn-cs"/>
              </a:rPr>
              <a:t> lying in wait for Him, and seeking to catch Him in something He might say, that they might accuse Him.”</a:t>
            </a:r>
            <a:endParaRPr lang="en-US" sz="1200" i="1" kern="1200" dirty="0">
              <a:solidFill>
                <a:schemeClr val="tx1"/>
              </a:solidFill>
              <a:latin typeface="+mn-lt"/>
              <a:ea typeface="+mn-ea"/>
              <a:cs typeface="+mn-cs"/>
            </a:endParaRPr>
          </a:p>
          <a:p>
            <a:pPr marL="628650" lvl="1" indent="-171450">
              <a:buFont typeface="Arial" panose="020B0604020202020204" pitchFamily="34" charset="0"/>
              <a:buChar char="•"/>
            </a:pPr>
            <a:r>
              <a:rPr lang="en-US" sz="1200" kern="1200" dirty="0">
                <a:solidFill>
                  <a:schemeClr val="tx1"/>
                </a:solidFill>
                <a:latin typeface="+mn-lt"/>
                <a:ea typeface="+mn-ea"/>
                <a:cs typeface="+mn-cs"/>
              </a:rPr>
              <a:t>They did not listen to learn; they listened in order to quarrel and accuse </a:t>
            </a:r>
            <a:r>
              <a:rPr lang="en-US" sz="1200" b="1" kern="1200" dirty="0">
                <a:solidFill>
                  <a:schemeClr val="tx1"/>
                </a:solidFill>
                <a:latin typeface="+mn-lt"/>
                <a:ea typeface="+mn-ea"/>
                <a:cs typeface="+mn-cs"/>
              </a:rPr>
              <a:t>(John</a:t>
            </a:r>
            <a:r>
              <a:rPr lang="en-US" sz="1200" b="1" kern="1200" baseline="0" dirty="0">
                <a:solidFill>
                  <a:schemeClr val="tx1"/>
                </a:solidFill>
                <a:latin typeface="+mn-lt"/>
                <a:ea typeface="+mn-ea"/>
                <a:cs typeface="+mn-cs"/>
              </a:rPr>
              <a:t> </a:t>
            </a:r>
            <a:r>
              <a:rPr lang="en-US" sz="1200" b="1" kern="1200" dirty="0">
                <a:solidFill>
                  <a:schemeClr val="tx1"/>
                </a:solidFill>
                <a:latin typeface="+mn-lt"/>
                <a:ea typeface="+mn-ea"/>
                <a:cs typeface="+mn-cs"/>
              </a:rPr>
              <a:t>8:43-45 READ). </a:t>
            </a:r>
          </a:p>
          <a:p>
            <a:pPr marL="628650" lvl="1" indent="-171450">
              <a:buFont typeface="Arial" panose="020B0604020202020204" pitchFamily="34" charset="0"/>
              <a:buChar char="•"/>
            </a:pPr>
            <a:r>
              <a:rPr lang="en-US" sz="1200" b="1" kern="1200" dirty="0">
                <a:solidFill>
                  <a:schemeClr val="tx1"/>
                </a:solidFill>
                <a:latin typeface="+mn-lt"/>
                <a:ea typeface="+mn-ea"/>
                <a:cs typeface="+mn-cs"/>
              </a:rPr>
              <a:t>Those spiritual leaders were neither spiritual nor leaders in what was good. </a:t>
            </a:r>
          </a:p>
          <a:p>
            <a:pPr marL="628650" lvl="1" indent="-171450">
              <a:buFont typeface="Arial" panose="020B0604020202020204" pitchFamily="34" charset="0"/>
              <a:buChar char="•"/>
            </a:pPr>
            <a:r>
              <a:rPr lang="en-US" sz="1200" kern="1200" dirty="0">
                <a:solidFill>
                  <a:schemeClr val="tx1"/>
                </a:solidFill>
                <a:latin typeface="+mn-lt"/>
                <a:ea typeface="+mn-ea"/>
                <a:cs typeface="+mn-cs"/>
              </a:rPr>
              <a:t>They were bullies leading a band of religious thugs, twisting what Jesus said into what they wanted to make him say so they could destroy him. </a:t>
            </a:r>
          </a:p>
          <a:p>
            <a:pPr marL="628650" lvl="1" indent="-171450">
              <a:buFont typeface="Arial" panose="020B0604020202020204" pitchFamily="34" charset="0"/>
              <a:buChar char="•"/>
            </a:pPr>
            <a:r>
              <a:rPr lang="en-US" sz="1200" b="1" kern="1200" dirty="0">
                <a:solidFill>
                  <a:schemeClr val="tx1"/>
                </a:solidFill>
                <a:latin typeface="+mn-lt"/>
                <a:ea typeface="+mn-ea"/>
                <a:cs typeface="+mn-cs"/>
              </a:rPr>
              <a:t>They found false witnesses to come forward and say</a:t>
            </a:r>
            <a:r>
              <a:rPr lang="en-US" sz="1200" kern="1200" dirty="0">
                <a:solidFill>
                  <a:schemeClr val="tx1"/>
                </a:solidFill>
                <a:latin typeface="+mn-lt"/>
                <a:ea typeface="+mn-ea"/>
                <a:cs typeface="+mn-cs"/>
              </a:rPr>
              <a:t>, “</a:t>
            </a:r>
            <a:r>
              <a:rPr lang="en-US" sz="1200" i="1" kern="1200" dirty="0">
                <a:solidFill>
                  <a:schemeClr val="tx1"/>
                </a:solidFill>
                <a:latin typeface="+mn-lt"/>
                <a:ea typeface="+mn-ea"/>
                <a:cs typeface="+mn-cs"/>
              </a:rPr>
              <a:t>This fellow said, ‘I am able to destroy the temple of God and to build it in three days”</a:t>
            </a:r>
            <a:r>
              <a:rPr lang="en-US" sz="1200" kern="1200" dirty="0">
                <a:solidFill>
                  <a:schemeClr val="tx1"/>
                </a:solidFill>
                <a:latin typeface="+mn-lt"/>
                <a:ea typeface="+mn-ea"/>
                <a:cs typeface="+mn-cs"/>
              </a:rPr>
              <a:t> (Matt. 26:61). </a:t>
            </a:r>
          </a:p>
          <a:p>
            <a:pPr marL="628650" lvl="1" indent="-171450">
              <a:buFont typeface="Arial" panose="020B0604020202020204" pitchFamily="34" charset="0"/>
              <a:buChar char="•"/>
            </a:pPr>
            <a:r>
              <a:rPr lang="en-US" sz="1200" kern="1200" dirty="0">
                <a:solidFill>
                  <a:schemeClr val="tx1"/>
                </a:solidFill>
                <a:latin typeface="+mn-lt"/>
                <a:ea typeface="+mn-ea"/>
                <a:cs typeface="+mn-cs"/>
              </a:rPr>
              <a:t>That was enough for the bullies; they wouldn’t be bothered with accuracy, context and fairness (but then, bullies never are). </a:t>
            </a:r>
          </a:p>
          <a:p>
            <a:r>
              <a:rPr lang="en-US" sz="1200" kern="1200" dirty="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(based on article,</a:t>
            </a:r>
            <a:r>
              <a:rPr lang="en-US" sz="1200" b="0" kern="1200" baseline="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Spiritual Bullies by Joe R. Price (The Spirit’s Sword,</a:t>
            </a:r>
            <a:r>
              <a:rPr lang="en-US" sz="1200" b="0" kern="1200" baseline="0" dirty="0">
                <a:solidFill>
                  <a:schemeClr val="tx1"/>
                </a:solidFill>
                <a:effectLst/>
                <a:latin typeface="+mn-lt"/>
                <a:ea typeface="+mn-ea"/>
                <a:cs typeface="+mn-cs"/>
              </a:rPr>
              <a:t> Volume X, Number 20 March 04, 2007)</a:t>
            </a:r>
            <a:endParaRPr lang="en-US" sz="1200" b="1"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1</a:t>
            </a:fld>
            <a:endParaRPr lang="en-US"/>
          </a:p>
        </p:txBody>
      </p:sp>
    </p:spTree>
    <p:extLst>
      <p:ext uri="{BB962C8B-B14F-4D97-AF65-F5344CB8AC3E}">
        <p14:creationId xmlns:p14="http://schemas.microsoft.com/office/powerpoint/2010/main" val="414902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Some brethren are spiritual bullies, prodding and baiting fellow Christians to join them in their foolishness – or suffer the consequences.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Yes, there are bullies in the church.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latin typeface="+mn-lt"/>
                <a:ea typeface="+mn-ea"/>
                <a:cs typeface="+mn-cs"/>
              </a:rPr>
              <a:t>With intimidation, misrepresentation and political maneuvering, these agents of evil hinder the advance of the gospel and harm unsuspecting souls.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latin typeface="+mn-lt"/>
                <a:ea typeface="+mn-ea"/>
                <a:cs typeface="+mn-cs"/>
              </a:rPr>
              <a:t>By “</a:t>
            </a:r>
            <a:r>
              <a:rPr lang="en-US" sz="1200" i="1" kern="1200" dirty="0">
                <a:solidFill>
                  <a:schemeClr val="tx1"/>
                </a:solidFill>
                <a:latin typeface="+mn-lt"/>
                <a:ea typeface="+mn-ea"/>
                <a:cs typeface="+mn-cs"/>
              </a:rPr>
              <a:t>smooth words and flattering speech” </a:t>
            </a:r>
            <a:r>
              <a:rPr lang="en-US" sz="1200" kern="1200" dirty="0">
                <a:solidFill>
                  <a:schemeClr val="tx1"/>
                </a:solidFill>
                <a:latin typeface="+mn-lt"/>
                <a:ea typeface="+mn-ea"/>
                <a:cs typeface="+mn-cs"/>
              </a:rPr>
              <a:t>they “</a:t>
            </a:r>
            <a:r>
              <a:rPr lang="en-US" sz="1200" i="1" kern="1200" dirty="0">
                <a:solidFill>
                  <a:schemeClr val="tx1"/>
                </a:solidFill>
                <a:latin typeface="+mn-lt"/>
                <a:ea typeface="+mn-ea"/>
                <a:cs typeface="+mn-cs"/>
              </a:rPr>
              <a:t>deceive the hearts of the simple” </a:t>
            </a:r>
            <a:r>
              <a:rPr lang="en-US" sz="1200" kern="1200" dirty="0">
                <a:solidFill>
                  <a:schemeClr val="tx1"/>
                </a:solidFill>
                <a:latin typeface="+mn-lt"/>
                <a:ea typeface="+mn-ea"/>
                <a:cs typeface="+mn-cs"/>
              </a:rPr>
              <a:t>(Rom. 16:18).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latin typeface="+mn-lt"/>
                <a:ea typeface="+mn-ea"/>
                <a:cs typeface="+mn-cs"/>
              </a:rPr>
              <a:t>Paul had seen spiritual bullies, cautioning, “</a:t>
            </a:r>
            <a:r>
              <a:rPr lang="en-US" sz="1200" i="1" kern="1200" dirty="0">
                <a:solidFill>
                  <a:schemeClr val="tx1"/>
                </a:solidFill>
                <a:latin typeface="+mn-lt"/>
                <a:ea typeface="+mn-ea"/>
                <a:cs typeface="+mn-cs"/>
              </a:rPr>
              <a:t>Beware of dogs, beware of evil workers, beware of the mutilation!”</a:t>
            </a:r>
            <a:r>
              <a:rPr lang="en-US" sz="1200" kern="1200" dirty="0">
                <a:solidFill>
                  <a:schemeClr val="tx1"/>
                </a:solidFill>
                <a:latin typeface="+mn-lt"/>
                <a:ea typeface="+mn-ea"/>
                <a:cs typeface="+mn-cs"/>
              </a:rPr>
              <a:t> (Phil. 3:2)</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When brethren disagree over truth we must all “</a:t>
            </a:r>
            <a:r>
              <a:rPr lang="en-US" sz="1200" i="1" kern="1200" dirty="0">
                <a:solidFill>
                  <a:schemeClr val="tx1"/>
                </a:solidFill>
                <a:latin typeface="+mn-lt"/>
                <a:ea typeface="+mn-ea"/>
                <a:cs typeface="+mn-cs"/>
              </a:rPr>
              <a:t>endeavor to keep the unity of the Spirit in the bond of peace”</a:t>
            </a:r>
            <a:r>
              <a:rPr lang="en-US" sz="1200" kern="1200" dirty="0">
                <a:solidFill>
                  <a:schemeClr val="tx1"/>
                </a:solidFill>
                <a:latin typeface="+mn-lt"/>
                <a:ea typeface="+mn-ea"/>
                <a:cs typeface="+mn-cs"/>
              </a:rPr>
              <a:t> (Eph. 4:3). </a:t>
            </a:r>
          </a:p>
          <a:p>
            <a:pPr marL="628650" lvl="1" indent="-171450">
              <a:buFont typeface="Arial" panose="020B0604020202020204" pitchFamily="34" charset="0"/>
              <a:buChar char="•"/>
            </a:pPr>
            <a:r>
              <a:rPr lang="en-US" sz="1200" kern="1200" dirty="0">
                <a:solidFill>
                  <a:schemeClr val="tx1"/>
                </a:solidFill>
                <a:latin typeface="+mn-lt"/>
                <a:ea typeface="+mn-ea"/>
                <a:cs typeface="+mn-cs"/>
              </a:rPr>
              <a:t>Yes, we must contend for the faith (Jude 3). </a:t>
            </a:r>
          </a:p>
          <a:p>
            <a:pPr marL="628650" lvl="1" indent="-171450">
              <a:buFont typeface="Arial" panose="020B0604020202020204" pitchFamily="34" charset="0"/>
              <a:buChar char="•"/>
            </a:pPr>
            <a:r>
              <a:rPr lang="en-US" sz="1200" kern="1200" dirty="0">
                <a:solidFill>
                  <a:schemeClr val="tx1"/>
                </a:solidFill>
                <a:latin typeface="+mn-lt"/>
                <a:ea typeface="+mn-ea"/>
                <a:cs typeface="+mn-cs"/>
              </a:rPr>
              <a:t>When we abandon the honorable treatment of each other in the process, </a:t>
            </a:r>
            <a:r>
              <a:rPr lang="en-US" sz="1200" b="1" kern="1200" dirty="0">
                <a:solidFill>
                  <a:schemeClr val="tx1"/>
                </a:solidFill>
                <a:latin typeface="+mn-lt"/>
                <a:ea typeface="+mn-ea"/>
                <a:cs typeface="+mn-cs"/>
              </a:rPr>
              <a:t>we become spiritual bullies</a:t>
            </a:r>
            <a:r>
              <a:rPr lang="en-US" sz="1200" kern="1200" dirty="0">
                <a:solidFill>
                  <a:schemeClr val="tx1"/>
                </a:solidFill>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2</a:t>
            </a:fld>
            <a:endParaRPr lang="en-US"/>
          </a:p>
        </p:txBody>
      </p:sp>
    </p:spTree>
    <p:extLst>
      <p:ext uri="{BB962C8B-B14F-4D97-AF65-F5344CB8AC3E}">
        <p14:creationId xmlns:p14="http://schemas.microsoft.com/office/powerpoint/2010/main" val="1022147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A balance must be struck when dealing with bullies. </a:t>
            </a:r>
          </a:p>
          <a:p>
            <a:pPr marL="171450" indent="-171450">
              <a:buFont typeface="Arial" panose="020B0604020202020204" pitchFamily="34" charset="0"/>
              <a:buChar char="•"/>
            </a:pPr>
            <a:r>
              <a:rPr lang="en-US" sz="1200" kern="1200" dirty="0">
                <a:solidFill>
                  <a:schemeClr val="tx1"/>
                </a:solidFill>
                <a:latin typeface="+mn-lt"/>
                <a:ea typeface="+mn-ea"/>
                <a:cs typeface="+mn-cs"/>
              </a:rPr>
              <a:t>That balance is noted in Proverbs 26:4-5 </a:t>
            </a:r>
          </a:p>
          <a:p>
            <a:pPr marL="0" indent="0">
              <a:buFont typeface="Arial" panose="020B0604020202020204" pitchFamily="34" charset="0"/>
              <a:buNone/>
            </a:pPr>
            <a:r>
              <a:rPr lang="en-US" sz="1200" b="1" kern="1200" dirty="0">
                <a:solidFill>
                  <a:schemeClr val="tx1"/>
                </a:solidFill>
                <a:latin typeface="+mn-lt"/>
                <a:ea typeface="+mn-ea"/>
                <a:cs typeface="+mn-cs"/>
              </a:rPr>
              <a:t>Proverbs</a:t>
            </a:r>
            <a:r>
              <a:rPr lang="en-US" sz="1200" b="1" kern="1200" baseline="0" dirty="0">
                <a:solidFill>
                  <a:schemeClr val="tx1"/>
                </a:solidFill>
                <a:latin typeface="+mn-lt"/>
                <a:ea typeface="+mn-ea"/>
                <a:cs typeface="+mn-cs"/>
              </a:rPr>
              <a:t> 26:4-5</a:t>
            </a:r>
            <a:r>
              <a:rPr lang="en-US" sz="1200" kern="1200" baseline="0" dirty="0">
                <a:solidFill>
                  <a:schemeClr val="tx1"/>
                </a:solidFill>
                <a:latin typeface="+mn-lt"/>
                <a:ea typeface="+mn-ea"/>
                <a:cs typeface="+mn-cs"/>
              </a:rPr>
              <a:t>, </a:t>
            </a:r>
            <a:r>
              <a:rPr lang="en-US" sz="1200" i="1" kern="1200" baseline="0" dirty="0">
                <a:solidFill>
                  <a:schemeClr val="tx1"/>
                </a:solidFill>
                <a:latin typeface="+mn-lt"/>
                <a:ea typeface="+mn-ea"/>
                <a:cs typeface="+mn-cs"/>
              </a:rPr>
              <a:t>“Do not answer a fool according to his </a:t>
            </a:r>
            <a:r>
              <a:rPr lang="en-US" sz="1200" i="1" kern="1200" baseline="0" dirty="0" err="1">
                <a:solidFill>
                  <a:schemeClr val="tx1"/>
                </a:solidFill>
                <a:latin typeface="+mn-lt"/>
                <a:ea typeface="+mn-ea"/>
                <a:cs typeface="+mn-cs"/>
              </a:rPr>
              <a:t>folly,Lest</a:t>
            </a:r>
            <a:r>
              <a:rPr lang="en-US" sz="1200" i="1" kern="1200" baseline="0" dirty="0">
                <a:solidFill>
                  <a:schemeClr val="tx1"/>
                </a:solidFill>
                <a:latin typeface="+mn-lt"/>
                <a:ea typeface="+mn-ea"/>
                <a:cs typeface="+mn-cs"/>
              </a:rPr>
              <a:t> you also be like him. </a:t>
            </a:r>
            <a:r>
              <a:rPr lang="en-US" sz="1200" i="1" kern="1200" baseline="30000" dirty="0">
                <a:solidFill>
                  <a:schemeClr val="tx1"/>
                </a:solidFill>
                <a:latin typeface="+mn-lt"/>
                <a:ea typeface="+mn-ea"/>
                <a:cs typeface="+mn-cs"/>
              </a:rPr>
              <a:t>5</a:t>
            </a:r>
            <a:r>
              <a:rPr lang="en-US" sz="1200" i="1" kern="1200" baseline="0" dirty="0">
                <a:solidFill>
                  <a:schemeClr val="tx1"/>
                </a:solidFill>
                <a:latin typeface="+mn-lt"/>
                <a:ea typeface="+mn-ea"/>
                <a:cs typeface="+mn-cs"/>
              </a:rPr>
              <a:t> Answer a fool according to his </a:t>
            </a:r>
            <a:r>
              <a:rPr lang="en-US" sz="1200" i="1" kern="1200" baseline="0" dirty="0" err="1">
                <a:solidFill>
                  <a:schemeClr val="tx1"/>
                </a:solidFill>
                <a:latin typeface="+mn-lt"/>
                <a:ea typeface="+mn-ea"/>
                <a:cs typeface="+mn-cs"/>
              </a:rPr>
              <a:t>folly,Lest</a:t>
            </a:r>
            <a:r>
              <a:rPr lang="en-US" sz="1200" i="1" kern="1200" baseline="0" dirty="0">
                <a:solidFill>
                  <a:schemeClr val="tx1"/>
                </a:solidFill>
                <a:latin typeface="+mn-lt"/>
                <a:ea typeface="+mn-ea"/>
                <a:cs typeface="+mn-cs"/>
              </a:rPr>
              <a:t> he be wise in his own eyes.”</a:t>
            </a:r>
            <a:endParaRPr lang="en-US" sz="1200" i="1" kern="1200" dirty="0">
              <a:solidFill>
                <a:schemeClr val="tx1"/>
              </a:solidFill>
              <a:latin typeface="+mn-lt"/>
              <a:ea typeface="+mn-ea"/>
              <a:cs typeface="+mn-cs"/>
            </a:endParaRPr>
          </a:p>
          <a:p>
            <a:pPr marL="628650" lvl="1" indent="-171450">
              <a:buFont typeface="Arial" panose="020B0604020202020204" pitchFamily="34" charset="0"/>
              <a:buChar char="•"/>
            </a:pPr>
            <a:r>
              <a:rPr lang="en-US" sz="1200" kern="1200" dirty="0">
                <a:solidFill>
                  <a:schemeClr val="tx1"/>
                </a:solidFill>
                <a:latin typeface="+mn-lt"/>
                <a:ea typeface="+mn-ea"/>
                <a:cs typeface="+mn-cs"/>
              </a:rPr>
              <a:t>We must contend for the faith (Jude 3), yet not “</a:t>
            </a:r>
            <a:r>
              <a:rPr lang="en-US" sz="1200" i="1" kern="1200" dirty="0">
                <a:solidFill>
                  <a:schemeClr val="tx1"/>
                </a:solidFill>
                <a:latin typeface="+mn-lt"/>
                <a:ea typeface="+mn-ea"/>
                <a:cs typeface="+mn-cs"/>
              </a:rPr>
              <a:t>strive about words to no profit, to the ruin of the hearers”</a:t>
            </a:r>
            <a:r>
              <a:rPr lang="en-US" sz="1200" kern="1200" dirty="0">
                <a:solidFill>
                  <a:schemeClr val="tx1"/>
                </a:solidFill>
                <a:latin typeface="+mn-lt"/>
                <a:ea typeface="+mn-ea"/>
                <a:cs typeface="+mn-cs"/>
              </a:rPr>
              <a:t> (2 Tim. 2:14-15). </a:t>
            </a:r>
          </a:p>
          <a:p>
            <a:pPr marL="628650" lvl="1" indent="-171450">
              <a:buFont typeface="Arial" panose="020B0604020202020204" pitchFamily="34" charset="0"/>
              <a:buChar char="•"/>
            </a:pPr>
            <a:r>
              <a:rPr lang="en-US" sz="1200" kern="1200" dirty="0">
                <a:solidFill>
                  <a:schemeClr val="tx1"/>
                </a:solidFill>
                <a:latin typeface="+mn-lt"/>
                <a:ea typeface="+mn-ea"/>
                <a:cs typeface="+mn-cs"/>
              </a:rPr>
              <a:t>We must “</a:t>
            </a:r>
            <a:r>
              <a:rPr lang="en-US" sz="1200" i="1" kern="1200" dirty="0">
                <a:solidFill>
                  <a:schemeClr val="tx1"/>
                </a:solidFill>
                <a:latin typeface="+mn-lt"/>
                <a:ea typeface="+mn-ea"/>
                <a:cs typeface="+mn-cs"/>
              </a:rPr>
              <a:t>shun profane and idle babblings”</a:t>
            </a:r>
            <a:r>
              <a:rPr lang="en-US" sz="1200" kern="1200" dirty="0">
                <a:solidFill>
                  <a:schemeClr val="tx1"/>
                </a:solidFill>
                <a:latin typeface="+mn-lt"/>
                <a:ea typeface="+mn-ea"/>
                <a:cs typeface="+mn-cs"/>
              </a:rPr>
              <a:t> while also “</a:t>
            </a:r>
            <a:r>
              <a:rPr lang="en-US" sz="1200" i="1" kern="1200" dirty="0">
                <a:solidFill>
                  <a:schemeClr val="tx1"/>
                </a:solidFill>
                <a:latin typeface="+mn-lt"/>
                <a:ea typeface="+mn-ea"/>
                <a:cs typeface="+mn-cs"/>
              </a:rPr>
              <a:t>holding fast the pattern of sound words”</a:t>
            </a:r>
            <a:r>
              <a:rPr lang="en-US" sz="1200" kern="1200" dirty="0">
                <a:solidFill>
                  <a:schemeClr val="tx1"/>
                </a:solidFill>
                <a:latin typeface="+mn-lt"/>
                <a:ea typeface="+mn-ea"/>
                <a:cs typeface="+mn-cs"/>
              </a:rPr>
              <a:t> (2 Tim. 2:16; 1:13). </a:t>
            </a:r>
          </a:p>
          <a:p>
            <a:pPr marL="0" indent="0">
              <a:buFont typeface="Arial" panose="020B0604020202020204" pitchFamily="34" charset="0"/>
              <a:buNone/>
            </a:pPr>
            <a:r>
              <a:rPr lang="en-US" sz="1200" kern="1200" dirty="0">
                <a:solidFill>
                  <a:schemeClr val="tx1"/>
                </a:solidFill>
                <a:latin typeface="+mn-lt"/>
                <a:ea typeface="+mn-ea"/>
                <a:cs typeface="+mn-cs"/>
              </a:rPr>
              <a:t>What should we do when spiritual bullies pick a fight?</a:t>
            </a:r>
          </a:p>
          <a:p>
            <a:r>
              <a:rPr lang="en-US" sz="1200" b="1" kern="1200" dirty="0">
                <a:solidFill>
                  <a:schemeClr val="tx1"/>
                </a:solidFill>
                <a:latin typeface="+mn-lt"/>
                <a:ea typeface="+mn-ea"/>
                <a:cs typeface="+mn-cs"/>
              </a:rPr>
              <a:t>Return good for evil.</a:t>
            </a:r>
          </a:p>
          <a:p>
            <a:r>
              <a:rPr lang="en-US" sz="1200" b="1" kern="1200" dirty="0">
                <a:solidFill>
                  <a:schemeClr val="tx1"/>
                </a:solidFill>
                <a:latin typeface="+mn-lt"/>
                <a:ea typeface="+mn-ea"/>
                <a:cs typeface="+mn-cs"/>
              </a:rPr>
              <a:t>Romans 12:17-18,  </a:t>
            </a:r>
            <a:r>
              <a:rPr lang="en-US" sz="1200" kern="1200" dirty="0">
                <a:solidFill>
                  <a:schemeClr val="tx1"/>
                </a:solidFill>
                <a:latin typeface="+mn-lt"/>
                <a:ea typeface="+mn-ea"/>
                <a:cs typeface="+mn-cs"/>
              </a:rPr>
              <a:t>“</a:t>
            </a:r>
            <a:r>
              <a:rPr lang="en-US" sz="1200" i="1" kern="1200" dirty="0">
                <a:solidFill>
                  <a:schemeClr val="tx1"/>
                </a:solidFill>
                <a:latin typeface="+mn-lt"/>
                <a:ea typeface="+mn-ea"/>
                <a:cs typeface="+mn-cs"/>
              </a:rPr>
              <a:t>Repay no one evil for evil. Have regard for good things in the sight of all men. </a:t>
            </a:r>
            <a:r>
              <a:rPr lang="en-US" sz="1200" i="1" kern="1200" baseline="30000" dirty="0">
                <a:solidFill>
                  <a:schemeClr val="tx1"/>
                </a:solidFill>
                <a:latin typeface="+mn-lt"/>
                <a:ea typeface="+mn-ea"/>
                <a:cs typeface="+mn-cs"/>
              </a:rPr>
              <a:t>18</a:t>
            </a:r>
            <a:r>
              <a:rPr lang="en-US" sz="1200" i="1" kern="1200" dirty="0">
                <a:solidFill>
                  <a:schemeClr val="tx1"/>
                </a:solidFill>
                <a:latin typeface="+mn-lt"/>
                <a:ea typeface="+mn-ea"/>
                <a:cs typeface="+mn-cs"/>
              </a:rPr>
              <a:t> If it is possible, as much as depends on you, live peaceably with all men.”</a:t>
            </a:r>
            <a:r>
              <a:rPr lang="en-US" sz="1200" kern="1200" dirty="0">
                <a:solidFill>
                  <a:schemeClr val="tx1"/>
                </a:solidFill>
                <a:latin typeface="+mn-lt"/>
                <a:ea typeface="+mn-ea"/>
                <a:cs typeface="+mn-cs"/>
              </a:rPr>
              <a:t> (Rom. 12:17-18). </a:t>
            </a:r>
          </a:p>
          <a:p>
            <a:pPr marL="628650" lvl="1" indent="-171450">
              <a:buFont typeface="Arial" panose="020B0604020202020204" pitchFamily="34" charset="0"/>
              <a:buChar char="•"/>
            </a:pPr>
            <a:r>
              <a:rPr lang="en-US" sz="1200" kern="1200" dirty="0">
                <a:solidFill>
                  <a:schemeClr val="tx1"/>
                </a:solidFill>
                <a:latin typeface="+mn-lt"/>
                <a:ea typeface="+mn-ea"/>
                <a:cs typeface="+mn-cs"/>
              </a:rPr>
              <a:t>Otherwise, the resulting spiritual cannibalism will be severe </a:t>
            </a:r>
          </a:p>
          <a:p>
            <a:pPr marL="0" lvl="0" indent="0">
              <a:buFont typeface="Arial" panose="020B0604020202020204" pitchFamily="34" charset="0"/>
              <a:buNone/>
            </a:pPr>
            <a:r>
              <a:rPr lang="en-US" sz="1200" b="1" kern="1200" dirty="0">
                <a:solidFill>
                  <a:schemeClr val="tx1"/>
                </a:solidFill>
                <a:latin typeface="+mn-lt"/>
                <a:ea typeface="+mn-ea"/>
                <a:cs typeface="+mn-cs"/>
              </a:rPr>
              <a:t>Galatians 5:14-15, </a:t>
            </a:r>
            <a:r>
              <a:rPr lang="en-US" sz="1200" i="1" kern="1200" dirty="0">
                <a:solidFill>
                  <a:schemeClr val="tx1"/>
                </a:solidFill>
                <a:latin typeface="+mn-lt"/>
                <a:ea typeface="+mn-ea"/>
                <a:cs typeface="+mn-cs"/>
              </a:rPr>
              <a:t>“For all the law is fulfilled in one word, even in this: "You shall love your neighbor as yourself." </a:t>
            </a:r>
            <a:r>
              <a:rPr lang="en-US" sz="1200" i="1" kern="1200" baseline="30000" dirty="0">
                <a:solidFill>
                  <a:schemeClr val="tx1"/>
                </a:solidFill>
                <a:latin typeface="+mn-lt"/>
                <a:ea typeface="+mn-ea"/>
                <a:cs typeface="+mn-cs"/>
              </a:rPr>
              <a:t>15</a:t>
            </a:r>
            <a:r>
              <a:rPr lang="en-US" sz="1200" i="1" kern="1200" dirty="0">
                <a:solidFill>
                  <a:schemeClr val="tx1"/>
                </a:solidFill>
                <a:latin typeface="+mn-lt"/>
                <a:ea typeface="+mn-ea"/>
                <a:cs typeface="+mn-cs"/>
              </a:rPr>
              <a:t> </a:t>
            </a:r>
            <a:r>
              <a:rPr lang="en-US" sz="1200" i="1" u="sng" kern="1200" dirty="0">
                <a:solidFill>
                  <a:schemeClr val="tx1"/>
                </a:solidFill>
                <a:latin typeface="+mn-lt"/>
                <a:ea typeface="+mn-ea"/>
                <a:cs typeface="+mn-cs"/>
              </a:rPr>
              <a:t>But if you bite and devour one another, beware lest you be consumed by one another</a:t>
            </a:r>
            <a:r>
              <a:rPr lang="en-US" sz="1200" i="1" kern="1200" dirty="0">
                <a:solidFill>
                  <a:schemeClr val="tx1"/>
                </a:solidFill>
                <a:latin typeface="+mn-lt"/>
                <a:ea typeface="+mn-ea"/>
                <a:cs typeface="+mn-cs"/>
              </a:rPr>
              <a:t>!”</a:t>
            </a:r>
            <a:endParaRPr lang="en-US" i="1" dirty="0"/>
          </a:p>
        </p:txBody>
      </p:sp>
      <p:sp>
        <p:nvSpPr>
          <p:cNvPr id="4" name="Slide Number Placeholder 3"/>
          <p:cNvSpPr>
            <a:spLocks noGrp="1"/>
          </p:cNvSpPr>
          <p:nvPr>
            <p:ph type="sldNum" sz="quarter" idx="10"/>
          </p:nvPr>
        </p:nvSpPr>
        <p:spPr/>
        <p:txBody>
          <a:bodyPr/>
          <a:lstStyle/>
          <a:p>
            <a:fld id="{E3B36274-F2B9-4C45-BBB4-0EDF4CD651A7}" type="slidenum">
              <a:rPr lang="en-US" smtClean="0"/>
              <a:t>3</a:t>
            </a:fld>
            <a:endParaRPr lang="en-US"/>
          </a:p>
        </p:txBody>
      </p:sp>
    </p:spTree>
    <p:extLst>
      <p:ext uri="{BB962C8B-B14F-4D97-AF65-F5344CB8AC3E}">
        <p14:creationId xmlns:p14="http://schemas.microsoft.com/office/powerpoint/2010/main" val="1819089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Turn away wrath.</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Proverbs 15:1-2, </a:t>
            </a:r>
            <a:r>
              <a:rPr lang="en-US" sz="1200" kern="1200" dirty="0">
                <a:solidFill>
                  <a:schemeClr val="tx1"/>
                </a:solidFill>
                <a:latin typeface="+mn-lt"/>
                <a:ea typeface="+mn-ea"/>
                <a:cs typeface="+mn-cs"/>
              </a:rPr>
              <a:t> “</a:t>
            </a:r>
            <a:r>
              <a:rPr lang="en-US" sz="1200" i="1" kern="1200" dirty="0">
                <a:solidFill>
                  <a:schemeClr val="tx1"/>
                </a:solidFill>
                <a:latin typeface="+mn-lt"/>
                <a:ea typeface="+mn-ea"/>
                <a:cs typeface="+mn-cs"/>
              </a:rPr>
              <a:t>A soft answer turns away wrath, but a harsh word stirs up anger. The tongue of the wise uses knowledge rightly, but the mouth of fools pours forth foolishness”</a:t>
            </a:r>
            <a:endParaRPr lang="en-US" sz="1200" i="0" kern="1200" dirty="0">
              <a:solidFill>
                <a:schemeClr val="tx1"/>
              </a:solidFill>
              <a:latin typeface="+mn-lt"/>
              <a:ea typeface="+mn-ea"/>
              <a:cs typeface="+mn-cs"/>
            </a:endParaRPr>
          </a:p>
          <a:p>
            <a:pPr marL="628650" lvl="1" indent="-171450">
              <a:buFont typeface="Arial" panose="020B0604020202020204" pitchFamily="34" charset="0"/>
              <a:buChar char="•"/>
            </a:pPr>
            <a:r>
              <a:rPr lang="en-US" sz="1200" b="1" kern="1200" dirty="0">
                <a:solidFill>
                  <a:schemeClr val="tx1"/>
                </a:solidFill>
                <a:latin typeface="+mn-lt"/>
                <a:ea typeface="+mn-ea"/>
                <a:cs typeface="+mn-cs"/>
              </a:rPr>
              <a:t>Measure your words and be wise.</a:t>
            </a:r>
          </a:p>
          <a:p>
            <a:r>
              <a:rPr lang="en-US" sz="1200" kern="1200" dirty="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4</a:t>
            </a:fld>
            <a:endParaRPr lang="en-US"/>
          </a:p>
        </p:txBody>
      </p:sp>
    </p:spTree>
    <p:extLst>
      <p:ext uri="{BB962C8B-B14F-4D97-AF65-F5344CB8AC3E}">
        <p14:creationId xmlns:p14="http://schemas.microsoft.com/office/powerpoint/2010/main" val="1794331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Do not cast your pearls before swine </a:t>
            </a:r>
          </a:p>
          <a:p>
            <a:r>
              <a:rPr lang="en-US" sz="1200" b="1" kern="1200" dirty="0">
                <a:solidFill>
                  <a:schemeClr val="tx1"/>
                </a:solidFill>
                <a:latin typeface="+mn-lt"/>
                <a:ea typeface="+mn-ea"/>
                <a:cs typeface="+mn-cs"/>
              </a:rPr>
              <a:t>(Matthew 7:6), </a:t>
            </a:r>
            <a:r>
              <a:rPr lang="en-US" sz="1200" b="0" i="1" kern="1200" dirty="0">
                <a:solidFill>
                  <a:schemeClr val="tx1"/>
                </a:solidFill>
                <a:latin typeface="+mn-lt"/>
                <a:ea typeface="+mn-ea"/>
                <a:cs typeface="+mn-cs"/>
              </a:rPr>
              <a:t>“Do not give what is holy to the dogs; nor cast your pearls before swine, lest they trample them under their feet, and turn and tear you in pieces.”</a:t>
            </a:r>
          </a:p>
          <a:p>
            <a:pPr marL="628650" lvl="1" indent="-171450">
              <a:buFont typeface="Arial" panose="020B0604020202020204" pitchFamily="34" charset="0"/>
              <a:buChar char="•"/>
            </a:pPr>
            <a:r>
              <a:rPr lang="en-US" sz="1200" b="1" kern="1200" dirty="0">
                <a:solidFill>
                  <a:schemeClr val="tx1"/>
                </a:solidFill>
                <a:latin typeface="+mn-lt"/>
                <a:ea typeface="+mn-ea"/>
                <a:cs typeface="+mn-cs"/>
              </a:rPr>
              <a:t>A time comes when we must refuse to engage the bully’s derision. </a:t>
            </a:r>
          </a:p>
          <a:p>
            <a:pPr marL="628650" lvl="1" indent="-171450">
              <a:buFont typeface="Arial" panose="020B0604020202020204" pitchFamily="34" charset="0"/>
              <a:buChar char="•"/>
            </a:pPr>
            <a:r>
              <a:rPr lang="en-US" sz="1200" kern="1200" dirty="0">
                <a:solidFill>
                  <a:schemeClr val="tx1"/>
                </a:solidFill>
                <a:latin typeface="+mn-lt"/>
                <a:ea typeface="+mn-ea"/>
                <a:cs typeface="+mn-cs"/>
              </a:rPr>
              <a:t>Being ready to give answer “</a:t>
            </a:r>
            <a:r>
              <a:rPr lang="en-US" sz="1200" i="1" kern="1200" dirty="0">
                <a:solidFill>
                  <a:schemeClr val="tx1"/>
                </a:solidFill>
                <a:latin typeface="+mn-lt"/>
                <a:ea typeface="+mn-ea"/>
                <a:cs typeface="+mn-cs"/>
              </a:rPr>
              <a:t>to everyone who asks you”</a:t>
            </a:r>
            <a:r>
              <a:rPr lang="en-US" sz="1200" kern="1200" dirty="0">
                <a:solidFill>
                  <a:schemeClr val="tx1"/>
                </a:solidFill>
                <a:latin typeface="+mn-lt"/>
                <a:ea typeface="+mn-ea"/>
                <a:cs typeface="+mn-cs"/>
              </a:rPr>
              <a:t> does not compel us to engage every question and false accusation made against the truth (1 Pet. 3:15). </a:t>
            </a:r>
          </a:p>
          <a:p>
            <a:pPr marL="628650" lvl="1" indent="-171450">
              <a:buFont typeface="Arial" panose="020B0604020202020204" pitchFamily="34" charset="0"/>
              <a:buChar char="•"/>
            </a:pPr>
            <a:r>
              <a:rPr lang="en-US" sz="1200" b="1" kern="1200" dirty="0">
                <a:solidFill>
                  <a:schemeClr val="tx1"/>
                </a:solidFill>
                <a:latin typeface="+mn-lt"/>
                <a:ea typeface="+mn-ea"/>
                <a:cs typeface="+mn-cs"/>
              </a:rPr>
              <a:t>Remember, Jesus was silent before Herod when being vigorously questioned and vehemently accused (Lk. 23:9-10). </a:t>
            </a:r>
          </a:p>
          <a:p>
            <a:pPr marL="628650" lvl="1" indent="-171450">
              <a:buFont typeface="Arial" panose="020B0604020202020204" pitchFamily="34" charset="0"/>
              <a:buChar char="•"/>
            </a:pPr>
            <a:r>
              <a:rPr lang="en-US" sz="1200" kern="1200" dirty="0">
                <a:solidFill>
                  <a:schemeClr val="tx1"/>
                </a:solidFill>
                <a:latin typeface="+mn-lt"/>
                <a:ea typeface="+mn-ea"/>
                <a:cs typeface="+mn-cs"/>
              </a:rPr>
              <a:t>Sometimes it is best to be silent.</a:t>
            </a:r>
          </a:p>
        </p:txBody>
      </p:sp>
      <p:sp>
        <p:nvSpPr>
          <p:cNvPr id="4" name="Slide Number Placeholder 3"/>
          <p:cNvSpPr>
            <a:spLocks noGrp="1"/>
          </p:cNvSpPr>
          <p:nvPr>
            <p:ph type="sldNum" sz="quarter" idx="10"/>
          </p:nvPr>
        </p:nvSpPr>
        <p:spPr/>
        <p:txBody>
          <a:bodyPr/>
          <a:lstStyle/>
          <a:p>
            <a:fld id="{E3B36274-F2B9-4C45-BBB4-0EDF4CD651A7}" type="slidenum">
              <a:rPr lang="en-US" smtClean="0"/>
              <a:t>5</a:t>
            </a:fld>
            <a:endParaRPr lang="en-US"/>
          </a:p>
        </p:txBody>
      </p:sp>
    </p:spTree>
    <p:extLst>
      <p:ext uri="{BB962C8B-B14F-4D97-AF65-F5344CB8AC3E}">
        <p14:creationId xmlns:p14="http://schemas.microsoft.com/office/powerpoint/2010/main" val="3684636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Do not let malice grow in your heart.</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(Ephesians 4:31-32), </a:t>
            </a:r>
            <a:r>
              <a:rPr lang="en-US" sz="1200" kern="1200" dirty="0">
                <a:solidFill>
                  <a:schemeClr val="tx1"/>
                </a:solidFill>
                <a:latin typeface="+mn-lt"/>
                <a:ea typeface="+mn-ea"/>
                <a:cs typeface="+mn-cs"/>
              </a:rPr>
              <a:t>“</a:t>
            </a:r>
            <a:r>
              <a:rPr lang="en-US" sz="1200" i="1" kern="1200" dirty="0">
                <a:solidFill>
                  <a:schemeClr val="tx1"/>
                </a:solidFill>
                <a:latin typeface="+mn-lt"/>
                <a:ea typeface="+mn-ea"/>
                <a:cs typeface="+mn-cs"/>
              </a:rPr>
              <a:t>Let all bitterness, wrath, anger, clamor, and evil speaking be put away from you, with all malice. And be kind to one another, tenderhearted, forgiving one another, just as God in Christ forgave you”</a:t>
            </a:r>
            <a:r>
              <a:rPr lang="en-US" sz="1200" kern="1200" dirty="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E3B36274-F2B9-4C45-BBB4-0EDF4CD651A7}" type="slidenum">
              <a:rPr lang="en-US" smtClean="0"/>
              <a:t>6</a:t>
            </a:fld>
            <a:endParaRPr lang="en-US"/>
          </a:p>
        </p:txBody>
      </p:sp>
    </p:spTree>
    <p:extLst>
      <p:ext uri="{BB962C8B-B14F-4D97-AF65-F5344CB8AC3E}">
        <p14:creationId xmlns:p14="http://schemas.microsoft.com/office/powerpoint/2010/main" val="386297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Patiently endure.</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1</a:t>
            </a:r>
            <a:r>
              <a:rPr lang="en-US" sz="1200" b="1" kern="1200" baseline="0" dirty="0">
                <a:solidFill>
                  <a:schemeClr val="tx1"/>
                </a:solidFill>
                <a:latin typeface="+mn-lt"/>
                <a:ea typeface="+mn-ea"/>
                <a:cs typeface="+mn-cs"/>
              </a:rPr>
              <a:t> Peter 2:19-20, </a:t>
            </a:r>
            <a:r>
              <a:rPr lang="en-US" sz="1200" kern="1200" dirty="0">
                <a:solidFill>
                  <a:schemeClr val="tx1"/>
                </a:solidFill>
                <a:latin typeface="+mn-lt"/>
                <a:ea typeface="+mn-ea"/>
                <a:cs typeface="+mn-cs"/>
              </a:rPr>
              <a:t> “</a:t>
            </a:r>
            <a:r>
              <a:rPr lang="en-US" sz="1200" i="1" kern="1200" dirty="0">
                <a:solidFill>
                  <a:schemeClr val="tx1"/>
                </a:solidFill>
                <a:latin typeface="+mn-lt"/>
                <a:ea typeface="+mn-ea"/>
                <a:cs typeface="+mn-cs"/>
              </a:rPr>
              <a:t>For this is commendable, if because of conscience toward God one endures grief, suffering wrongfully. For what credit is it if, when you are beaten for your faults, you take it patiently? But when you do good and suffer, if you take it patiently, this is commendable before God.”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3B36274-F2B9-4C45-BBB4-0EDF4CD651A7}" type="slidenum">
              <a:rPr lang="en-US" smtClean="0"/>
              <a:t>7</a:t>
            </a:fld>
            <a:endParaRPr lang="en-US"/>
          </a:p>
        </p:txBody>
      </p:sp>
    </p:spTree>
    <p:extLst>
      <p:ext uri="{BB962C8B-B14F-4D97-AF65-F5344CB8AC3E}">
        <p14:creationId xmlns:p14="http://schemas.microsoft.com/office/powerpoint/2010/main" val="2600324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These masters at spreading “</a:t>
            </a:r>
            <a:r>
              <a:rPr lang="en-US" sz="1200" i="1" kern="1200" dirty="0">
                <a:solidFill>
                  <a:schemeClr val="tx1"/>
                </a:solidFill>
                <a:latin typeface="+mn-lt"/>
                <a:ea typeface="+mn-ea"/>
                <a:cs typeface="+mn-cs"/>
              </a:rPr>
              <a:t>evil suspicions”</a:t>
            </a:r>
            <a:r>
              <a:rPr lang="en-US" sz="1200" kern="1200" dirty="0">
                <a:solidFill>
                  <a:schemeClr val="tx1"/>
                </a:solidFill>
                <a:latin typeface="+mn-lt"/>
                <a:ea typeface="+mn-ea"/>
                <a:cs typeface="+mn-cs"/>
              </a:rPr>
              <a:t> do not consent to “</a:t>
            </a:r>
            <a:r>
              <a:rPr lang="en-US" sz="1200" i="1" kern="1200" dirty="0">
                <a:solidFill>
                  <a:schemeClr val="tx1"/>
                </a:solidFill>
                <a:latin typeface="+mn-lt"/>
                <a:ea typeface="+mn-ea"/>
                <a:cs typeface="+mn-cs"/>
              </a:rPr>
              <a:t>wholesome words, even the words of Jesus Christ; “From such withdraw yourself”</a:t>
            </a:r>
            <a:r>
              <a:rPr lang="en-US" sz="1200" kern="1200" dirty="0">
                <a:solidFill>
                  <a:schemeClr val="tx1"/>
                </a:solidFill>
                <a:latin typeface="+mn-lt"/>
                <a:ea typeface="+mn-ea"/>
                <a:cs typeface="+mn-cs"/>
              </a:rPr>
              <a:t> (1 Tim. 6:3-5).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Text</a:t>
            </a:r>
            <a:r>
              <a:rPr lang="en-US" sz="1200" kern="1200" baseline="0" dirty="0">
                <a:solidFill>
                  <a:schemeClr val="tx1"/>
                </a:solidFill>
                <a:latin typeface="+mn-lt"/>
                <a:ea typeface="+mn-ea"/>
                <a:cs typeface="+mn-cs"/>
              </a:rPr>
              <a:t> on Slide (Proverbs 29:8-9)</a:t>
            </a:r>
          </a:p>
          <a:p>
            <a:pPr marL="628650" lvl="1" indent="-171450">
              <a:buFont typeface="Arial" panose="020B0604020202020204" pitchFamily="34" charset="0"/>
              <a:buChar char="•"/>
            </a:pPr>
            <a:r>
              <a:rPr lang="en-US" sz="1200" kern="1200" baseline="0" dirty="0">
                <a:solidFill>
                  <a:schemeClr val="tx1"/>
                </a:solidFill>
                <a:latin typeface="+mn-lt"/>
                <a:ea typeface="+mn-ea"/>
                <a:cs typeface="+mn-cs"/>
              </a:rPr>
              <a:t>Exercise discernment</a:t>
            </a:r>
          </a:p>
          <a:p>
            <a:pPr marL="628650" lvl="1" indent="-171450">
              <a:buFont typeface="Arial" panose="020B0604020202020204" pitchFamily="34" charset="0"/>
              <a:buChar char="•"/>
            </a:pPr>
            <a:r>
              <a:rPr lang="en-US" sz="1200" kern="1200" baseline="0" dirty="0">
                <a:solidFill>
                  <a:schemeClr val="tx1"/>
                </a:solidFill>
                <a:latin typeface="+mn-lt"/>
                <a:ea typeface="+mn-ea"/>
                <a:cs typeface="+mn-cs"/>
              </a:rPr>
              <a:t>The foolish may seek to bully you into responding, engaging them on their terms</a:t>
            </a:r>
          </a:p>
          <a:p>
            <a:pPr marL="628650" lvl="1" indent="-171450">
              <a:buFont typeface="Arial" panose="020B0604020202020204" pitchFamily="34" charset="0"/>
              <a:buChar char="•"/>
            </a:pPr>
            <a:r>
              <a:rPr lang="en-US" sz="1200" kern="1200" baseline="0" dirty="0">
                <a:solidFill>
                  <a:schemeClr val="tx1"/>
                </a:solidFill>
                <a:latin typeface="+mn-lt"/>
                <a:ea typeface="+mn-ea"/>
                <a:cs typeface="+mn-cs"/>
              </a:rPr>
              <a:t>They say, if you refuse to respond, you have no conviction, no courage (i.e. – they bully)</a:t>
            </a:r>
          </a:p>
          <a:p>
            <a:pPr marL="628650" lvl="1" indent="-171450">
              <a:buFont typeface="Arial" panose="020B0604020202020204" pitchFamily="34" charset="0"/>
              <a:buChar char="•"/>
            </a:pPr>
            <a:endParaRPr lang="en-US" sz="1200" kern="1200" baseline="0" dirty="0">
              <a:solidFill>
                <a:schemeClr val="tx1"/>
              </a:solidFill>
              <a:latin typeface="+mn-lt"/>
              <a:ea typeface="+mn-ea"/>
              <a:cs typeface="+mn-cs"/>
            </a:endParaRPr>
          </a:p>
          <a:p>
            <a:pPr marL="628650" lvl="1" indent="-171450">
              <a:buFont typeface="Arial" panose="020B0604020202020204" pitchFamily="34" charset="0"/>
              <a:buChar char="•"/>
            </a:pPr>
            <a:r>
              <a:rPr lang="en-US" sz="1200" kern="1200" baseline="0" dirty="0">
                <a:solidFill>
                  <a:schemeClr val="tx1"/>
                </a:solidFill>
                <a:latin typeface="+mn-lt"/>
                <a:ea typeface="+mn-ea"/>
                <a:cs typeface="+mn-cs"/>
              </a:rPr>
              <a:t>Stand for truth, but against those who claim “truth” as a pretense to hate and division</a:t>
            </a:r>
          </a:p>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8</a:t>
            </a:fld>
            <a:endParaRPr lang="en-US"/>
          </a:p>
        </p:txBody>
      </p:sp>
    </p:spTree>
    <p:extLst>
      <p:ext uri="{BB962C8B-B14F-4D97-AF65-F5344CB8AC3E}">
        <p14:creationId xmlns:p14="http://schemas.microsoft.com/office/powerpoint/2010/main" val="6849785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371600"/>
            <a:ext cx="9144000" cy="3505200"/>
          </a:xfrm>
        </p:spPr>
        <p:txBody>
          <a:bodyPr>
            <a:noAutofit/>
          </a:bodyPr>
          <a:lstStyle>
            <a:lvl1pPr>
              <a:defRPr sz="7200"/>
            </a:lvl1pPr>
          </a:lstStyle>
          <a:p>
            <a:r>
              <a:rPr lang="en-US"/>
              <a:t>Click to edit Master title style</a:t>
            </a:r>
            <a:endParaRPr/>
          </a:p>
        </p:txBody>
      </p:sp>
      <p:sp>
        <p:nvSpPr>
          <p:cNvPr id="3" name="Subtitle 2"/>
          <p:cNvSpPr>
            <a:spLocks noGrp="1"/>
          </p:cNvSpPr>
          <p:nvPr>
            <p:ph type="subTitle" idx="1"/>
          </p:nvPr>
        </p:nvSpPr>
        <p:spPr>
          <a:xfrm>
            <a:off x="1522413" y="4953000"/>
            <a:ext cx="8229600" cy="10668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fld id="{83829175-527E-46A3-863C-1BB1F163B849}" type="datetimeFigureOut">
              <a:rPr lang="en-US"/>
              <a:t>10/26/2016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285686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baseline="0"/>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3829175-527E-46A3-863C-1BB1F163B849}" type="datetimeFigureOut">
              <a:rPr lang="en-US"/>
              <a:t>10/26/2016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18422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2" y="533400"/>
            <a:ext cx="1371600" cy="5592764"/>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1" y="533400"/>
            <a:ext cx="8077201" cy="5592764"/>
          </a:xfrm>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3829175-527E-46A3-863C-1BB1F163B849}" type="datetimeFigureOut">
              <a:rPr lang="en-US"/>
              <a:t>10/26/2016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1550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baseline="0"/>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3829175-527E-46A3-863C-1BB1F163B849}" type="datetimeFigureOut">
              <a:rPr lang="en-US"/>
              <a:t>10/26/2016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129945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2414" y="2514601"/>
            <a:ext cx="9144000" cy="2819400"/>
          </a:xfrm>
        </p:spPr>
        <p:txBody>
          <a:bodyPr anchor="b">
            <a:noAutofit/>
          </a:bodyPr>
          <a:lstStyle>
            <a:lvl1pPr algn="l">
              <a:defRPr sz="6600" b="0" i="0" cap="none" baseline="0"/>
            </a:lvl1pPr>
          </a:lstStyle>
          <a:p>
            <a:r>
              <a:rPr lang="en-US"/>
              <a:t>Click to edit Master title style</a:t>
            </a:r>
            <a:endParaRPr/>
          </a:p>
        </p:txBody>
      </p:sp>
      <p:sp>
        <p:nvSpPr>
          <p:cNvPr id="3" name="Text Placeholder 2"/>
          <p:cNvSpPr>
            <a:spLocks noGrp="1"/>
          </p:cNvSpPr>
          <p:nvPr>
            <p:ph type="body" idx="1"/>
          </p:nvPr>
        </p:nvSpPr>
        <p:spPr>
          <a:xfrm>
            <a:off x="1522413" y="990600"/>
            <a:ext cx="8229600"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3829175-527E-46A3-863C-1BB1F163B849}" type="datetimeFigureOut">
              <a:rPr lang="en-US"/>
              <a:t>10/26/2016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260699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533400"/>
            <a:ext cx="9601200" cy="1143000"/>
          </a:xfrm>
        </p:spPr>
        <p:txBody>
          <a:bodyPr/>
          <a:lstStyle/>
          <a:p>
            <a:r>
              <a:rPr lang="en-US"/>
              <a:t>Click to edit Master title style</a:t>
            </a:r>
            <a:endParaRPr/>
          </a:p>
        </p:txBody>
      </p:sp>
      <p:sp>
        <p:nvSpPr>
          <p:cNvPr id="3" name="Content Placeholder 2"/>
          <p:cNvSpPr>
            <a:spLocks noGrp="1"/>
          </p:cNvSpPr>
          <p:nvPr>
            <p:ph sz="half" idx="1"/>
          </p:nvPr>
        </p:nvSpPr>
        <p:spPr>
          <a:xfrm>
            <a:off x="1522414" y="1828800"/>
            <a:ext cx="4645152"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475412" y="1828800"/>
            <a:ext cx="4648201"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83829175-527E-46A3-863C-1BB1F163B849}" type="datetimeFigureOut">
              <a:rPr lang="en-US"/>
              <a:t>10/26/2016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257697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4" y="533400"/>
            <a:ext cx="9601200" cy="11430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4"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2414"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baseline="0"/>
            </a:lvl6pPr>
            <a:lvl7pPr>
              <a:defRPr sz="1400" baseline="0"/>
            </a:lvl7pPr>
            <a:lvl8pPr>
              <a:defRPr sz="1400" baseline="0"/>
            </a:lvl8pPr>
            <a:lvl9pP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478462"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78462"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83829175-527E-46A3-863C-1BB1F163B849}" type="datetimeFigureOut">
              <a:rPr lang="en-US"/>
              <a:t>10/26/2016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50123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83829175-527E-46A3-863C-1BB1F163B849}" type="datetimeFigureOut">
              <a:rPr lang="en-US"/>
              <a:t>10/26/2016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245570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829175-527E-46A3-863C-1BB1F163B849}" type="datetimeFigureOut">
              <a:rPr lang="en-US"/>
              <a:t>10/26/2016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395201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6613" y="2590800"/>
            <a:ext cx="3276599" cy="1924050"/>
          </a:xfrm>
        </p:spPr>
        <p:txBody>
          <a:bodyPr anchor="b">
            <a:normAutofit/>
          </a:bodyPr>
          <a:lstStyle>
            <a:lvl1pPr algn="l">
              <a:defRPr sz="3200" b="0"/>
            </a:lvl1pPr>
          </a:lstStyle>
          <a:p>
            <a:r>
              <a:rPr lang="en-US"/>
              <a:t>Click to edit Master title style</a:t>
            </a:r>
            <a:endParaRPr/>
          </a:p>
        </p:txBody>
      </p:sp>
      <p:sp>
        <p:nvSpPr>
          <p:cNvPr id="3" name="Content Placeholder 2"/>
          <p:cNvSpPr>
            <a:spLocks noGrp="1"/>
          </p:cNvSpPr>
          <p:nvPr>
            <p:ph idx="1"/>
          </p:nvPr>
        </p:nvSpPr>
        <p:spPr>
          <a:xfrm>
            <a:off x="5180012" y="838200"/>
            <a:ext cx="6172201" cy="51816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36613" y="4648200"/>
            <a:ext cx="327659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83829175-527E-46A3-863C-1BB1F163B849}" type="datetimeFigureOut">
              <a:rPr lang="en-US"/>
              <a:pPr/>
              <a:t>10/26/2016</a:t>
            </a:fld>
            <a:endParaRPr/>
          </a:p>
        </p:txBody>
      </p:sp>
      <p:sp>
        <p:nvSpPr>
          <p:cNvPr id="9" name="Footer Placeholder 8"/>
          <p:cNvSpPr>
            <a:spLocks noGrp="1"/>
          </p:cNvSpPr>
          <p:nvPr>
            <p:ph type="ftr" sz="quarter" idx="11"/>
          </p:nvPr>
        </p:nvSpPr>
        <p:spPr/>
        <p:txBody>
          <a:bodyPr/>
          <a:lstStyle/>
          <a:p>
            <a:endParaRPr/>
          </a:p>
        </p:txBody>
      </p:sp>
      <p:sp>
        <p:nvSpPr>
          <p:cNvPr id="10" name="Slide Number Placeholder 9"/>
          <p:cNvSpPr>
            <a:spLocks noGrp="1"/>
          </p:cNvSpPr>
          <p:nvPr>
            <p:ph type="sldNum" sz="quarter" idx="12"/>
          </p:nvPr>
        </p:nvSpPr>
        <p:spPr/>
        <p:txBody>
          <a:bodyPr/>
          <a:lstStyle/>
          <a:p>
            <a:fld id="{E5137D0E-4A4F-4307-8994-C1891D747D59}" type="slidenum">
              <a:rPr/>
              <a:pPr/>
              <a:t>‹#›</a:t>
            </a:fld>
            <a:endParaRPr/>
          </a:p>
        </p:txBody>
      </p:sp>
    </p:spTree>
    <p:extLst>
      <p:ext uri="{BB962C8B-B14F-4D97-AF65-F5344CB8AC3E}">
        <p14:creationId xmlns:p14="http://schemas.microsoft.com/office/powerpoint/2010/main" val="2018280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812" y="458787"/>
            <a:ext cx="6626225" cy="5938837"/>
          </a:xfrm>
          <a:prstGeom prst="rect">
            <a:avLst/>
          </a:prstGeom>
          <a:noFill/>
          <a:ln>
            <a:noFill/>
          </a:ln>
          <a:effectLst>
            <a:outerShdw blurRad="292100" algn="ctr" rotWithShape="0">
              <a:prstClr val="black">
                <a:alpha val="36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836613" y="2590800"/>
            <a:ext cx="3276599" cy="1924050"/>
          </a:xfrm>
        </p:spPr>
        <p:txBody>
          <a:bodyPr anchor="b">
            <a:normAutofit/>
          </a:bodyPr>
          <a:lstStyle>
            <a:lvl1pPr algn="l">
              <a:defRPr sz="3200" b="0"/>
            </a:lvl1pPr>
          </a:lstStyle>
          <a:p>
            <a:r>
              <a:rPr lang="en-US"/>
              <a:t>Click to edit Master title style</a:t>
            </a:r>
            <a:endParaRPr/>
          </a:p>
        </p:txBody>
      </p:sp>
      <p:sp>
        <p:nvSpPr>
          <p:cNvPr id="3" name="Picture Placeholder 2"/>
          <p:cNvSpPr>
            <a:spLocks noGrp="1"/>
          </p:cNvSpPr>
          <p:nvPr>
            <p:ph type="pic" idx="1"/>
          </p:nvPr>
        </p:nvSpPr>
        <p:spPr>
          <a:xfrm>
            <a:off x="5484812" y="836610"/>
            <a:ext cx="5867401" cy="518319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36613" y="4648200"/>
            <a:ext cx="327659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24469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533400"/>
            <a:ext cx="9601200" cy="11430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4" y="1828800"/>
            <a:ext cx="9601200" cy="4191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609012" y="6172200"/>
            <a:ext cx="1320059" cy="273049"/>
          </a:xfrm>
          <a:prstGeom prst="rect">
            <a:avLst/>
          </a:prstGeom>
        </p:spPr>
        <p:txBody>
          <a:bodyPr vert="horz" lIns="91440" tIns="45720" rIns="91440" bIns="45720" rtlCol="0" anchor="ctr"/>
          <a:lstStyle>
            <a:lvl1pPr algn="r">
              <a:defRPr sz="1000">
                <a:solidFill>
                  <a:schemeClr val="tx1"/>
                </a:solidFill>
              </a:defRPr>
            </a:lvl1pPr>
          </a:lstStyle>
          <a:p>
            <a:fld id="{83829175-527E-46A3-863C-1BB1F163B849}" type="datetimeFigureOut">
              <a:rPr lang="en-US"/>
              <a:pPr/>
              <a:t>10/26/2016</a:t>
            </a:fld>
            <a:endParaRPr/>
          </a:p>
        </p:txBody>
      </p:sp>
      <p:sp>
        <p:nvSpPr>
          <p:cNvPr id="5" name="Footer Placeholder 4"/>
          <p:cNvSpPr>
            <a:spLocks noGrp="1"/>
          </p:cNvSpPr>
          <p:nvPr>
            <p:ph type="ftr" sz="quarter" idx="3"/>
          </p:nvPr>
        </p:nvSpPr>
        <p:spPr>
          <a:xfrm>
            <a:off x="1517950" y="6172200"/>
            <a:ext cx="6862462" cy="273049"/>
          </a:xfrm>
          <a:prstGeom prst="rect">
            <a:avLst/>
          </a:prstGeom>
        </p:spPr>
        <p:txBody>
          <a:bodyPr vert="horz" lIns="91440" tIns="45720" rIns="91440" bIns="45720" rtlCol="0" anchor="ctr"/>
          <a:lstStyle>
            <a:lvl1pPr algn="l">
              <a:defRPr sz="1000">
                <a:solidFill>
                  <a:schemeClr val="tx1"/>
                </a:solidFill>
              </a:defRPr>
            </a:lvl1pPr>
          </a:lstStyle>
          <a:p>
            <a:endParaRPr/>
          </a:p>
        </p:txBody>
      </p:sp>
      <p:sp>
        <p:nvSpPr>
          <p:cNvPr id="6" name="Slide Number Placeholder 5"/>
          <p:cNvSpPr>
            <a:spLocks noGrp="1"/>
          </p:cNvSpPr>
          <p:nvPr>
            <p:ph type="sldNum" sz="quarter" idx="4"/>
          </p:nvPr>
        </p:nvSpPr>
        <p:spPr>
          <a:xfrm>
            <a:off x="10133012" y="6172200"/>
            <a:ext cx="990601" cy="273049"/>
          </a:xfrm>
          <a:prstGeom prst="rect">
            <a:avLst/>
          </a:prstGeom>
        </p:spPr>
        <p:txBody>
          <a:bodyPr vert="horz" lIns="91440" tIns="45720" rIns="91440" bIns="45720" rtlCol="0" anchor="ctr"/>
          <a:lstStyle>
            <a:lvl1pPr algn="r">
              <a:defRPr sz="1000">
                <a:solidFill>
                  <a:schemeClr val="tx1"/>
                </a:solidFill>
              </a:defRPr>
            </a:lvl1pPr>
          </a:lstStyle>
          <a:p>
            <a:fld id="{E5137D0E-4A4F-4307-8994-C1891D747D59}" type="slidenum">
              <a:rPr/>
              <a:pPr/>
              <a:t>‹#›</a:t>
            </a:fld>
            <a:endParaRPr/>
          </a:p>
        </p:txBody>
      </p:sp>
    </p:spTree>
    <p:extLst>
      <p:ext uri="{BB962C8B-B14F-4D97-AF65-F5344CB8AC3E}">
        <p14:creationId xmlns:p14="http://schemas.microsoft.com/office/powerpoint/2010/main" val="1526050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51510" y="304800"/>
            <a:ext cx="5181601" cy="3505200"/>
          </a:xfrm>
        </p:spPr>
        <p:txBody>
          <a:bodyPr/>
          <a:lstStyle/>
          <a:p>
            <a:pPr algn="ctr"/>
            <a:r>
              <a:rPr lang="en-US" sz="12000" dirty="0">
                <a:latin typeface="Kenyan Coffee" panose="02000400000000000000" pitchFamily="2" charset="0"/>
              </a:rPr>
              <a:t>Spiritual Bullies</a:t>
            </a:r>
          </a:p>
        </p:txBody>
      </p:sp>
      <p:sp>
        <p:nvSpPr>
          <p:cNvPr id="3" name="Subtitle 2"/>
          <p:cNvSpPr>
            <a:spLocks noGrp="1"/>
          </p:cNvSpPr>
          <p:nvPr>
            <p:ph type="subTitle" idx="1"/>
          </p:nvPr>
        </p:nvSpPr>
        <p:spPr>
          <a:xfrm>
            <a:off x="5180011" y="4038600"/>
            <a:ext cx="6324601" cy="2438400"/>
          </a:xfrm>
        </p:spPr>
        <p:txBody>
          <a:bodyPr>
            <a:normAutofit/>
          </a:bodyPr>
          <a:lstStyle/>
          <a:p>
            <a:pPr algn="ctr"/>
            <a:r>
              <a:rPr lang="en-US" sz="4000" b="1" i="1" dirty="0">
                <a:solidFill>
                  <a:schemeClr val="tx1">
                    <a:lumMod val="50000"/>
                  </a:schemeClr>
                </a:solidFill>
                <a:latin typeface="Calibri" panose="020F0502020204030204" pitchFamily="34" charset="0"/>
              </a:rPr>
              <a:t>“the scribes and the Pharisees began to assail  Him vehemently”</a:t>
            </a:r>
          </a:p>
          <a:p>
            <a:r>
              <a:rPr lang="en-US" sz="4000" dirty="0">
                <a:solidFill>
                  <a:schemeClr val="tx1">
                    <a:lumMod val="50000"/>
                  </a:schemeClr>
                </a:solidFill>
                <a:latin typeface="Calibri" panose="020F0502020204030204" pitchFamily="34" charset="0"/>
              </a:rPr>
              <a:t>                               (Luke 11:53)</a:t>
            </a:r>
          </a:p>
        </p:txBody>
      </p:sp>
      <p:pic>
        <p:nvPicPr>
          <p:cNvPr id="1026" name="Picture 2" descr="https://c5.staticflickr.com/4/3023/2513823044_a8ca5e5b0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494212" cy="6914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6561043"/>
      </p:ext>
    </p:extLst>
  </p:cSld>
  <p:clrMapOvr>
    <a:masterClrMapping/>
  </p:clrMapOvr>
  <mc:AlternateContent xmlns:mc="http://schemas.openxmlformats.org/markup-compatibility/2006" xmlns:p14="http://schemas.microsoft.com/office/powerpoint/2010/main">
    <mc:Choice Requires="p14">
      <p:transition spd="slow" p14:dur="1750">
        <p14:reveal thruBlk="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51510" y="304800"/>
            <a:ext cx="5181601" cy="3505200"/>
          </a:xfrm>
        </p:spPr>
        <p:txBody>
          <a:bodyPr/>
          <a:lstStyle/>
          <a:p>
            <a:pPr algn="ctr"/>
            <a:r>
              <a:rPr lang="en-US" sz="12000" dirty="0">
                <a:latin typeface="Kenyan Coffee" panose="02000400000000000000" pitchFamily="2" charset="0"/>
              </a:rPr>
              <a:t>Bullies in the Church?</a:t>
            </a:r>
          </a:p>
        </p:txBody>
      </p:sp>
      <p:sp>
        <p:nvSpPr>
          <p:cNvPr id="3" name="Subtitle 2"/>
          <p:cNvSpPr>
            <a:spLocks noGrp="1"/>
          </p:cNvSpPr>
          <p:nvPr>
            <p:ph type="subTitle" idx="1"/>
          </p:nvPr>
        </p:nvSpPr>
        <p:spPr>
          <a:xfrm>
            <a:off x="5180011" y="4038600"/>
            <a:ext cx="6324601" cy="2438400"/>
          </a:xfrm>
        </p:spPr>
        <p:txBody>
          <a:bodyPr>
            <a:normAutofit/>
          </a:bodyPr>
          <a:lstStyle/>
          <a:p>
            <a:pPr algn="ctr"/>
            <a:r>
              <a:rPr lang="en-US" sz="4000" b="1" i="1" dirty="0">
                <a:solidFill>
                  <a:schemeClr val="tx1">
                    <a:lumMod val="50000"/>
                  </a:schemeClr>
                </a:solidFill>
                <a:latin typeface="Calibri" panose="020F0502020204030204" pitchFamily="34" charset="0"/>
              </a:rPr>
              <a:t>“Beware of dogs, beware of evil workers, beware of the mutilation!”</a:t>
            </a:r>
          </a:p>
          <a:p>
            <a:r>
              <a:rPr lang="en-US" sz="4000" dirty="0">
                <a:solidFill>
                  <a:schemeClr val="tx1">
                    <a:lumMod val="50000"/>
                  </a:schemeClr>
                </a:solidFill>
                <a:latin typeface="Calibri" panose="020F0502020204030204" pitchFamily="34" charset="0"/>
              </a:rPr>
              <a:t>                        (Philippians 3:2)</a:t>
            </a:r>
          </a:p>
        </p:txBody>
      </p:sp>
      <p:pic>
        <p:nvPicPr>
          <p:cNvPr id="1026" name="Picture 2" descr="https://c5.staticflickr.com/4/3023/2513823044_a8ca5e5b0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494212" cy="6914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91091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2" y="609600"/>
            <a:ext cx="3886201" cy="4648200"/>
          </a:xfrm>
        </p:spPr>
        <p:txBody>
          <a:bodyPr anchor="t">
            <a:noAutofit/>
          </a:bodyPr>
          <a:lstStyle/>
          <a:p>
            <a:pPr algn="ctr"/>
            <a:r>
              <a:rPr lang="en-US" sz="8000" dirty="0">
                <a:latin typeface="Kenyan Coffee" panose="02000400000000000000" pitchFamily="2" charset="0"/>
              </a:rPr>
              <a:t>How to Respond to Spiritual Bullies</a:t>
            </a:r>
          </a:p>
        </p:txBody>
      </p:sp>
      <p:sp>
        <p:nvSpPr>
          <p:cNvPr id="3" name="Content Placeholder 2"/>
          <p:cNvSpPr>
            <a:spLocks noGrp="1"/>
          </p:cNvSpPr>
          <p:nvPr>
            <p:ph idx="1"/>
          </p:nvPr>
        </p:nvSpPr>
        <p:spPr>
          <a:xfrm>
            <a:off x="4722812" y="381000"/>
            <a:ext cx="7086600" cy="6477000"/>
          </a:xfrm>
        </p:spPr>
        <p:txBody>
          <a:bodyPr>
            <a:normAutofit/>
          </a:bodyPr>
          <a:lstStyle/>
          <a:p>
            <a:pPr marL="392113" indent="-392113">
              <a:spcBef>
                <a:spcPts val="0"/>
              </a:spcBef>
              <a:spcAft>
                <a:spcPts val="1200"/>
              </a:spcAft>
            </a:pPr>
            <a:r>
              <a:rPr lang="en-US" sz="4000" b="1" dirty="0">
                <a:latin typeface="Calibri" panose="020F0502020204030204" pitchFamily="34" charset="0"/>
              </a:rPr>
              <a:t>Return good for evil            </a:t>
            </a:r>
            <a:r>
              <a:rPr lang="en-US" sz="4000" dirty="0">
                <a:latin typeface="Calibri" panose="020F0502020204030204" pitchFamily="34" charset="0"/>
              </a:rPr>
              <a:t>(Romans 12:17-18)</a:t>
            </a:r>
          </a:p>
        </p:txBody>
      </p:sp>
      <p:sp>
        <p:nvSpPr>
          <p:cNvPr id="4" name="Text Placeholder 3"/>
          <p:cNvSpPr>
            <a:spLocks noGrp="1"/>
          </p:cNvSpPr>
          <p:nvPr>
            <p:ph type="body" sz="half" idx="2"/>
          </p:nvPr>
        </p:nvSpPr>
        <p:spPr>
          <a:xfrm>
            <a:off x="227012" y="5257800"/>
            <a:ext cx="3886201" cy="1143000"/>
          </a:xfrm>
        </p:spPr>
        <p:txBody>
          <a:bodyPr>
            <a:normAutofit/>
          </a:bodyPr>
          <a:lstStyle/>
          <a:p>
            <a:pPr algn="ctr"/>
            <a:r>
              <a:rPr lang="en-US" sz="4000" dirty="0">
                <a:latin typeface="Calibri" panose="020F0502020204030204" pitchFamily="34" charset="0"/>
              </a:rPr>
              <a:t>Proverbs 26:4-5</a:t>
            </a:r>
          </a:p>
        </p:txBody>
      </p:sp>
    </p:spTree>
    <p:extLst>
      <p:ext uri="{BB962C8B-B14F-4D97-AF65-F5344CB8AC3E}">
        <p14:creationId xmlns:p14="http://schemas.microsoft.com/office/powerpoint/2010/main" val="965303549"/>
      </p:ext>
    </p:extLst>
  </p:cSld>
  <p:clrMapOvr>
    <a:masterClrMapping/>
  </p:clrMapOvr>
  <mc:AlternateContent xmlns:mc="http://schemas.openxmlformats.org/markup-compatibility/2006" xmlns:p14="http://schemas.microsoft.com/office/powerpoint/2010/main">
    <mc:Choice Requires="p14">
      <p:transition spd="slow" p14:dur="1750">
        <p14:reveal thruBlk="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2" y="609600"/>
            <a:ext cx="3886201" cy="4648200"/>
          </a:xfrm>
        </p:spPr>
        <p:txBody>
          <a:bodyPr anchor="t">
            <a:noAutofit/>
          </a:bodyPr>
          <a:lstStyle/>
          <a:p>
            <a:pPr algn="ctr"/>
            <a:r>
              <a:rPr lang="en-US" sz="8000" dirty="0">
                <a:latin typeface="Kenyan Coffee" panose="02000400000000000000" pitchFamily="2" charset="0"/>
              </a:rPr>
              <a:t>How to Respond to Spiritual Bullies</a:t>
            </a:r>
          </a:p>
        </p:txBody>
      </p:sp>
      <p:sp>
        <p:nvSpPr>
          <p:cNvPr id="3" name="Content Placeholder 2"/>
          <p:cNvSpPr>
            <a:spLocks noGrp="1"/>
          </p:cNvSpPr>
          <p:nvPr>
            <p:ph idx="1"/>
          </p:nvPr>
        </p:nvSpPr>
        <p:spPr>
          <a:xfrm>
            <a:off x="4722812" y="381000"/>
            <a:ext cx="7086600" cy="6477000"/>
          </a:xfrm>
        </p:spPr>
        <p:txBody>
          <a:bodyPr>
            <a:normAutofit/>
          </a:bodyPr>
          <a:lstStyle/>
          <a:p>
            <a:pPr marL="392113" indent="-392113">
              <a:spcBef>
                <a:spcPts val="0"/>
              </a:spcBef>
              <a:spcAft>
                <a:spcPts val="1200"/>
              </a:spcAft>
            </a:pPr>
            <a:r>
              <a:rPr lang="en-US" sz="4000" b="1" dirty="0">
                <a:latin typeface="Calibri" panose="020F0502020204030204" pitchFamily="34" charset="0"/>
              </a:rPr>
              <a:t>Return good for evil            </a:t>
            </a:r>
            <a:r>
              <a:rPr lang="en-US" sz="4000" dirty="0">
                <a:latin typeface="Calibri" panose="020F0502020204030204" pitchFamily="34" charset="0"/>
              </a:rPr>
              <a:t>(Romans 12:17-18)</a:t>
            </a:r>
          </a:p>
          <a:p>
            <a:pPr marL="392113" indent="-392113">
              <a:spcBef>
                <a:spcPts val="0"/>
              </a:spcBef>
              <a:spcAft>
                <a:spcPts val="1200"/>
              </a:spcAft>
            </a:pPr>
            <a:r>
              <a:rPr lang="en-US" sz="4000" b="1" dirty="0">
                <a:latin typeface="Calibri" panose="020F0502020204030204" pitchFamily="34" charset="0"/>
              </a:rPr>
              <a:t>Turn away wrath           </a:t>
            </a:r>
            <a:r>
              <a:rPr lang="en-US" sz="4000" dirty="0">
                <a:latin typeface="Calibri" panose="020F0502020204030204" pitchFamily="34" charset="0"/>
              </a:rPr>
              <a:t>(Proverbs 15:1-2)</a:t>
            </a:r>
          </a:p>
        </p:txBody>
      </p:sp>
      <p:sp>
        <p:nvSpPr>
          <p:cNvPr id="4" name="Text Placeholder 3"/>
          <p:cNvSpPr>
            <a:spLocks noGrp="1"/>
          </p:cNvSpPr>
          <p:nvPr>
            <p:ph type="body" sz="half" idx="2"/>
          </p:nvPr>
        </p:nvSpPr>
        <p:spPr>
          <a:xfrm>
            <a:off x="227012" y="5257800"/>
            <a:ext cx="3886201" cy="1143000"/>
          </a:xfrm>
        </p:spPr>
        <p:txBody>
          <a:bodyPr>
            <a:normAutofit/>
          </a:bodyPr>
          <a:lstStyle/>
          <a:p>
            <a:pPr algn="ctr"/>
            <a:r>
              <a:rPr lang="en-US" sz="4000" dirty="0">
                <a:latin typeface="Calibri" panose="020F0502020204030204" pitchFamily="34" charset="0"/>
              </a:rPr>
              <a:t>Proverbs 26:4-5</a:t>
            </a:r>
          </a:p>
        </p:txBody>
      </p:sp>
    </p:spTree>
    <p:extLst>
      <p:ext uri="{BB962C8B-B14F-4D97-AF65-F5344CB8AC3E}">
        <p14:creationId xmlns:p14="http://schemas.microsoft.com/office/powerpoint/2010/main" val="274824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2" y="609600"/>
            <a:ext cx="3886201" cy="4648200"/>
          </a:xfrm>
        </p:spPr>
        <p:txBody>
          <a:bodyPr anchor="t">
            <a:noAutofit/>
          </a:bodyPr>
          <a:lstStyle/>
          <a:p>
            <a:pPr algn="ctr"/>
            <a:r>
              <a:rPr lang="en-US" sz="8000" dirty="0">
                <a:latin typeface="Kenyan Coffee" panose="02000400000000000000" pitchFamily="2" charset="0"/>
              </a:rPr>
              <a:t>How to Respond to Spiritual Bullies</a:t>
            </a:r>
          </a:p>
        </p:txBody>
      </p:sp>
      <p:sp>
        <p:nvSpPr>
          <p:cNvPr id="3" name="Content Placeholder 2"/>
          <p:cNvSpPr>
            <a:spLocks noGrp="1"/>
          </p:cNvSpPr>
          <p:nvPr>
            <p:ph idx="1"/>
          </p:nvPr>
        </p:nvSpPr>
        <p:spPr>
          <a:xfrm>
            <a:off x="4722812" y="381000"/>
            <a:ext cx="7086600" cy="6477000"/>
          </a:xfrm>
        </p:spPr>
        <p:txBody>
          <a:bodyPr>
            <a:normAutofit/>
          </a:bodyPr>
          <a:lstStyle/>
          <a:p>
            <a:pPr marL="392113" indent="-392113">
              <a:spcBef>
                <a:spcPts val="0"/>
              </a:spcBef>
              <a:spcAft>
                <a:spcPts val="1200"/>
              </a:spcAft>
            </a:pPr>
            <a:r>
              <a:rPr lang="en-US" sz="4000" b="1" dirty="0">
                <a:latin typeface="Calibri" panose="020F0502020204030204" pitchFamily="34" charset="0"/>
              </a:rPr>
              <a:t>Return good for evil            </a:t>
            </a:r>
            <a:r>
              <a:rPr lang="en-US" sz="4000" dirty="0">
                <a:latin typeface="Calibri" panose="020F0502020204030204" pitchFamily="34" charset="0"/>
              </a:rPr>
              <a:t>(Romans 12:17-18)</a:t>
            </a:r>
          </a:p>
          <a:p>
            <a:pPr marL="392113" indent="-392113">
              <a:spcBef>
                <a:spcPts val="0"/>
              </a:spcBef>
              <a:spcAft>
                <a:spcPts val="1200"/>
              </a:spcAft>
            </a:pPr>
            <a:r>
              <a:rPr lang="en-US" sz="4000" b="1" dirty="0">
                <a:latin typeface="Calibri" panose="020F0502020204030204" pitchFamily="34" charset="0"/>
              </a:rPr>
              <a:t>Turn away wrath           </a:t>
            </a:r>
            <a:r>
              <a:rPr lang="en-US" sz="4000" dirty="0">
                <a:latin typeface="Calibri" panose="020F0502020204030204" pitchFamily="34" charset="0"/>
              </a:rPr>
              <a:t>(Proverbs 15:1-2)</a:t>
            </a:r>
          </a:p>
          <a:p>
            <a:pPr marL="392113" indent="-392113">
              <a:spcBef>
                <a:spcPts val="0"/>
              </a:spcBef>
              <a:spcAft>
                <a:spcPts val="1200"/>
              </a:spcAft>
            </a:pPr>
            <a:r>
              <a:rPr lang="en-US" sz="4000" b="1" dirty="0">
                <a:latin typeface="Calibri" panose="020F0502020204030204" pitchFamily="34" charset="0"/>
              </a:rPr>
              <a:t>Do not cast your pearls before swine </a:t>
            </a:r>
            <a:r>
              <a:rPr lang="en-US" sz="4000" dirty="0">
                <a:latin typeface="Calibri" panose="020F0502020204030204" pitchFamily="34" charset="0"/>
              </a:rPr>
              <a:t>(Matthew 7:6)</a:t>
            </a:r>
          </a:p>
        </p:txBody>
      </p:sp>
      <p:sp>
        <p:nvSpPr>
          <p:cNvPr id="4" name="Text Placeholder 3"/>
          <p:cNvSpPr>
            <a:spLocks noGrp="1"/>
          </p:cNvSpPr>
          <p:nvPr>
            <p:ph type="body" sz="half" idx="2"/>
          </p:nvPr>
        </p:nvSpPr>
        <p:spPr>
          <a:xfrm>
            <a:off x="227012" y="5257800"/>
            <a:ext cx="3886201" cy="1143000"/>
          </a:xfrm>
        </p:spPr>
        <p:txBody>
          <a:bodyPr>
            <a:normAutofit/>
          </a:bodyPr>
          <a:lstStyle/>
          <a:p>
            <a:pPr algn="ctr"/>
            <a:r>
              <a:rPr lang="en-US" sz="4000" dirty="0">
                <a:latin typeface="Calibri" panose="020F0502020204030204" pitchFamily="34" charset="0"/>
              </a:rPr>
              <a:t>Proverbs 26:4-5</a:t>
            </a:r>
          </a:p>
        </p:txBody>
      </p:sp>
    </p:spTree>
    <p:extLst>
      <p:ext uri="{BB962C8B-B14F-4D97-AF65-F5344CB8AC3E}">
        <p14:creationId xmlns:p14="http://schemas.microsoft.com/office/powerpoint/2010/main" val="1885184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2" y="609600"/>
            <a:ext cx="3886201" cy="4648200"/>
          </a:xfrm>
        </p:spPr>
        <p:txBody>
          <a:bodyPr anchor="t">
            <a:noAutofit/>
          </a:bodyPr>
          <a:lstStyle/>
          <a:p>
            <a:pPr algn="ctr"/>
            <a:r>
              <a:rPr lang="en-US" sz="8000" dirty="0">
                <a:latin typeface="Kenyan Coffee" panose="02000400000000000000" pitchFamily="2" charset="0"/>
              </a:rPr>
              <a:t>How to Respond to Spiritual Bullies</a:t>
            </a:r>
          </a:p>
        </p:txBody>
      </p:sp>
      <p:sp>
        <p:nvSpPr>
          <p:cNvPr id="3" name="Content Placeholder 2"/>
          <p:cNvSpPr>
            <a:spLocks noGrp="1"/>
          </p:cNvSpPr>
          <p:nvPr>
            <p:ph idx="1"/>
          </p:nvPr>
        </p:nvSpPr>
        <p:spPr>
          <a:xfrm>
            <a:off x="4722812" y="381000"/>
            <a:ext cx="7086600" cy="6477000"/>
          </a:xfrm>
        </p:spPr>
        <p:txBody>
          <a:bodyPr>
            <a:normAutofit/>
          </a:bodyPr>
          <a:lstStyle/>
          <a:p>
            <a:pPr marL="392113" indent="-392113">
              <a:spcBef>
                <a:spcPts val="0"/>
              </a:spcBef>
              <a:spcAft>
                <a:spcPts val="1200"/>
              </a:spcAft>
            </a:pPr>
            <a:r>
              <a:rPr lang="en-US" sz="4000" b="1" dirty="0">
                <a:latin typeface="Calibri" panose="020F0502020204030204" pitchFamily="34" charset="0"/>
              </a:rPr>
              <a:t>Return good for evil            </a:t>
            </a:r>
            <a:r>
              <a:rPr lang="en-US" sz="4000" dirty="0">
                <a:latin typeface="Calibri" panose="020F0502020204030204" pitchFamily="34" charset="0"/>
              </a:rPr>
              <a:t>(Romans 12:17-18)</a:t>
            </a:r>
          </a:p>
          <a:p>
            <a:pPr marL="392113" indent="-392113">
              <a:spcBef>
                <a:spcPts val="0"/>
              </a:spcBef>
              <a:spcAft>
                <a:spcPts val="1200"/>
              </a:spcAft>
            </a:pPr>
            <a:r>
              <a:rPr lang="en-US" sz="4000" b="1" dirty="0">
                <a:latin typeface="Calibri" panose="020F0502020204030204" pitchFamily="34" charset="0"/>
              </a:rPr>
              <a:t>Turn away wrath           </a:t>
            </a:r>
            <a:r>
              <a:rPr lang="en-US" sz="4000" dirty="0">
                <a:latin typeface="Calibri" panose="020F0502020204030204" pitchFamily="34" charset="0"/>
              </a:rPr>
              <a:t>(Proverbs 15:1-2)</a:t>
            </a:r>
          </a:p>
          <a:p>
            <a:pPr marL="392113" indent="-392113">
              <a:spcBef>
                <a:spcPts val="0"/>
              </a:spcBef>
              <a:spcAft>
                <a:spcPts val="1200"/>
              </a:spcAft>
            </a:pPr>
            <a:r>
              <a:rPr lang="en-US" sz="4000" b="1" dirty="0">
                <a:latin typeface="Calibri" panose="020F0502020204030204" pitchFamily="34" charset="0"/>
              </a:rPr>
              <a:t>Do not cast your pearls before swine </a:t>
            </a:r>
            <a:r>
              <a:rPr lang="en-US" sz="4000" dirty="0">
                <a:latin typeface="Calibri" panose="020F0502020204030204" pitchFamily="34" charset="0"/>
              </a:rPr>
              <a:t>(Matthew 7:6)</a:t>
            </a:r>
          </a:p>
          <a:p>
            <a:pPr marL="392113" indent="-392113">
              <a:spcBef>
                <a:spcPts val="0"/>
              </a:spcBef>
              <a:spcAft>
                <a:spcPts val="1200"/>
              </a:spcAft>
            </a:pPr>
            <a:r>
              <a:rPr lang="en-US" sz="4000" b="1" dirty="0">
                <a:latin typeface="Calibri" panose="020F0502020204030204" pitchFamily="34" charset="0"/>
              </a:rPr>
              <a:t>Do not let malice grown in your heart </a:t>
            </a:r>
            <a:r>
              <a:rPr lang="en-US" sz="4000" dirty="0">
                <a:latin typeface="Calibri" panose="020F0502020204030204" pitchFamily="34" charset="0"/>
              </a:rPr>
              <a:t>(Ephesians 4:31-32)</a:t>
            </a:r>
          </a:p>
        </p:txBody>
      </p:sp>
      <p:sp>
        <p:nvSpPr>
          <p:cNvPr id="4" name="Text Placeholder 3"/>
          <p:cNvSpPr>
            <a:spLocks noGrp="1"/>
          </p:cNvSpPr>
          <p:nvPr>
            <p:ph type="body" sz="half" idx="2"/>
          </p:nvPr>
        </p:nvSpPr>
        <p:spPr>
          <a:xfrm>
            <a:off x="227012" y="5257800"/>
            <a:ext cx="3886201" cy="1143000"/>
          </a:xfrm>
        </p:spPr>
        <p:txBody>
          <a:bodyPr>
            <a:normAutofit/>
          </a:bodyPr>
          <a:lstStyle/>
          <a:p>
            <a:pPr algn="ctr"/>
            <a:r>
              <a:rPr lang="en-US" sz="4000" dirty="0">
                <a:latin typeface="Calibri" panose="020F0502020204030204" pitchFamily="34" charset="0"/>
              </a:rPr>
              <a:t>Proverbs 26:4-5</a:t>
            </a:r>
          </a:p>
        </p:txBody>
      </p:sp>
    </p:spTree>
    <p:extLst>
      <p:ext uri="{BB962C8B-B14F-4D97-AF65-F5344CB8AC3E}">
        <p14:creationId xmlns:p14="http://schemas.microsoft.com/office/powerpoint/2010/main" val="113164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2" y="609600"/>
            <a:ext cx="3886201" cy="4648200"/>
          </a:xfrm>
        </p:spPr>
        <p:txBody>
          <a:bodyPr anchor="t">
            <a:noAutofit/>
          </a:bodyPr>
          <a:lstStyle/>
          <a:p>
            <a:pPr algn="ctr"/>
            <a:r>
              <a:rPr lang="en-US" sz="8000" dirty="0">
                <a:latin typeface="Kenyan Coffee" panose="02000400000000000000" pitchFamily="2" charset="0"/>
              </a:rPr>
              <a:t>How to Respond to Spiritual Bullies</a:t>
            </a:r>
          </a:p>
        </p:txBody>
      </p:sp>
      <p:sp>
        <p:nvSpPr>
          <p:cNvPr id="3" name="Content Placeholder 2"/>
          <p:cNvSpPr>
            <a:spLocks noGrp="1"/>
          </p:cNvSpPr>
          <p:nvPr>
            <p:ph idx="1"/>
          </p:nvPr>
        </p:nvSpPr>
        <p:spPr>
          <a:xfrm>
            <a:off x="4722812" y="381000"/>
            <a:ext cx="7086600" cy="6477000"/>
          </a:xfrm>
        </p:spPr>
        <p:txBody>
          <a:bodyPr>
            <a:normAutofit/>
          </a:bodyPr>
          <a:lstStyle/>
          <a:p>
            <a:pPr marL="392113" indent="-392113">
              <a:spcBef>
                <a:spcPts val="0"/>
              </a:spcBef>
              <a:spcAft>
                <a:spcPts val="1200"/>
              </a:spcAft>
            </a:pPr>
            <a:r>
              <a:rPr lang="en-US" sz="4000" b="1" dirty="0">
                <a:latin typeface="Calibri" panose="020F0502020204030204" pitchFamily="34" charset="0"/>
              </a:rPr>
              <a:t>Return good for evil            </a:t>
            </a:r>
            <a:r>
              <a:rPr lang="en-US" sz="4000" dirty="0">
                <a:latin typeface="Calibri" panose="020F0502020204030204" pitchFamily="34" charset="0"/>
              </a:rPr>
              <a:t>(Romans 12:17-18)</a:t>
            </a:r>
          </a:p>
          <a:p>
            <a:pPr marL="392113" indent="-392113">
              <a:spcBef>
                <a:spcPts val="0"/>
              </a:spcBef>
              <a:spcAft>
                <a:spcPts val="1200"/>
              </a:spcAft>
            </a:pPr>
            <a:r>
              <a:rPr lang="en-US" sz="4000" b="1" dirty="0">
                <a:latin typeface="Calibri" panose="020F0502020204030204" pitchFamily="34" charset="0"/>
              </a:rPr>
              <a:t>Turn away wrath           </a:t>
            </a:r>
            <a:r>
              <a:rPr lang="en-US" sz="4000" dirty="0">
                <a:latin typeface="Calibri" panose="020F0502020204030204" pitchFamily="34" charset="0"/>
              </a:rPr>
              <a:t>(Proverbs 15:1-2)</a:t>
            </a:r>
          </a:p>
          <a:p>
            <a:pPr marL="392113" indent="-392113">
              <a:spcBef>
                <a:spcPts val="0"/>
              </a:spcBef>
              <a:spcAft>
                <a:spcPts val="1200"/>
              </a:spcAft>
            </a:pPr>
            <a:r>
              <a:rPr lang="en-US" sz="4000" b="1" dirty="0">
                <a:latin typeface="Calibri" panose="020F0502020204030204" pitchFamily="34" charset="0"/>
              </a:rPr>
              <a:t>Do not cast your pearls before swine </a:t>
            </a:r>
            <a:r>
              <a:rPr lang="en-US" sz="4000" dirty="0">
                <a:latin typeface="Calibri" panose="020F0502020204030204" pitchFamily="34" charset="0"/>
              </a:rPr>
              <a:t>(Matthew 7:6)</a:t>
            </a:r>
          </a:p>
          <a:p>
            <a:pPr marL="392113" indent="-392113">
              <a:spcBef>
                <a:spcPts val="0"/>
              </a:spcBef>
              <a:spcAft>
                <a:spcPts val="1200"/>
              </a:spcAft>
            </a:pPr>
            <a:r>
              <a:rPr lang="en-US" sz="4000" b="1" dirty="0">
                <a:latin typeface="Calibri" panose="020F0502020204030204" pitchFamily="34" charset="0"/>
              </a:rPr>
              <a:t>Do not let malice grown in your heart </a:t>
            </a:r>
            <a:r>
              <a:rPr lang="en-US" sz="4000" dirty="0">
                <a:latin typeface="Calibri" panose="020F0502020204030204" pitchFamily="34" charset="0"/>
              </a:rPr>
              <a:t>(Ephesians 4:31-32)</a:t>
            </a:r>
          </a:p>
          <a:p>
            <a:pPr marL="392113" indent="-392113">
              <a:spcBef>
                <a:spcPts val="0"/>
              </a:spcBef>
              <a:spcAft>
                <a:spcPts val="1200"/>
              </a:spcAft>
            </a:pPr>
            <a:r>
              <a:rPr lang="en-US" sz="4000" b="1" dirty="0">
                <a:latin typeface="Calibri" panose="020F0502020204030204" pitchFamily="34" charset="0"/>
              </a:rPr>
              <a:t>Patiently Endure                          </a:t>
            </a:r>
            <a:r>
              <a:rPr lang="en-US" sz="4000" dirty="0">
                <a:latin typeface="Calibri" panose="020F0502020204030204" pitchFamily="34" charset="0"/>
              </a:rPr>
              <a:t>(1 Peter 2:19-20)</a:t>
            </a:r>
          </a:p>
          <a:p>
            <a:endParaRPr lang="en-US" dirty="0"/>
          </a:p>
        </p:txBody>
      </p:sp>
      <p:sp>
        <p:nvSpPr>
          <p:cNvPr id="4" name="Text Placeholder 3"/>
          <p:cNvSpPr>
            <a:spLocks noGrp="1"/>
          </p:cNvSpPr>
          <p:nvPr>
            <p:ph type="body" sz="half" idx="2"/>
          </p:nvPr>
        </p:nvSpPr>
        <p:spPr>
          <a:xfrm>
            <a:off x="227012" y="5257800"/>
            <a:ext cx="3886201" cy="1143000"/>
          </a:xfrm>
        </p:spPr>
        <p:txBody>
          <a:bodyPr>
            <a:normAutofit/>
          </a:bodyPr>
          <a:lstStyle/>
          <a:p>
            <a:pPr algn="ctr"/>
            <a:r>
              <a:rPr lang="en-US" sz="4000" dirty="0">
                <a:latin typeface="Calibri" panose="020F0502020204030204" pitchFamily="34" charset="0"/>
              </a:rPr>
              <a:t>Proverbs 26:4-5</a:t>
            </a:r>
          </a:p>
        </p:txBody>
      </p:sp>
    </p:spTree>
    <p:extLst>
      <p:ext uri="{BB962C8B-B14F-4D97-AF65-F5344CB8AC3E}">
        <p14:creationId xmlns:p14="http://schemas.microsoft.com/office/powerpoint/2010/main" val="3879915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1185" y="457200"/>
            <a:ext cx="9144000" cy="1524000"/>
          </a:xfrm>
        </p:spPr>
        <p:txBody>
          <a:bodyPr/>
          <a:lstStyle/>
          <a:p>
            <a:r>
              <a:rPr lang="en-US" sz="9600" dirty="0">
                <a:latin typeface="Kenyan Coffee" panose="02000400000000000000" pitchFamily="2" charset="0"/>
              </a:rPr>
              <a:t>Conclusion</a:t>
            </a:r>
          </a:p>
        </p:txBody>
      </p:sp>
      <p:sp>
        <p:nvSpPr>
          <p:cNvPr id="3" name="Subtitle 2"/>
          <p:cNvSpPr>
            <a:spLocks noGrp="1"/>
          </p:cNvSpPr>
          <p:nvPr>
            <p:ph type="subTitle" idx="1"/>
          </p:nvPr>
        </p:nvSpPr>
        <p:spPr>
          <a:xfrm>
            <a:off x="836612" y="2209800"/>
            <a:ext cx="10515599" cy="4191000"/>
          </a:xfrm>
        </p:spPr>
        <p:txBody>
          <a:bodyPr>
            <a:normAutofit/>
          </a:bodyPr>
          <a:lstStyle/>
          <a:p>
            <a:r>
              <a:rPr lang="en-US" sz="4800" dirty="0">
                <a:latin typeface="Calibri" panose="020F0502020204030204" pitchFamily="34" charset="0"/>
              </a:rPr>
              <a:t>“</a:t>
            </a:r>
            <a:r>
              <a:rPr lang="en-US" sz="4800" i="1" dirty="0">
                <a:latin typeface="Calibri" panose="020F0502020204030204" pitchFamily="34" charset="0"/>
              </a:rPr>
              <a:t>Scoffers set a city aflame, but wise men turn away wrath. If a wise man contends with a foolish man, whether the fool rages or laughs, there is no peace.”</a:t>
            </a:r>
          </a:p>
          <a:p>
            <a:endParaRPr lang="en-US" sz="1200" i="1" dirty="0">
              <a:latin typeface="Calibri" panose="020F0502020204030204" pitchFamily="34" charset="0"/>
            </a:endParaRPr>
          </a:p>
          <a:p>
            <a:pPr algn="r"/>
            <a:r>
              <a:rPr lang="en-US" sz="4800" dirty="0">
                <a:latin typeface="Calibri" panose="020F0502020204030204" pitchFamily="34" charset="0"/>
              </a:rPr>
              <a:t>(Proverbs 29:8-9) </a:t>
            </a:r>
            <a:endParaRPr lang="en-US" sz="4800" dirty="0">
              <a:solidFill>
                <a:schemeClr val="tx1">
                  <a:lumMod val="50000"/>
                </a:schemeClr>
              </a:solidFill>
              <a:latin typeface="Calibri" panose="020F0502020204030204" pitchFamily="34" charset="0"/>
            </a:endParaRPr>
          </a:p>
        </p:txBody>
      </p:sp>
    </p:spTree>
    <p:extLst>
      <p:ext uri="{BB962C8B-B14F-4D97-AF65-F5344CB8AC3E}">
        <p14:creationId xmlns:p14="http://schemas.microsoft.com/office/powerpoint/2010/main" val="1529668077"/>
      </p:ext>
    </p:extLst>
  </p:cSld>
  <p:clrMapOvr>
    <a:masterClrMapping/>
  </p:clrMapOvr>
  <mc:AlternateContent xmlns:mc="http://schemas.openxmlformats.org/markup-compatibility/2006" xmlns:p14="http://schemas.microsoft.com/office/powerpoint/2010/main">
    <mc:Choice Requires="p14">
      <p:transition spd="slow" p14:dur="1750">
        <p14:reveal thruBlk="1"/>
      </p:transition>
    </mc:Choice>
    <mc:Fallback xmlns="">
      <p:transition spd="slow">
        <p:fade/>
      </p:transition>
    </mc:Fallback>
  </mc:AlternateContent>
</p:sld>
</file>

<file path=ppt/theme/theme1.xml><?xml version="1.0" encoding="utf-8"?>
<a:theme xmlns:a="http://schemas.openxmlformats.org/drawingml/2006/main" name="Watercolor_16x9">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66FA3CE-A218-4400-AA51-F51C6E85D0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Watercolor presentation (widescreen)</Template>
  <TotalTime>0</TotalTime>
  <Words>1274</Words>
  <Application>Microsoft Office PowerPoint</Application>
  <PresentationFormat>Custom</PresentationFormat>
  <Paragraphs>97</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Kenyan Coffee</vt:lpstr>
      <vt:lpstr>Palatino Linotype</vt:lpstr>
      <vt:lpstr>Watercolor_16x9</vt:lpstr>
      <vt:lpstr>Spiritual Bullies</vt:lpstr>
      <vt:lpstr>Bullies in the Church?</vt:lpstr>
      <vt:lpstr>How to Respond to Spiritual Bullies</vt:lpstr>
      <vt:lpstr>How to Respond to Spiritual Bullies</vt:lpstr>
      <vt:lpstr>How to Respond to Spiritual Bullies</vt:lpstr>
      <vt:lpstr>How to Respond to Spiritual Bullies</vt:lpstr>
      <vt:lpstr>How to Respond to Spiritual Bullies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2016-09-02T17:48:20Z</dcterms:created>
  <dcterms:modified xsi:type="dcterms:W3CDTF">2016-10-27T03:57:35Z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TC028866379991</vt:lpwstr>
  </property>
</Properties>
</file>