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3" r:id="rId9"/>
    <p:sldId id="265" r:id="rId10"/>
    <p:sldId id="269" r:id="rId11"/>
    <p:sldId id="266" r:id="rId12"/>
    <p:sldId id="267" r:id="rId13"/>
    <p:sldId id="268" r:id="rId14"/>
    <p:sldId id="271" r:id="rId15"/>
    <p:sldId id="272" r:id="rId16"/>
    <p:sldId id="273" r:id="rId17"/>
    <p:sldId id="274" r:id="rId18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67684" autoAdjust="0"/>
  </p:normalViewPr>
  <p:slideViewPr>
    <p:cSldViewPr snapToGrid="0">
      <p:cViewPr varScale="1">
        <p:scale>
          <a:sx n="47" d="100"/>
          <a:sy n="47" d="100"/>
        </p:scale>
        <p:origin x="198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82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r>
              <a:rPr lang="en-US" sz="1800" dirty="0">
                <a:latin typeface="Bernard MT Condensed" panose="02050806060905020404" pitchFamily="18" charset="0"/>
              </a:rPr>
              <a:t>Spiritual Maturity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r>
              <a:rPr lang="en-US" dirty="0" smtClean="0"/>
              <a:t>June 29, 2014 PM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r>
              <a:rPr lang="en-US" dirty="0" smtClean="0"/>
              <a:t>West Side church of Christ, Stan Cox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1524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EC9F9B2E-98C4-4E23-A6CE-BA64D7281FEB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0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F9A0D328-49B3-4626-9852-E5D29F206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811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A0D328-49B3-4626-9852-E5D29F206FF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2636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b="1" dirty="0"/>
              <a:t>Spiritual maturation is a process:</a:t>
            </a:r>
          </a:p>
          <a:p>
            <a:pPr marL="173422" indent="-173422">
              <a:buFont typeface="Arial" panose="020B0604020202020204" pitchFamily="34" charset="0"/>
              <a:buChar char="•"/>
            </a:pPr>
            <a:r>
              <a:rPr lang="en-US" baseline="0" dirty="0" smtClean="0"/>
              <a:t>We must be diligent</a:t>
            </a:r>
          </a:p>
          <a:p>
            <a:pPr marL="173422" indent="-173422">
              <a:buFont typeface="Arial" panose="020B0604020202020204" pitchFamily="34" charset="0"/>
              <a:buChar char="•"/>
            </a:pPr>
            <a:r>
              <a:rPr lang="en-US" baseline="0" dirty="0" smtClean="0"/>
              <a:t>We must look to Jesus as our example, and His will as our guide</a:t>
            </a:r>
          </a:p>
          <a:p>
            <a:pPr marL="173422" indent="-173422">
              <a:buFont typeface="Arial" panose="020B0604020202020204" pitchFamily="34" charset="0"/>
              <a:buChar char="•"/>
            </a:pPr>
            <a:r>
              <a:rPr lang="en-US" baseline="0" dirty="0" smtClean="0"/>
              <a:t>We must be steadfast to attain the goal! (cf. Phil. 3:12-14)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A0D328-49B3-4626-9852-E5D29F206FF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9862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Colossians 3:5-11</a:t>
            </a:r>
            <a:r>
              <a:rPr lang="en-US" baseline="0" dirty="0" smtClean="0"/>
              <a:t> (READ)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A0D328-49B3-4626-9852-E5D29F206FF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599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A0D328-49B3-4626-9852-E5D29F206FF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402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A0D328-49B3-4626-9852-E5D29F206FF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0361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0" dirty="0" smtClean="0"/>
              <a:t> Peter 2:21-22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A0D328-49B3-4626-9852-E5D29F206FF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5268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A0D328-49B3-4626-9852-E5D29F206FF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2718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Our Understanding &amp; Use Of Truth - 5:11, 13.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A0D328-49B3-4626-9852-E5D29F206FF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355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Our Willingness &amp; Ability To Teach Truth - 5:12.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A0D328-49B3-4626-9852-E5D29F206FF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2748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A0D328-49B3-4626-9852-E5D29F206FF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366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195F-E028-4C3F-9960-A0E615A3EA78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CD8C8-8478-4514-A2D7-D6C1DCB36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124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195F-E028-4C3F-9960-A0E615A3EA78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CD8C8-8478-4514-A2D7-D6C1DCB36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3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195F-E028-4C3F-9960-A0E615A3EA78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CD8C8-8478-4514-A2D7-D6C1DCB36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033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195F-E028-4C3F-9960-A0E615A3EA78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CD8C8-8478-4514-A2D7-D6C1DCB36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628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195F-E028-4C3F-9960-A0E615A3EA78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CD8C8-8478-4514-A2D7-D6C1DCB36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775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195F-E028-4C3F-9960-A0E615A3EA78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CD8C8-8478-4514-A2D7-D6C1DCB36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059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195F-E028-4C3F-9960-A0E615A3EA78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CD8C8-8478-4514-A2D7-D6C1DCB36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178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195F-E028-4C3F-9960-A0E615A3EA78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CD8C8-8478-4514-A2D7-D6C1DCB36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957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195F-E028-4C3F-9960-A0E615A3EA78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CD8C8-8478-4514-A2D7-D6C1DCB36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14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195F-E028-4C3F-9960-A0E615A3EA78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CD8C8-8478-4514-A2D7-D6C1DCB36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259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195F-E028-4C3F-9960-A0E615A3EA78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CD8C8-8478-4514-A2D7-D6C1DCB36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01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A195F-E028-4C3F-9960-A0E615A3EA78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CD8C8-8478-4514-A2D7-D6C1DCB36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856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9144001" cy="686937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84094" y="560311"/>
            <a:ext cx="5620870" cy="2585323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6600" cap="none" spc="310" dirty="0" smtClean="0">
                <a:ln/>
                <a:solidFill>
                  <a:schemeClr val="accent6">
                    <a:lumMod val="75000"/>
                  </a:schemeClr>
                </a:solidFill>
                <a:effectLst/>
                <a:latin typeface="Bernard MT Condensed" panose="02050806060905020404" pitchFamily="18" charset="0"/>
              </a:rPr>
              <a:t>Spiritual</a:t>
            </a:r>
          </a:p>
          <a:p>
            <a:pPr algn="ctr"/>
            <a:r>
              <a:rPr lang="en-US" sz="9600" spc="310" dirty="0" smtClean="0">
                <a:ln/>
                <a:solidFill>
                  <a:schemeClr val="accent6">
                    <a:lumMod val="75000"/>
                  </a:schemeClr>
                </a:solidFill>
                <a:latin typeface="Bernard MT Condensed" panose="02050806060905020404" pitchFamily="18" charset="0"/>
              </a:rPr>
              <a:t>Maturity</a:t>
            </a:r>
            <a:endParaRPr lang="en-US" sz="9600" cap="none" spc="310" dirty="0">
              <a:ln/>
              <a:solidFill>
                <a:schemeClr val="accent6">
                  <a:lumMod val="75000"/>
                </a:schemeClr>
              </a:solidFill>
              <a:effectLst/>
              <a:latin typeface="Bernard MT Condensed" panose="02050806060905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17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411" y="244103"/>
            <a:ext cx="8377517" cy="952686"/>
          </a:xfrm>
        </p:spPr>
        <p:txBody>
          <a:bodyPr>
            <a:normAutofit/>
          </a:bodyPr>
          <a:lstStyle/>
          <a:p>
            <a:r>
              <a:rPr lang="en-US" sz="4800" spc="3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Spiritual Maturity</a:t>
            </a:r>
            <a:endParaRPr lang="en-US" sz="4800" spc="3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928" y="1398495"/>
            <a:ext cx="7490013" cy="4209825"/>
          </a:xfrm>
        </p:spPr>
        <p:txBody>
          <a:bodyPr>
            <a:normAutofit lnSpcReduction="10000"/>
          </a:bodyPr>
          <a:lstStyle/>
          <a:p>
            <a:pPr marL="282575" indent="-282575"/>
            <a:r>
              <a:rPr lang="en-US" sz="3400" b="1" dirty="0" smtClean="0"/>
              <a:t>Put away carnal things</a:t>
            </a:r>
          </a:p>
          <a:p>
            <a:pPr marL="457200" lvl="1" indent="0">
              <a:buNone/>
            </a:pPr>
            <a:r>
              <a:rPr lang="en-US" sz="3200" i="1" dirty="0" smtClean="0"/>
              <a:t>1 Corinthians 3:1-3</a:t>
            </a:r>
          </a:p>
          <a:p>
            <a:pPr marL="282575" indent="-282575"/>
            <a:r>
              <a:rPr lang="en-US" sz="3400" b="1" dirty="0" smtClean="0"/>
              <a:t>Cultivate an understanding of truth</a:t>
            </a:r>
          </a:p>
          <a:p>
            <a:pPr marL="457200" lvl="1" indent="0">
              <a:buNone/>
            </a:pPr>
            <a:r>
              <a:rPr lang="en-US" sz="3200" i="1" dirty="0" smtClean="0"/>
              <a:t>Ephesians 5:17; John 8:31-32</a:t>
            </a:r>
          </a:p>
          <a:p>
            <a:pPr marL="282575" indent="-282575"/>
            <a:r>
              <a:rPr lang="en-US" sz="3400" b="1" dirty="0" smtClean="0"/>
              <a:t>Strive to be like Christ</a:t>
            </a:r>
          </a:p>
          <a:p>
            <a:pPr marL="457200" lvl="1" indent="0">
              <a:buNone/>
            </a:pPr>
            <a:r>
              <a:rPr lang="en-US" sz="3200" i="1" dirty="0" smtClean="0"/>
              <a:t>Ephesians 4:11-16; 1 John 2:5-6</a:t>
            </a:r>
          </a:p>
          <a:p>
            <a:pPr marL="282575" indent="-282575"/>
            <a:r>
              <a:rPr lang="en-US" sz="3400" b="1" dirty="0" smtClean="0"/>
              <a:t>Progress beyond the first principles</a:t>
            </a:r>
          </a:p>
          <a:p>
            <a:pPr marL="457200" lvl="1" indent="0">
              <a:buNone/>
            </a:pPr>
            <a:r>
              <a:rPr lang="en-US" sz="3200" i="1" dirty="0" smtClean="0"/>
              <a:t>Hebrews 5:12 – 6:3; Philippians 1:9-11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4652" y="138767"/>
            <a:ext cx="1170578" cy="211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33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518" y="284444"/>
            <a:ext cx="8390964" cy="764427"/>
          </a:xfrm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Bernard MT Condensed" panose="02050806060905020404" pitchFamily="18" charset="0"/>
              </a:rPr>
              <a:t>Hebrews 5:11,13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093" y="1196788"/>
            <a:ext cx="8189259" cy="5123330"/>
          </a:xfrm>
        </p:spPr>
        <p:txBody>
          <a:bodyPr>
            <a:normAutofit/>
          </a:bodyPr>
          <a:lstStyle/>
          <a:p>
            <a:pPr marL="0" indent="346075">
              <a:buNone/>
            </a:pPr>
            <a:r>
              <a:rPr lang="en-US" sz="3200" dirty="0" smtClean="0"/>
              <a:t>(11), “Of whom we </a:t>
            </a:r>
            <a:r>
              <a:rPr lang="en-US" sz="3200" dirty="0"/>
              <a:t>have much </a:t>
            </a:r>
            <a:r>
              <a:rPr lang="en-US" sz="3200" dirty="0" smtClean="0"/>
              <a:t>                          to </a:t>
            </a:r>
            <a:r>
              <a:rPr lang="en-US" sz="3200" dirty="0"/>
              <a:t>say, </a:t>
            </a:r>
            <a:r>
              <a:rPr lang="en-US" sz="3200" dirty="0" smtClean="0"/>
              <a:t>and </a:t>
            </a:r>
            <a:r>
              <a:rPr lang="en-US" sz="3200" dirty="0"/>
              <a:t>hard to explain, since you have become dull of hearing</a:t>
            </a:r>
            <a:r>
              <a:rPr lang="en-US" sz="3200" dirty="0" smtClean="0"/>
              <a:t>.</a:t>
            </a:r>
          </a:p>
          <a:p>
            <a:pPr marL="0" indent="346075">
              <a:buNone/>
            </a:pPr>
            <a:r>
              <a:rPr lang="en-US" sz="3200" dirty="0" smtClean="0"/>
              <a:t>(13), For </a:t>
            </a:r>
            <a:r>
              <a:rPr lang="en-US" sz="3200" dirty="0"/>
              <a:t>everyone who partakes </a:t>
            </a:r>
            <a:r>
              <a:rPr lang="en-US" sz="3200" i="1" dirty="0"/>
              <a:t>only</a:t>
            </a:r>
            <a:r>
              <a:rPr lang="en-US" sz="3200" dirty="0"/>
              <a:t> of milk </a:t>
            </a:r>
            <a:r>
              <a:rPr lang="en-US" sz="3200" i="1" dirty="0"/>
              <a:t>is</a:t>
            </a:r>
            <a:r>
              <a:rPr lang="en-US" sz="3200" dirty="0"/>
              <a:t> unskilled in the word of righteousness, for he is a babe.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564" y="284444"/>
            <a:ext cx="2129047" cy="1101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91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518" y="284444"/>
            <a:ext cx="8390964" cy="764427"/>
          </a:xfrm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Bernard MT Condensed" panose="02050806060905020404" pitchFamily="18" charset="0"/>
              </a:rPr>
              <a:t>Hebrews 5:12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093" y="1196788"/>
            <a:ext cx="8189259" cy="5123330"/>
          </a:xfrm>
        </p:spPr>
        <p:txBody>
          <a:bodyPr>
            <a:normAutofit/>
          </a:bodyPr>
          <a:lstStyle/>
          <a:p>
            <a:pPr marL="0" indent="349250">
              <a:buNone/>
            </a:pPr>
            <a:r>
              <a:rPr lang="en-US" sz="3200" dirty="0"/>
              <a:t>For though by this time you </a:t>
            </a:r>
            <a:r>
              <a:rPr lang="en-US" sz="3200" dirty="0" smtClean="0"/>
              <a:t>                               ought </a:t>
            </a:r>
            <a:r>
              <a:rPr lang="en-US" sz="3200" dirty="0"/>
              <a:t>to be teachers, you need </a:t>
            </a:r>
            <a:r>
              <a:rPr lang="en-US" sz="3200" i="1" dirty="0"/>
              <a:t>someone</a:t>
            </a:r>
            <a:r>
              <a:rPr lang="en-US" sz="3200" dirty="0"/>
              <a:t> to teach you again the first principles of the oracles of God; and you have come to need milk and not solid food.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564" y="284444"/>
            <a:ext cx="2129047" cy="1101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04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518" y="284444"/>
            <a:ext cx="8390964" cy="764427"/>
          </a:xfrm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Bernard MT Condensed" panose="02050806060905020404" pitchFamily="18" charset="0"/>
              </a:rPr>
              <a:t>Philippians 1:9-11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093" y="1196788"/>
            <a:ext cx="8189259" cy="5123330"/>
          </a:xfrm>
        </p:spPr>
        <p:txBody>
          <a:bodyPr>
            <a:normAutofit/>
          </a:bodyPr>
          <a:lstStyle/>
          <a:p>
            <a:pPr marL="0" indent="349250">
              <a:buNone/>
            </a:pPr>
            <a:r>
              <a:rPr lang="en-US" sz="3200" dirty="0"/>
              <a:t>And this I pray, that your </a:t>
            </a:r>
            <a:r>
              <a:rPr lang="en-US" sz="3200" dirty="0" smtClean="0"/>
              <a:t>love                               </a:t>
            </a:r>
            <a:r>
              <a:rPr lang="en-US" sz="3200" dirty="0"/>
              <a:t>may abound still more and more in knowledge and all discernment, </a:t>
            </a:r>
            <a:r>
              <a:rPr lang="en-US" sz="3200" baseline="30000" dirty="0"/>
              <a:t>10 </a:t>
            </a:r>
            <a:r>
              <a:rPr lang="en-US" sz="3200" dirty="0"/>
              <a:t>that you may approve the things that are excellent, that you may be sincere and without offense till the day of Christ, </a:t>
            </a:r>
            <a:r>
              <a:rPr lang="en-US" sz="3200" baseline="30000" dirty="0"/>
              <a:t>11 </a:t>
            </a:r>
            <a:r>
              <a:rPr lang="en-US" sz="3200" dirty="0"/>
              <a:t>being filled with the fruits of righteousness which </a:t>
            </a:r>
            <a:r>
              <a:rPr lang="en-US" sz="3200" i="1" dirty="0"/>
              <a:t>are</a:t>
            </a:r>
            <a:r>
              <a:rPr lang="en-US" sz="3200" dirty="0"/>
              <a:t> by Jesus Christ, to the glory and praise of God.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564" y="284444"/>
            <a:ext cx="2129047" cy="1101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31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411" y="244103"/>
            <a:ext cx="8377517" cy="952686"/>
          </a:xfrm>
        </p:spPr>
        <p:txBody>
          <a:bodyPr>
            <a:normAutofit/>
          </a:bodyPr>
          <a:lstStyle/>
          <a:p>
            <a:r>
              <a:rPr lang="en-US" sz="4800" spc="3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Spiritual Maturity</a:t>
            </a:r>
            <a:endParaRPr lang="en-US" sz="4800" spc="3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928" y="1398495"/>
            <a:ext cx="7490013" cy="5029199"/>
          </a:xfrm>
        </p:spPr>
        <p:txBody>
          <a:bodyPr>
            <a:normAutofit lnSpcReduction="10000"/>
          </a:bodyPr>
          <a:lstStyle/>
          <a:p>
            <a:pPr marL="282575" indent="-282575"/>
            <a:r>
              <a:rPr lang="en-US" sz="3400" b="1" dirty="0" smtClean="0"/>
              <a:t>Put away carnal things</a:t>
            </a:r>
          </a:p>
          <a:p>
            <a:pPr marL="457200" lvl="1" indent="0">
              <a:buNone/>
            </a:pPr>
            <a:r>
              <a:rPr lang="en-US" sz="3200" i="1" dirty="0" smtClean="0"/>
              <a:t>1 Corinthians 3:1-3</a:t>
            </a:r>
          </a:p>
          <a:p>
            <a:pPr marL="282575" indent="-282575"/>
            <a:r>
              <a:rPr lang="en-US" sz="3400" b="1" dirty="0" smtClean="0"/>
              <a:t>Cultivate an understanding of truth</a:t>
            </a:r>
          </a:p>
          <a:p>
            <a:pPr marL="457200" lvl="1" indent="0">
              <a:buNone/>
            </a:pPr>
            <a:r>
              <a:rPr lang="en-US" sz="3200" i="1" dirty="0" smtClean="0"/>
              <a:t>Ephesians 5:17; John 8:31-32</a:t>
            </a:r>
          </a:p>
          <a:p>
            <a:pPr marL="282575" indent="-282575"/>
            <a:r>
              <a:rPr lang="en-US" sz="3400" b="1" dirty="0" smtClean="0"/>
              <a:t>Strive to be like Christ</a:t>
            </a:r>
          </a:p>
          <a:p>
            <a:pPr marL="457200" lvl="1" indent="0">
              <a:buNone/>
            </a:pPr>
            <a:r>
              <a:rPr lang="en-US" sz="3200" i="1" dirty="0" smtClean="0"/>
              <a:t>Ephesians 4:11-16; 1 John 2:5-6</a:t>
            </a:r>
          </a:p>
          <a:p>
            <a:pPr marL="282575" indent="-282575"/>
            <a:r>
              <a:rPr lang="en-US" sz="3400" b="1" dirty="0" smtClean="0"/>
              <a:t>Progress beyond the first principles</a:t>
            </a:r>
          </a:p>
          <a:p>
            <a:pPr marL="457200" lvl="1" indent="0">
              <a:buNone/>
            </a:pPr>
            <a:r>
              <a:rPr lang="en-US" sz="3200" i="1" dirty="0" smtClean="0"/>
              <a:t>Hebrews 5:12 – 6:3; Philippians 1:9-11</a:t>
            </a:r>
          </a:p>
          <a:p>
            <a:pPr marL="282575" indent="-282575"/>
            <a:r>
              <a:rPr lang="en-US" sz="3400" b="1" dirty="0" smtClean="0"/>
              <a:t>Overcome temptation</a:t>
            </a:r>
          </a:p>
          <a:p>
            <a:pPr marL="457200" lvl="1" indent="0">
              <a:buNone/>
            </a:pPr>
            <a:r>
              <a:rPr lang="en-US" sz="3200" i="1" dirty="0" smtClean="0"/>
              <a:t>1 John 2:14; Psalm 119:10-12</a:t>
            </a:r>
            <a:endParaRPr lang="en-US" sz="3200" i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4652" y="138767"/>
            <a:ext cx="1170578" cy="211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52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518" y="284444"/>
            <a:ext cx="8390964" cy="764427"/>
          </a:xfrm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Bernard MT Condensed" panose="02050806060905020404" pitchFamily="18" charset="0"/>
              </a:rPr>
              <a:t>1 John 2:14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093" y="1196788"/>
            <a:ext cx="8189259" cy="5123330"/>
          </a:xfrm>
        </p:spPr>
        <p:txBody>
          <a:bodyPr>
            <a:normAutofit/>
          </a:bodyPr>
          <a:lstStyle/>
          <a:p>
            <a:pPr marL="0" indent="349250">
              <a:buNone/>
            </a:pPr>
            <a:r>
              <a:rPr lang="en-US" sz="3200" dirty="0"/>
              <a:t>I have written to you, fathers</a:t>
            </a:r>
            <a:r>
              <a:rPr lang="en-US" sz="3200" dirty="0" smtClean="0"/>
              <a:t>,                           because </a:t>
            </a:r>
            <a:r>
              <a:rPr lang="en-US" sz="3200" dirty="0"/>
              <a:t>you have known Him </a:t>
            </a:r>
            <a:r>
              <a:rPr lang="en-US" sz="3200" i="1" dirty="0"/>
              <a:t>who is</a:t>
            </a:r>
            <a:r>
              <a:rPr lang="en-US" sz="3200" dirty="0"/>
              <a:t> from the beginning</a:t>
            </a:r>
            <a:r>
              <a:rPr lang="en-US" sz="3200" dirty="0" smtClean="0"/>
              <a:t>.  I </a:t>
            </a:r>
            <a:r>
              <a:rPr lang="en-US" sz="3200" dirty="0"/>
              <a:t>have written to you, young men</a:t>
            </a:r>
            <a:r>
              <a:rPr lang="en-US" sz="3200" dirty="0" smtClean="0"/>
              <a:t>, because </a:t>
            </a:r>
            <a:r>
              <a:rPr lang="en-US" sz="3200" dirty="0"/>
              <a:t>you are strong, and the word of God abides in you</a:t>
            </a:r>
            <a:r>
              <a:rPr lang="en-US" sz="3200" dirty="0" smtClean="0"/>
              <a:t>, and </a:t>
            </a:r>
            <a:r>
              <a:rPr lang="en-US" sz="3200" dirty="0"/>
              <a:t>you have overcome the wicked one.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564" y="284444"/>
            <a:ext cx="2129047" cy="1101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20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518" y="284444"/>
            <a:ext cx="8390964" cy="764427"/>
          </a:xfrm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Bernard MT Condensed" panose="02050806060905020404" pitchFamily="18" charset="0"/>
              </a:rPr>
              <a:t>Psalm 119:10-12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093" y="1196788"/>
            <a:ext cx="8189259" cy="5123330"/>
          </a:xfrm>
        </p:spPr>
        <p:txBody>
          <a:bodyPr>
            <a:normAutofit/>
          </a:bodyPr>
          <a:lstStyle/>
          <a:p>
            <a:pPr marL="0" indent="349250">
              <a:buNone/>
            </a:pPr>
            <a:r>
              <a:rPr lang="en-US" sz="3200" dirty="0"/>
              <a:t>With my whole heart I have </a:t>
            </a:r>
            <a:r>
              <a:rPr lang="en-US" sz="3200" dirty="0" smtClean="0"/>
              <a:t>                           sought </a:t>
            </a:r>
            <a:r>
              <a:rPr lang="en-US" sz="3200" dirty="0"/>
              <a:t>You</a:t>
            </a:r>
            <a:r>
              <a:rPr lang="en-US" sz="3200" dirty="0" smtClean="0"/>
              <a:t>; Oh</a:t>
            </a:r>
            <a:r>
              <a:rPr lang="en-US" sz="3200" dirty="0"/>
              <a:t>, let me not wander from Your commandments</a:t>
            </a:r>
            <a:r>
              <a:rPr lang="en-US" sz="3200" dirty="0" smtClean="0"/>
              <a:t>! </a:t>
            </a:r>
            <a:r>
              <a:rPr lang="en-US" sz="3200" baseline="30000" dirty="0" smtClean="0"/>
              <a:t>11</a:t>
            </a:r>
            <a:r>
              <a:rPr lang="en-US" sz="3200" baseline="30000" dirty="0"/>
              <a:t> </a:t>
            </a:r>
            <a:r>
              <a:rPr lang="en-US" sz="3200" dirty="0"/>
              <a:t>Your word I have hidden in my heart</a:t>
            </a:r>
            <a:r>
              <a:rPr lang="en-US" sz="3200" dirty="0" smtClean="0"/>
              <a:t>, that </a:t>
            </a:r>
            <a:r>
              <a:rPr lang="en-US" sz="3200" dirty="0"/>
              <a:t>I might not sin against You</a:t>
            </a:r>
            <a:r>
              <a:rPr lang="en-US" sz="3200" dirty="0" smtClean="0"/>
              <a:t>. </a:t>
            </a:r>
            <a:r>
              <a:rPr lang="en-US" sz="3200" baseline="30000" dirty="0" smtClean="0"/>
              <a:t>12</a:t>
            </a:r>
            <a:r>
              <a:rPr lang="en-US" sz="3200" baseline="30000" dirty="0"/>
              <a:t> </a:t>
            </a:r>
            <a:r>
              <a:rPr lang="en-US" sz="3200" dirty="0"/>
              <a:t>Blessed </a:t>
            </a:r>
            <a:r>
              <a:rPr lang="en-US" sz="3200" i="1" dirty="0"/>
              <a:t>are</a:t>
            </a:r>
            <a:r>
              <a:rPr lang="en-US" sz="3200" dirty="0"/>
              <a:t> You, O </a:t>
            </a:r>
            <a:r>
              <a:rPr lang="en-US" sz="3200" cap="small" dirty="0"/>
              <a:t>Lord</a:t>
            </a:r>
            <a:r>
              <a:rPr lang="en-US" sz="3200" dirty="0" smtClean="0"/>
              <a:t>! Teach </a:t>
            </a:r>
            <a:r>
              <a:rPr lang="en-US" sz="3200" dirty="0"/>
              <a:t>me Your statutes.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564" y="284444"/>
            <a:ext cx="2129047" cy="1101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38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9144001" cy="686937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-1" y="1503680"/>
            <a:ext cx="9144001" cy="53322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2000" dirty="0" smtClean="0"/>
          </a:p>
          <a:p>
            <a:endParaRPr lang="en-US" sz="2800" dirty="0" smtClean="0"/>
          </a:p>
          <a:p>
            <a:r>
              <a:rPr lang="en-US" sz="2800" dirty="0" smtClean="0"/>
              <a:t>                                                              </a:t>
            </a:r>
            <a:r>
              <a:rPr lang="en-US" sz="3200" b="1" dirty="0" smtClean="0"/>
              <a:t>Philippians 3:12-14</a:t>
            </a:r>
            <a:endParaRPr lang="en-US" sz="3200" b="1" dirty="0"/>
          </a:p>
          <a:p>
            <a:endParaRPr lang="en-US" sz="800" dirty="0" smtClean="0"/>
          </a:p>
          <a:p>
            <a:pPr marL="568325"/>
            <a:r>
              <a:rPr lang="en-US" sz="2900" dirty="0" smtClean="0"/>
              <a:t>     </a:t>
            </a:r>
            <a:r>
              <a:rPr lang="en-US" sz="2850" dirty="0" smtClean="0"/>
              <a:t>Not that I have already attained, or am already perfected; but I press on, that I may lay hold of that      for which Christ Jesus has also laid hold of me. </a:t>
            </a:r>
            <a:r>
              <a:rPr lang="en-US" sz="2850" baseline="30000" dirty="0" smtClean="0"/>
              <a:t>13 </a:t>
            </a:r>
            <a:r>
              <a:rPr lang="en-US" sz="2850" dirty="0" smtClean="0"/>
              <a:t>Brethren, I do not count myself to have </a:t>
            </a:r>
            <a:r>
              <a:rPr lang="en-US" sz="2850" dirty="0" err="1" smtClean="0"/>
              <a:t>appre</a:t>
            </a:r>
            <a:r>
              <a:rPr lang="en-US" sz="2850" dirty="0" smtClean="0"/>
              <a:t>-  </a:t>
            </a:r>
            <a:r>
              <a:rPr lang="en-US" sz="2850" dirty="0" err="1" smtClean="0"/>
              <a:t>hended</a:t>
            </a:r>
            <a:r>
              <a:rPr lang="en-US" sz="2850" dirty="0" smtClean="0"/>
              <a:t>; but one thing </a:t>
            </a:r>
            <a:r>
              <a:rPr lang="en-US" sz="2850" i="1" dirty="0" smtClean="0"/>
              <a:t>I do,</a:t>
            </a:r>
            <a:r>
              <a:rPr lang="en-US" sz="2850" dirty="0" smtClean="0"/>
              <a:t> forgetting those things  which are behind and reaching forward to those      things which are ahead, </a:t>
            </a:r>
            <a:r>
              <a:rPr lang="en-US" sz="2850" baseline="30000" dirty="0" smtClean="0"/>
              <a:t>14 </a:t>
            </a:r>
            <a:r>
              <a:rPr lang="en-US" sz="2850" dirty="0" smtClean="0"/>
              <a:t>I press toward the goal          for the prize of the upward call of God in Christ Jesus.</a:t>
            </a:r>
          </a:p>
          <a:p>
            <a:pPr marL="568325"/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484094" y="685386"/>
            <a:ext cx="5620870" cy="1569660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9600" spc="310" dirty="0" smtClean="0">
                <a:ln/>
                <a:solidFill>
                  <a:schemeClr val="accent6">
                    <a:lumMod val="75000"/>
                  </a:schemeClr>
                </a:solidFill>
                <a:latin typeface="Bernard MT Condensed" panose="02050806060905020404" pitchFamily="18" charset="0"/>
              </a:rPr>
              <a:t>Conclusion</a:t>
            </a:r>
            <a:endParaRPr lang="en-US" sz="9600" cap="none" spc="310" dirty="0">
              <a:ln/>
              <a:solidFill>
                <a:schemeClr val="accent6">
                  <a:lumMod val="75000"/>
                </a:schemeClr>
              </a:solidFill>
              <a:effectLst/>
              <a:latin typeface="Bernard MT Condensed" panose="02050806060905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019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411" y="244103"/>
            <a:ext cx="8377517" cy="952686"/>
          </a:xfrm>
        </p:spPr>
        <p:txBody>
          <a:bodyPr>
            <a:normAutofit/>
          </a:bodyPr>
          <a:lstStyle/>
          <a:p>
            <a:r>
              <a:rPr lang="en-US" sz="4800" spc="3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Spiritual Maturity</a:t>
            </a:r>
            <a:endParaRPr lang="en-US" sz="4800" spc="3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928" y="1398496"/>
            <a:ext cx="7490013" cy="961652"/>
          </a:xfrm>
        </p:spPr>
        <p:txBody>
          <a:bodyPr>
            <a:normAutofit lnSpcReduction="10000"/>
          </a:bodyPr>
          <a:lstStyle/>
          <a:p>
            <a:pPr marL="282575" indent="-282575"/>
            <a:r>
              <a:rPr lang="en-US" sz="3400" b="1" dirty="0" smtClean="0"/>
              <a:t>Put away carnal things</a:t>
            </a:r>
          </a:p>
          <a:p>
            <a:pPr marL="457200" lvl="1" indent="0">
              <a:buNone/>
            </a:pPr>
            <a:r>
              <a:rPr lang="en-US" sz="3200" i="1" dirty="0" smtClean="0"/>
              <a:t>1 Corinthians 3:1-3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4652" y="138767"/>
            <a:ext cx="1170578" cy="211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7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518" y="284444"/>
            <a:ext cx="8390964" cy="764427"/>
          </a:xfrm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Bernard MT Condensed" panose="02050806060905020404" pitchFamily="18" charset="0"/>
              </a:rPr>
              <a:t>1 Corinthians 3:1-3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093" y="1196788"/>
            <a:ext cx="8189259" cy="5123330"/>
          </a:xfrm>
        </p:spPr>
        <p:txBody>
          <a:bodyPr>
            <a:normAutofit/>
          </a:bodyPr>
          <a:lstStyle/>
          <a:p>
            <a:pPr marL="0" indent="349250">
              <a:buNone/>
            </a:pPr>
            <a:r>
              <a:rPr lang="en-US" sz="3200" dirty="0"/>
              <a:t>And I, brethren, could not speak </a:t>
            </a:r>
            <a:r>
              <a:rPr lang="en-US" sz="3200" dirty="0" smtClean="0"/>
              <a:t>                     to </a:t>
            </a:r>
            <a:r>
              <a:rPr lang="en-US" sz="3200" dirty="0"/>
              <a:t>you as to spiritual people but as to carnal, as to babes in Christ. </a:t>
            </a:r>
            <a:r>
              <a:rPr lang="en-US" sz="3200" baseline="30000" dirty="0"/>
              <a:t>2 </a:t>
            </a:r>
            <a:r>
              <a:rPr lang="en-US" sz="3200" dirty="0"/>
              <a:t>I fed you with milk and not with solid food; for until now you were not able to receive it, and even now you are still not able; </a:t>
            </a:r>
            <a:r>
              <a:rPr lang="en-US" sz="3200" baseline="30000" dirty="0"/>
              <a:t>3 </a:t>
            </a:r>
            <a:r>
              <a:rPr lang="en-US" sz="3200" dirty="0"/>
              <a:t>for you are still carnal. For where there are envy, strife, and divisions among you, are you not carnal and behaving like mere men?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564" y="284444"/>
            <a:ext cx="2129047" cy="1101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32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411" y="244103"/>
            <a:ext cx="8377517" cy="952686"/>
          </a:xfrm>
        </p:spPr>
        <p:txBody>
          <a:bodyPr>
            <a:normAutofit/>
          </a:bodyPr>
          <a:lstStyle/>
          <a:p>
            <a:r>
              <a:rPr lang="en-US" sz="4800" spc="3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Spiritual Maturity</a:t>
            </a:r>
            <a:endParaRPr lang="en-US" sz="4800" spc="3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928" y="1398495"/>
            <a:ext cx="7490013" cy="2096545"/>
          </a:xfrm>
        </p:spPr>
        <p:txBody>
          <a:bodyPr>
            <a:normAutofit lnSpcReduction="10000"/>
          </a:bodyPr>
          <a:lstStyle/>
          <a:p>
            <a:pPr marL="282575" indent="-282575"/>
            <a:r>
              <a:rPr lang="en-US" sz="3400" b="1" dirty="0" smtClean="0"/>
              <a:t>Put away carnal things</a:t>
            </a:r>
          </a:p>
          <a:p>
            <a:pPr marL="457200" lvl="1" indent="0">
              <a:buNone/>
            </a:pPr>
            <a:r>
              <a:rPr lang="en-US" sz="3200" i="1" dirty="0" smtClean="0"/>
              <a:t>1 Corinthians 3:1-3</a:t>
            </a:r>
          </a:p>
          <a:p>
            <a:pPr marL="282575" indent="-282575"/>
            <a:r>
              <a:rPr lang="en-US" sz="3400" b="1" dirty="0" smtClean="0"/>
              <a:t>Cultivate an understanding of truth</a:t>
            </a:r>
          </a:p>
          <a:p>
            <a:pPr marL="457200" lvl="1" indent="0">
              <a:buNone/>
            </a:pPr>
            <a:r>
              <a:rPr lang="en-US" sz="3200" i="1" dirty="0" smtClean="0"/>
              <a:t>Ephesians 5:17; John 8:31-32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4652" y="138767"/>
            <a:ext cx="1170578" cy="211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10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518" y="284444"/>
            <a:ext cx="8390964" cy="764427"/>
          </a:xfrm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Bernard MT Condensed" panose="02050806060905020404" pitchFamily="18" charset="0"/>
              </a:rPr>
              <a:t>Ephesians 5:17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093" y="1196788"/>
            <a:ext cx="8189259" cy="5123330"/>
          </a:xfrm>
        </p:spPr>
        <p:txBody>
          <a:bodyPr>
            <a:normAutofit/>
          </a:bodyPr>
          <a:lstStyle/>
          <a:p>
            <a:pPr marL="0" indent="349250">
              <a:buNone/>
            </a:pPr>
            <a:r>
              <a:rPr lang="en-US" sz="3200" dirty="0"/>
              <a:t>Therefore do not be unwise, </a:t>
            </a:r>
            <a:r>
              <a:rPr lang="en-US" sz="3200" dirty="0" smtClean="0"/>
              <a:t>                                but </a:t>
            </a:r>
            <a:r>
              <a:rPr lang="en-US" sz="3200" dirty="0"/>
              <a:t>understand what the will of the Lord </a:t>
            </a:r>
            <a:r>
              <a:rPr lang="en-US" sz="3200" i="1" dirty="0"/>
              <a:t>is.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564" y="284444"/>
            <a:ext cx="2129047" cy="1101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55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518" y="284444"/>
            <a:ext cx="8390964" cy="764427"/>
          </a:xfrm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Bernard MT Condensed" panose="02050806060905020404" pitchFamily="18" charset="0"/>
              </a:rPr>
              <a:t>John 8:31-32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093" y="1196788"/>
            <a:ext cx="8189259" cy="5123330"/>
          </a:xfrm>
        </p:spPr>
        <p:txBody>
          <a:bodyPr>
            <a:normAutofit/>
          </a:bodyPr>
          <a:lstStyle/>
          <a:p>
            <a:pPr marL="0" indent="349250">
              <a:buNone/>
            </a:pPr>
            <a:r>
              <a:rPr lang="en-US" sz="3200" dirty="0"/>
              <a:t>Then Jesus said to those Jews </a:t>
            </a:r>
            <a:r>
              <a:rPr lang="en-US" sz="3200" dirty="0" smtClean="0"/>
              <a:t>                              who </a:t>
            </a:r>
            <a:r>
              <a:rPr lang="en-US" sz="3200" dirty="0"/>
              <a:t>believed Him, “If you abide in My word, you are My disciples indeed. </a:t>
            </a:r>
            <a:r>
              <a:rPr lang="en-US" sz="3200" baseline="30000" dirty="0"/>
              <a:t>32 </a:t>
            </a:r>
            <a:r>
              <a:rPr lang="en-US" sz="3200" dirty="0"/>
              <a:t>And you shall know the truth, and the truth shall make you free.”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564" y="284444"/>
            <a:ext cx="2129047" cy="1101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95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411" y="244103"/>
            <a:ext cx="8377517" cy="952686"/>
          </a:xfrm>
        </p:spPr>
        <p:txBody>
          <a:bodyPr>
            <a:normAutofit/>
          </a:bodyPr>
          <a:lstStyle/>
          <a:p>
            <a:r>
              <a:rPr lang="en-US" sz="4800" spc="3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Spiritual Maturity</a:t>
            </a:r>
            <a:endParaRPr lang="en-US" sz="4800" spc="3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928" y="1398495"/>
            <a:ext cx="7490013" cy="3173505"/>
          </a:xfrm>
        </p:spPr>
        <p:txBody>
          <a:bodyPr>
            <a:normAutofit lnSpcReduction="10000"/>
          </a:bodyPr>
          <a:lstStyle/>
          <a:p>
            <a:pPr marL="282575" indent="-282575"/>
            <a:r>
              <a:rPr lang="en-US" sz="3400" b="1" dirty="0" smtClean="0"/>
              <a:t>Put away carnal things</a:t>
            </a:r>
          </a:p>
          <a:p>
            <a:pPr marL="457200" lvl="1" indent="0">
              <a:buNone/>
            </a:pPr>
            <a:r>
              <a:rPr lang="en-US" sz="3200" i="1" dirty="0" smtClean="0"/>
              <a:t>1 Corinthians 3:1-3</a:t>
            </a:r>
          </a:p>
          <a:p>
            <a:pPr marL="282575" indent="-282575"/>
            <a:r>
              <a:rPr lang="en-US" sz="3400" b="1" dirty="0" smtClean="0"/>
              <a:t>Cultivate an understanding of truth</a:t>
            </a:r>
          </a:p>
          <a:p>
            <a:pPr marL="457200" lvl="1" indent="0">
              <a:buNone/>
            </a:pPr>
            <a:r>
              <a:rPr lang="en-US" sz="3200" i="1" dirty="0" smtClean="0"/>
              <a:t>Ephesians 5:17; John 8:31-32</a:t>
            </a:r>
          </a:p>
          <a:p>
            <a:pPr marL="282575" indent="-282575"/>
            <a:r>
              <a:rPr lang="en-US" sz="3400" b="1" dirty="0" smtClean="0"/>
              <a:t>Strive to be like Christ</a:t>
            </a:r>
          </a:p>
          <a:p>
            <a:pPr marL="457200" lvl="1" indent="0">
              <a:buNone/>
            </a:pPr>
            <a:r>
              <a:rPr lang="en-US" sz="3200" i="1" dirty="0" smtClean="0"/>
              <a:t>Ephesians 4:11-16; 1 John 2:5-6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4652" y="138767"/>
            <a:ext cx="1170578" cy="211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04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518" y="284444"/>
            <a:ext cx="8390964" cy="764427"/>
          </a:xfrm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Bernard MT Condensed" panose="02050806060905020404" pitchFamily="18" charset="0"/>
              </a:rPr>
              <a:t>Ephesians 4:13,15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093" y="1196788"/>
            <a:ext cx="8189259" cy="5123330"/>
          </a:xfrm>
        </p:spPr>
        <p:txBody>
          <a:bodyPr>
            <a:normAutofit/>
          </a:bodyPr>
          <a:lstStyle/>
          <a:p>
            <a:pPr marL="0" indent="349250">
              <a:buNone/>
            </a:pPr>
            <a:r>
              <a:rPr lang="en-US" sz="3200" baseline="30000" dirty="0"/>
              <a:t> </a:t>
            </a:r>
            <a:r>
              <a:rPr lang="en-US" sz="3200" dirty="0" smtClean="0"/>
              <a:t>(13), Till </a:t>
            </a:r>
            <a:r>
              <a:rPr lang="en-US" sz="3200" dirty="0"/>
              <a:t>we all come to the </a:t>
            </a:r>
            <a:r>
              <a:rPr lang="en-US" sz="3200" dirty="0" smtClean="0"/>
              <a:t>                                unity </a:t>
            </a:r>
            <a:r>
              <a:rPr lang="en-US" sz="3200" dirty="0"/>
              <a:t>of the faith and of the knowledge of the Son of God, to a perfect man, </a:t>
            </a:r>
            <a:r>
              <a:rPr lang="en-US" sz="3200" u="sng" dirty="0"/>
              <a:t>to the measure of the stature of the fullness of Christ</a:t>
            </a:r>
            <a:r>
              <a:rPr lang="en-US" sz="3200" dirty="0"/>
              <a:t>; </a:t>
            </a:r>
            <a:endParaRPr lang="en-US" sz="3200" dirty="0" smtClean="0"/>
          </a:p>
          <a:p>
            <a:pPr marL="0" indent="349250">
              <a:buNone/>
            </a:pPr>
            <a:r>
              <a:rPr lang="en-US" sz="3200" dirty="0" smtClean="0"/>
              <a:t>(15), But</a:t>
            </a:r>
            <a:r>
              <a:rPr lang="en-US" sz="3200" dirty="0"/>
              <a:t>, speaking the truth in love, </a:t>
            </a:r>
            <a:r>
              <a:rPr lang="en-US" sz="3200" u="sng" dirty="0"/>
              <a:t>may grow up in all things into Him who is the </a:t>
            </a:r>
            <a:r>
              <a:rPr lang="en-US" sz="3200" u="sng" dirty="0" smtClean="0"/>
              <a:t>head — Christ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564" y="284444"/>
            <a:ext cx="2129047" cy="1101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26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518" y="284444"/>
            <a:ext cx="8390964" cy="764427"/>
          </a:xfrm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Bernard MT Condensed" panose="02050806060905020404" pitchFamily="18" charset="0"/>
              </a:rPr>
              <a:t>1 John 2:5-6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093" y="1196788"/>
            <a:ext cx="8189259" cy="5123330"/>
          </a:xfrm>
        </p:spPr>
        <p:txBody>
          <a:bodyPr>
            <a:normAutofit/>
          </a:bodyPr>
          <a:lstStyle/>
          <a:p>
            <a:pPr marL="0" indent="349250">
              <a:buNone/>
            </a:pPr>
            <a:r>
              <a:rPr lang="en-US" sz="3200" dirty="0"/>
              <a:t>But whoever keeps His word</a:t>
            </a:r>
            <a:r>
              <a:rPr lang="en-US" sz="3200" dirty="0" smtClean="0"/>
              <a:t>,                          </a:t>
            </a:r>
            <a:r>
              <a:rPr lang="en-US" sz="3200" dirty="0"/>
              <a:t>truly the love of God is perfected in him. By this we know that we are in Him. </a:t>
            </a:r>
            <a:r>
              <a:rPr lang="en-US" sz="3200" baseline="30000" dirty="0"/>
              <a:t>6 </a:t>
            </a:r>
            <a:r>
              <a:rPr lang="en-US" sz="3200" dirty="0"/>
              <a:t>He who says he abides in Him ought himself also to walk just as He walked.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564" y="284444"/>
            <a:ext cx="2129047" cy="1101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7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</TotalTime>
  <Words>571</Words>
  <Application>Microsoft Office PowerPoint</Application>
  <PresentationFormat>On-screen Show (4:3)</PresentationFormat>
  <Paragraphs>83</Paragraphs>
  <Slides>17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Bernard MT Condensed</vt:lpstr>
      <vt:lpstr>Calibri</vt:lpstr>
      <vt:lpstr>Calibri Light</vt:lpstr>
      <vt:lpstr>Office Theme</vt:lpstr>
      <vt:lpstr>PowerPoint Presentation</vt:lpstr>
      <vt:lpstr>Spiritual Maturity</vt:lpstr>
      <vt:lpstr>1 Corinthians 3:1-3</vt:lpstr>
      <vt:lpstr>Spiritual Maturity</vt:lpstr>
      <vt:lpstr>Ephesians 5:17</vt:lpstr>
      <vt:lpstr>John 8:31-32</vt:lpstr>
      <vt:lpstr>Spiritual Maturity</vt:lpstr>
      <vt:lpstr>Ephesians 4:13,15</vt:lpstr>
      <vt:lpstr>1 John 2:5-6</vt:lpstr>
      <vt:lpstr>Spiritual Maturity</vt:lpstr>
      <vt:lpstr>Hebrews 5:11,13</vt:lpstr>
      <vt:lpstr>Hebrews 5:12</vt:lpstr>
      <vt:lpstr>Philippians 1:9-11</vt:lpstr>
      <vt:lpstr>Spiritual Maturity</vt:lpstr>
      <vt:lpstr>1 John 2:14</vt:lpstr>
      <vt:lpstr>Psalm 119:10-12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Stan Cox</dc:creator>
  <cp:lastModifiedBy>Stan Cox</cp:lastModifiedBy>
  <cp:revision>13</cp:revision>
  <cp:lastPrinted>2014-06-29T13:09:44Z</cp:lastPrinted>
  <dcterms:created xsi:type="dcterms:W3CDTF">2014-06-28T21:07:57Z</dcterms:created>
  <dcterms:modified xsi:type="dcterms:W3CDTF">2014-06-29T13:39:44Z</dcterms:modified>
</cp:coreProperties>
</file>