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x, Josh" userId="f1536fce-1c5f-4863-95e1-f7acaac45097" providerId="ADAL" clId="{87C1C81E-742A-48E7-AB6D-14BD51BE646E}"/>
    <pc:docChg chg="custSel modSld">
      <pc:chgData name="Cox, Josh" userId="f1536fce-1c5f-4863-95e1-f7acaac45097" providerId="ADAL" clId="{87C1C81E-742A-48E7-AB6D-14BD51BE646E}" dt="2026-06-13T17:45:55.862" v="0" actId="313"/>
      <pc:docMkLst>
        <pc:docMk/>
      </pc:docMkLst>
      <pc:sldChg chg="modSp mod">
        <pc:chgData name="Cox, Josh" userId="f1536fce-1c5f-4863-95e1-f7acaac45097" providerId="ADAL" clId="{87C1C81E-742A-48E7-AB6D-14BD51BE646E}" dt="2026-06-13T17:45:55.862" v="0" actId="313"/>
        <pc:sldMkLst>
          <pc:docMk/>
          <pc:sldMk cId="2360777029" sldId="259"/>
        </pc:sldMkLst>
        <pc:spChg chg="mod">
          <ac:chgData name="Cox, Josh" userId="f1536fce-1c5f-4863-95e1-f7acaac45097" providerId="ADAL" clId="{87C1C81E-742A-48E7-AB6D-14BD51BE646E}" dt="2026-06-13T17:45:55.862" v="0" actId="313"/>
          <ac:spMkLst>
            <pc:docMk/>
            <pc:sldMk cId="2360777029" sldId="259"/>
            <ac:spMk id="3" creationId="{3C51115C-0D89-9743-6F7A-7C3A650B60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4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9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2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49F9F0F-FB8C-5565-247C-BDCC156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0C3A2-7D1B-CB1F-C61A-AFEFF1A0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45" b="17155"/>
          <a:stretch>
            <a:fillRect/>
          </a:stretch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B70EA-D8F9-F6D4-5CE9-1F19BF5158AB}"/>
              </a:ext>
            </a:extLst>
          </p:cNvPr>
          <p:cNvSpPr txBox="1"/>
          <p:nvPr/>
        </p:nvSpPr>
        <p:spPr>
          <a:xfrm>
            <a:off x="1356852" y="5742039"/>
            <a:ext cx="337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sto MT" panose="02040603050505030304" pitchFamily="18" charset="0"/>
              </a:rPr>
              <a:t>1 Peter 5:8-9</a:t>
            </a:r>
          </a:p>
        </p:txBody>
      </p:sp>
    </p:spTree>
    <p:extLst>
      <p:ext uri="{BB962C8B-B14F-4D97-AF65-F5344CB8AC3E}">
        <p14:creationId xmlns:p14="http://schemas.microsoft.com/office/powerpoint/2010/main" val="24581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Lion Water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00" y="4498000"/>
            <a:ext cx="4192000" cy="2360000"/>
          </a:xfrm>
          <a:prstGeom prst="rect">
            <a:avLst/>
          </a:prstGeom>
        </p:spPr>
      </p:pic>
      <p:sp>
        <p:nvSpPr>
          <p:cNvPr id="5" name="Title"/>
          <p:cNvSpPr txBox="1"/>
          <p:nvPr/>
        </p:nvSpPr>
        <p:spPr>
          <a:xfrm>
            <a:off x="685800" y="457200"/>
            <a:ext cx="108204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sto MT" panose="02040603050505030304" pitchFamily="18" charset="0"/>
              </a:rPr>
              <a:t>Consequences of Lacking Spiritual Sobriety</a:t>
            </a:r>
          </a:p>
        </p:txBody>
      </p:sp>
      <p:sp>
        <p:nvSpPr>
          <p:cNvPr id="10" name="Card Solomon"/>
          <p:cNvSpPr/>
          <p:nvPr/>
        </p:nvSpPr>
        <p:spPr>
          <a:xfrm>
            <a:off x="685800" y="2057400"/>
            <a:ext cx="3429000" cy="3429000"/>
          </a:xfrm>
          <a:prstGeom prst="roundRect">
            <a:avLst>
              <a:gd name="adj" fmla="val 6000"/>
            </a:avLst>
          </a:prstGeom>
          <a:solidFill>
            <a:srgbClr val="2A2A2A"/>
          </a:solidFill>
          <a:ln>
            <a:noFill/>
          </a:ln>
        </p:spPr>
        <p:txBody>
          <a:bodyPr wrap="square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E8732C"/>
                </a:solidFill>
                <a:latin typeface="Calisto MT" panose="02040603050505030304" pitchFamily="18" charset="0"/>
              </a:rPr>
              <a:t>Solomon</a:t>
            </a:r>
          </a:p>
          <a:p>
            <a:pPr algn="ctr"/>
            <a:r>
              <a:rPr lang="en-US" sz="3300" b="0" i="1" dirty="0">
                <a:solidFill>
                  <a:srgbClr val="CCCCCC"/>
                </a:solidFill>
                <a:latin typeface="Calibri"/>
              </a:rPr>
              <a:t>1 Kings 11:4</a:t>
            </a:r>
          </a:p>
          <a:p>
            <a:pPr algn="ctr"/>
            <a:r>
              <a:rPr lang="en-US" sz="3300" b="0" dirty="0">
                <a:solidFill>
                  <a:srgbClr val="FFFFFF"/>
                </a:solidFill>
                <a:latin typeface="Calibri"/>
              </a:rPr>
              <a:t>His heart turned away after other gods</a:t>
            </a:r>
          </a:p>
        </p:txBody>
      </p:sp>
      <p:sp>
        <p:nvSpPr>
          <p:cNvPr id="11" name="Card David"/>
          <p:cNvSpPr/>
          <p:nvPr/>
        </p:nvSpPr>
        <p:spPr>
          <a:xfrm>
            <a:off x="4381500" y="2057400"/>
            <a:ext cx="3429000" cy="3429000"/>
          </a:xfrm>
          <a:prstGeom prst="roundRect">
            <a:avLst>
              <a:gd name="adj" fmla="val 6000"/>
            </a:avLst>
          </a:prstGeom>
          <a:solidFill>
            <a:srgbClr val="2A2A2A"/>
          </a:solidFill>
          <a:ln>
            <a:noFill/>
          </a:ln>
        </p:spPr>
        <p:txBody>
          <a:bodyPr wrap="square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E8732C"/>
                </a:solidFill>
                <a:latin typeface="Calisto MT" panose="02040603050505030304" pitchFamily="18" charset="0"/>
              </a:rPr>
              <a:t>David</a:t>
            </a:r>
          </a:p>
          <a:p>
            <a:pPr algn="ctr"/>
            <a:r>
              <a:rPr lang="en-US" sz="3300" b="0" i="1" dirty="0">
                <a:solidFill>
                  <a:srgbClr val="CCCCCC"/>
                </a:solidFill>
                <a:latin typeface="Calibri"/>
              </a:rPr>
              <a:t>2 Samuel 11:1</a:t>
            </a:r>
          </a:p>
          <a:p>
            <a:pPr algn="ctr"/>
            <a:r>
              <a:rPr lang="en-US" sz="3300" b="0" dirty="0">
                <a:solidFill>
                  <a:srgbClr val="FFFFFF"/>
                </a:solidFill>
                <a:latin typeface="Calibri"/>
              </a:rPr>
              <a:t>Stayed home, let his guard down</a:t>
            </a:r>
          </a:p>
        </p:txBody>
      </p:sp>
      <p:sp>
        <p:nvSpPr>
          <p:cNvPr id="12" name="Card Demas"/>
          <p:cNvSpPr/>
          <p:nvPr/>
        </p:nvSpPr>
        <p:spPr>
          <a:xfrm>
            <a:off x="8077200" y="2057400"/>
            <a:ext cx="3429000" cy="3429000"/>
          </a:xfrm>
          <a:prstGeom prst="roundRect">
            <a:avLst>
              <a:gd name="adj" fmla="val 6000"/>
            </a:avLst>
          </a:prstGeom>
          <a:solidFill>
            <a:srgbClr val="2A2A2A"/>
          </a:solidFill>
          <a:ln>
            <a:noFill/>
          </a:ln>
        </p:spPr>
        <p:txBody>
          <a:bodyPr wrap="square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E8732C"/>
                </a:solidFill>
                <a:latin typeface="Calisto MT" panose="02040603050505030304" pitchFamily="18" charset="0"/>
              </a:rPr>
              <a:t>Demas</a:t>
            </a:r>
          </a:p>
          <a:p>
            <a:pPr algn="ctr"/>
            <a:r>
              <a:rPr lang="en-US" sz="3300" b="0" i="1" dirty="0">
                <a:solidFill>
                  <a:srgbClr val="CCCCCC"/>
                </a:solidFill>
                <a:latin typeface="Calibri"/>
              </a:rPr>
              <a:t>2 Timothy 4:10</a:t>
            </a:r>
          </a:p>
          <a:p>
            <a:pPr algn="ctr"/>
            <a:r>
              <a:rPr lang="en-US" sz="3300" b="0" dirty="0">
                <a:solidFill>
                  <a:srgbClr val="FFFFFF"/>
                </a:solidFill>
                <a:latin typeface="Calibri"/>
              </a:rPr>
              <a:t>Loved this present world, deserted Paul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Lion Cor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000" y="0"/>
            <a:ext cx="2350000" cy="1320000"/>
          </a:xfrm>
          <a:prstGeom prst="rect">
            <a:avLst/>
          </a:prstGeom>
        </p:spPr>
      </p:pic>
      <p:sp>
        <p:nvSpPr>
          <p:cNvPr id="5" name="Title"/>
          <p:cNvSpPr txBox="1"/>
          <p:nvPr/>
        </p:nvSpPr>
        <p:spPr>
          <a:xfrm>
            <a:off x="685800" y="304800"/>
            <a:ext cx="9000000" cy="9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1A1A1A"/>
                </a:solidFill>
                <a:latin typeface="Calisto MT" panose="02040603050505030304" pitchFamily="18" charset="0"/>
              </a:rPr>
              <a:t>How Do We Become Sober?</a:t>
            </a:r>
          </a:p>
        </p:txBody>
      </p:sp>
      <p:sp>
        <p:nvSpPr>
          <p:cNvPr id="10" name="Icon Circle 1"/>
          <p:cNvSpPr/>
          <p:nvPr/>
        </p:nvSpPr>
        <p:spPr>
          <a:xfrm>
            <a:off x="685800" y="1600200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Header1"/>
          <p:cNvSpPr txBox="1"/>
          <p:nvPr/>
        </p:nvSpPr>
        <p:spPr>
          <a:xfrm>
            <a:off x="1600200" y="1600200"/>
            <a:ext cx="990599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300" b="1" dirty="0">
                <a:solidFill>
                  <a:srgbClr val="1A1A1A"/>
                </a:solidFill>
                <a:latin typeface="Calibri"/>
              </a:rPr>
              <a:t>Stand Fast and Watch!</a:t>
            </a:r>
          </a:p>
        </p:txBody>
      </p:sp>
      <p:sp>
        <p:nvSpPr>
          <p:cNvPr id="12" name="Chip1a"/>
          <p:cNvSpPr/>
          <p:nvPr/>
        </p:nvSpPr>
        <p:spPr>
          <a:xfrm>
            <a:off x="1600200" y="23622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1 Cor. 16:13</a:t>
            </a:r>
          </a:p>
        </p:txBody>
      </p:sp>
      <p:sp>
        <p:nvSpPr>
          <p:cNvPr id="13" name="Chip1b"/>
          <p:cNvSpPr/>
          <p:nvPr/>
        </p:nvSpPr>
        <p:spPr>
          <a:xfrm>
            <a:off x="4400000" y="23622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Matthew 26:41</a:t>
            </a:r>
          </a:p>
        </p:txBody>
      </p:sp>
      <p:sp>
        <p:nvSpPr>
          <p:cNvPr id="14" name="Chip1c"/>
          <p:cNvSpPr/>
          <p:nvPr/>
        </p:nvSpPr>
        <p:spPr>
          <a:xfrm>
            <a:off x="7200000" y="23622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Romans 13:14</a:t>
            </a:r>
          </a:p>
        </p:txBody>
      </p:sp>
      <p:sp>
        <p:nvSpPr>
          <p:cNvPr id="15" name="Chip1d"/>
          <p:cNvSpPr/>
          <p:nvPr/>
        </p:nvSpPr>
        <p:spPr>
          <a:xfrm>
            <a:off x="10000000" y="2362200"/>
            <a:ext cx="21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/>
              </a:rPr>
              <a:t>Prov. 4:23</a:t>
            </a:r>
          </a:p>
        </p:txBody>
      </p:sp>
      <p:sp>
        <p:nvSpPr>
          <p:cNvPr id="2" name="Icon Circle 2"/>
          <p:cNvSpPr/>
          <p:nvPr/>
        </p:nvSpPr>
        <p:spPr>
          <a:xfrm>
            <a:off x="685800" y="3429000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Header2"/>
          <p:cNvSpPr txBox="1"/>
          <p:nvPr/>
        </p:nvSpPr>
        <p:spPr>
          <a:xfrm>
            <a:off x="1600200" y="3429000"/>
            <a:ext cx="990599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300" b="1" dirty="0">
                <a:solidFill>
                  <a:srgbClr val="1A1A1A"/>
                </a:solidFill>
                <a:latin typeface="Calibri"/>
              </a:rPr>
              <a:t>Abide in Him and Walk in the Light!</a:t>
            </a:r>
          </a:p>
        </p:txBody>
      </p:sp>
      <p:sp>
        <p:nvSpPr>
          <p:cNvPr id="22" name="Chip2a"/>
          <p:cNvSpPr/>
          <p:nvPr/>
        </p:nvSpPr>
        <p:spPr>
          <a:xfrm>
            <a:off x="1600200" y="41910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John 6:56</a:t>
            </a:r>
          </a:p>
        </p:txBody>
      </p:sp>
      <p:sp>
        <p:nvSpPr>
          <p:cNvPr id="23" name="Chip2b"/>
          <p:cNvSpPr/>
          <p:nvPr/>
        </p:nvSpPr>
        <p:spPr>
          <a:xfrm>
            <a:off x="4400000" y="41910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1 John 2:24</a:t>
            </a:r>
          </a:p>
        </p:txBody>
      </p:sp>
      <p:sp>
        <p:nvSpPr>
          <p:cNvPr id="24" name="Chip2c"/>
          <p:cNvSpPr/>
          <p:nvPr/>
        </p:nvSpPr>
        <p:spPr>
          <a:xfrm>
            <a:off x="7200000" y="41910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1 John 1:6-7</a:t>
            </a:r>
          </a:p>
        </p:txBody>
      </p:sp>
      <p:sp>
        <p:nvSpPr>
          <p:cNvPr id="25" name="Chip2d"/>
          <p:cNvSpPr/>
          <p:nvPr/>
        </p:nvSpPr>
        <p:spPr>
          <a:xfrm>
            <a:off x="10000000" y="4191000"/>
            <a:ext cx="2192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1 John 2:3-6</a:t>
            </a:r>
          </a:p>
        </p:txBody>
      </p:sp>
      <p:sp>
        <p:nvSpPr>
          <p:cNvPr id="30" name="Icon Circle 3"/>
          <p:cNvSpPr/>
          <p:nvPr/>
        </p:nvSpPr>
        <p:spPr>
          <a:xfrm>
            <a:off x="685800" y="5257800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3300" b="1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1" name="Header3"/>
          <p:cNvSpPr txBox="1"/>
          <p:nvPr/>
        </p:nvSpPr>
        <p:spPr>
          <a:xfrm>
            <a:off x="1600200" y="5257800"/>
            <a:ext cx="2700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300" b="1" dirty="0">
                <a:solidFill>
                  <a:srgbClr val="1A1A1A"/>
                </a:solidFill>
                <a:latin typeface="Calibri"/>
              </a:rPr>
              <a:t>Pray!</a:t>
            </a:r>
          </a:p>
        </p:txBody>
      </p:sp>
      <p:sp>
        <p:nvSpPr>
          <p:cNvPr id="32" name="Chip3a"/>
          <p:cNvSpPr/>
          <p:nvPr/>
        </p:nvSpPr>
        <p:spPr>
          <a:xfrm>
            <a:off x="4400000" y="52578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Matthew 26:41</a:t>
            </a:r>
          </a:p>
        </p:txBody>
      </p:sp>
      <p:sp>
        <p:nvSpPr>
          <p:cNvPr id="33" name="Chip3b"/>
          <p:cNvSpPr/>
          <p:nvPr/>
        </p:nvSpPr>
        <p:spPr>
          <a:xfrm>
            <a:off x="7200000" y="5257800"/>
            <a:ext cx="2700000" cy="571500"/>
          </a:xfrm>
          <a:prstGeom prst="roundRect">
            <a:avLst>
              <a:gd name="adj" fmla="val 50000"/>
            </a:avLst>
          </a:prstGeom>
          <a:solidFill>
            <a:srgbClr val="F2E4DB"/>
          </a:solidFill>
          <a:ln>
            <a:noFill/>
          </a:ln>
        </p:spPr>
        <p:txBody>
          <a:bodyPr wrap="square" rtlCol="0" anchor="ctr">
            <a:normAutofit fontScale="85000"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Calibri"/>
              </a:rPr>
              <a:t>Luke 5:16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Lion Water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0000"/>
            <a:ext cx="6300000" cy="3537000"/>
          </a:xfrm>
          <a:prstGeom prst="rect">
            <a:avLst/>
          </a:prstGeom>
        </p:spPr>
      </p:pic>
      <p:sp>
        <p:nvSpPr>
          <p:cNvPr id="5" name="Title"/>
          <p:cNvSpPr txBox="1"/>
          <p:nvPr/>
        </p:nvSpPr>
        <p:spPr>
          <a:xfrm>
            <a:off x="685800" y="457200"/>
            <a:ext cx="108204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sto MT" panose="02040603050505030304" pitchFamily="18" charset="0"/>
              </a:rPr>
              <a:t>What Can Dull Our Spiritual Alertness?</a:t>
            </a:r>
          </a:p>
        </p:txBody>
      </p:sp>
      <p:sp>
        <p:nvSpPr>
          <p:cNvPr id="10" name="Items Card"/>
          <p:cNvSpPr/>
          <p:nvPr/>
        </p:nvSpPr>
        <p:spPr>
          <a:xfrm>
            <a:off x="5715000" y="1828800"/>
            <a:ext cx="5791200" cy="3200400"/>
          </a:xfrm>
          <a:prstGeom prst="roundRect">
            <a:avLst>
              <a:gd name="adj" fmla="val 5000"/>
            </a:avLst>
          </a:prstGeom>
          <a:solidFill>
            <a:srgbClr val="2A2A2A"/>
          </a:solidFill>
          <a:ln>
            <a:noFill/>
          </a:ln>
        </p:spPr>
        <p:txBody>
          <a:bodyPr wrap="square" lIns="457200" rIns="457200" rtlCol="0" anchor="ctr"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E8732C"/>
                </a:solidFill>
                <a:latin typeface="Calibri"/>
              </a:rPr>
              <a:t>Worldliness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E8732C"/>
                </a:solidFill>
                <a:latin typeface="Calibri"/>
              </a:rPr>
              <a:t>Materialism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E8732C"/>
                </a:solidFill>
                <a:latin typeface="Calibri"/>
              </a:rPr>
              <a:t>Pride, Lust, Anger, Bitterness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E8732C"/>
                </a:solidFill>
                <a:latin typeface="Calibri"/>
              </a:rPr>
              <a:t>Distractions?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E8732C"/>
                </a:solidFill>
                <a:latin typeface="Calibri"/>
              </a:rPr>
              <a:t>Discouragement?</a:t>
            </a:r>
          </a:p>
        </p:txBody>
      </p:sp>
      <p:sp>
        <p:nvSpPr>
          <p:cNvPr id="11" name="Verse Callout"/>
          <p:cNvSpPr/>
          <p:nvPr/>
        </p:nvSpPr>
        <p:spPr>
          <a:xfrm>
            <a:off x="5715000" y="5334000"/>
            <a:ext cx="5791200" cy="800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rtlCol="0" anchor="ctr">
            <a:normAutofit/>
          </a:bodyPr>
          <a:lstStyle/>
          <a:p>
            <a:pPr algn="ctr"/>
            <a:r>
              <a:rPr lang="en-US" sz="3300" b="1" dirty="0">
                <a:solidFill>
                  <a:srgbClr val="FFFFFF"/>
                </a:solidFill>
                <a:latin typeface="Calibri"/>
              </a:rPr>
              <a:t>Joshua 7:10-12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Lion Cor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00" y="0"/>
            <a:ext cx="4192000" cy="2356000"/>
          </a:xfrm>
          <a:prstGeom prst="rect">
            <a:avLst/>
          </a:prstGeom>
        </p:spPr>
      </p:pic>
      <p:sp>
        <p:nvSpPr>
          <p:cNvPr id="5" name="Title"/>
          <p:cNvSpPr txBox="1"/>
          <p:nvPr/>
        </p:nvSpPr>
        <p:spPr>
          <a:xfrm>
            <a:off x="685800" y="685800"/>
            <a:ext cx="108204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1" dirty="0">
                <a:solidFill>
                  <a:srgbClr val="E8732C"/>
                </a:solidFill>
                <a:latin typeface="Calisto MT" panose="02040603050505030304" pitchFamily="18" charset="0"/>
              </a:rPr>
              <a:t>Conclusion</a:t>
            </a:r>
          </a:p>
        </p:txBody>
      </p:sp>
      <p:sp>
        <p:nvSpPr>
          <p:cNvPr id="10" name="Conclusion Card"/>
          <p:cNvSpPr/>
          <p:nvPr/>
        </p:nvSpPr>
        <p:spPr>
          <a:xfrm>
            <a:off x="685800" y="2057400"/>
            <a:ext cx="10820400" cy="4114800"/>
          </a:xfrm>
          <a:prstGeom prst="roundRect">
            <a:avLst>
              <a:gd name="adj" fmla="val 4000"/>
            </a:avLst>
          </a:prstGeom>
          <a:solidFill>
            <a:srgbClr val="2A2A2A"/>
          </a:solidFill>
          <a:ln>
            <a:noFill/>
          </a:ln>
        </p:spPr>
        <p:txBody>
          <a:bodyPr wrap="square" lIns="685800" rIns="685800" rtlCol="0" anchor="ctr">
            <a:normAutofit/>
          </a:bodyPr>
          <a:lstStyle/>
          <a:p>
            <a:r>
              <a:rPr lang="en-US" sz="3300" b="0" dirty="0">
                <a:solidFill>
                  <a:srgbClr val="FFFFFF"/>
                </a:solidFill>
                <a:latin typeface="Calibri"/>
              </a:rPr>
              <a:t>Sobriety is not only avoiding drunkenness. It is active, disciplined, spiritual living.</a:t>
            </a:r>
          </a:p>
          <a:p>
            <a:endParaRPr lang="en-US" sz="3300">
              <a:latin typeface="Calibri"/>
            </a:endParaRPr>
          </a:p>
          <a:p>
            <a:r>
              <a:rPr lang="en-US" sz="3300" b="1" i="1" dirty="0">
                <a:solidFill>
                  <a:srgbClr val="E8732C"/>
                </a:solidFill>
                <a:latin typeface="Calibri"/>
              </a:rPr>
              <a:t>"Gird up the loins of your mind, be sober, and rest your hope fully on the grace that is to be brought to you at the revelation of Jesus Christ"</a:t>
            </a:r>
          </a:p>
          <a:p>
            <a:pPr algn="r"/>
            <a:r>
              <a:rPr lang="en-US" sz="3300" b="1" dirty="0">
                <a:solidFill>
                  <a:srgbClr val="CCCCCC"/>
                </a:solidFill>
                <a:latin typeface="Calibri"/>
              </a:rPr>
              <a:t>— 1 Peter 1:13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Calisto MT</vt:lpstr>
      <vt:lpstr>Grandview Display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Cox, Josh</dc:creator>
  <cp:lastModifiedBy>Cox, Josh</cp:lastModifiedBy>
  <cp:revision>2</cp:revision>
  <dcterms:created xsi:type="dcterms:W3CDTF">2026-06-13T16:43:22Z</dcterms:created>
  <dcterms:modified xsi:type="dcterms:W3CDTF">2026-06-13T18:14:24Z</dcterms:modified>
</cp:coreProperties>
</file>