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61" r:id="rId5"/>
    <p:sldId id="262" r:id="rId6"/>
    <p:sldId id="263" r:id="rId7"/>
    <p:sldId id="259" r:id="rId8"/>
    <p:sldId id="267" r:id="rId9"/>
    <p:sldId id="264" r:id="rId10"/>
    <p:sldId id="260" r:id="rId11"/>
    <p:sldId id="268"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778" autoAdjust="0"/>
  </p:normalViewPr>
  <p:slideViewPr>
    <p:cSldViewPr>
      <p:cViewPr varScale="1">
        <p:scale>
          <a:sx n="50" d="100"/>
          <a:sy n="50" d="100"/>
        </p:scale>
        <p:origin x="-1872"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2400" cap="small" dirty="0" smtClean="0">
                <a:effectLst>
                  <a:reflection blurRad="6350" stA="55000" endA="300" endPos="45500" dir="5400000" sy="-100000" algn="bl" rotWithShape="0"/>
                </a:effectLst>
                <a:latin typeface="Bernard MT Condensed" pitchFamily="18" charset="0"/>
              </a:rPr>
              <a:t>Stand Still</a:t>
            </a:r>
            <a:endParaRPr lang="en-US" sz="2400" cap="small" dirty="0">
              <a:effectLst>
                <a:reflection blurRad="6350" stA="55000" endA="300" endPos="45500" dir="5400000" sy="-100000" algn="bl" rotWithShape="0"/>
              </a:effectLst>
              <a:latin typeface="Bernard MT Condensed" pitchFamily="18"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July 7, 2013 PM</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West Side church of Christ</a:t>
            </a:r>
            <a:endParaRPr lang="en-US" dirty="0"/>
          </a:p>
        </p:txBody>
      </p:sp>
    </p:spTree>
    <p:extLst>
      <p:ext uri="{BB962C8B-B14F-4D97-AF65-F5344CB8AC3E}">
        <p14:creationId xmlns:p14="http://schemas.microsoft.com/office/powerpoint/2010/main" val="1234115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4AB345-93B9-4E46-B116-A8929B0F6E3F}" type="datetimeFigureOut">
              <a:rPr lang="en-US" smtClean="0"/>
              <a:t>7/7/2013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ADDAE-A9CA-4AED-B032-43663067DEF7}" type="slidenum">
              <a:rPr lang="en-US" smtClean="0"/>
              <a:t>‹#›</a:t>
            </a:fld>
            <a:endParaRPr lang="en-US"/>
          </a:p>
        </p:txBody>
      </p:sp>
    </p:spTree>
    <p:extLst>
      <p:ext uri="{BB962C8B-B14F-4D97-AF65-F5344CB8AC3E}">
        <p14:creationId xmlns:p14="http://schemas.microsoft.com/office/powerpoint/2010/main" val="2778113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on sermon outline by Joe R. Price that appeared in The Spirit’s Sword, February 17, 2013</a:t>
            </a:r>
          </a:p>
          <a:p>
            <a:r>
              <a:rPr lang="en-US" baseline="0" dirty="0" smtClean="0"/>
              <a:t>Preached at West Side on July 7, 2013 PM</a:t>
            </a:r>
          </a:p>
          <a:p>
            <a:r>
              <a:rPr lang="en-US" baseline="0" dirty="0" smtClean="0"/>
              <a:t>Print  Slides:  1,10,14</a:t>
            </a:r>
            <a:endParaRPr lang="en-US" dirty="0"/>
          </a:p>
        </p:txBody>
      </p:sp>
      <p:sp>
        <p:nvSpPr>
          <p:cNvPr id="4" name="Slide Number Placeholder 3"/>
          <p:cNvSpPr>
            <a:spLocks noGrp="1"/>
          </p:cNvSpPr>
          <p:nvPr>
            <p:ph type="sldNum" sz="quarter" idx="10"/>
          </p:nvPr>
        </p:nvSpPr>
        <p:spPr/>
        <p:txBody>
          <a:bodyPr/>
          <a:lstStyle/>
          <a:p>
            <a:fld id="{A27ADDAE-A9CA-4AED-B032-43663067DEF7}" type="slidenum">
              <a:rPr lang="en-US" smtClean="0"/>
              <a:t>1</a:t>
            </a:fld>
            <a:endParaRPr lang="en-US"/>
          </a:p>
        </p:txBody>
      </p:sp>
    </p:spTree>
    <p:extLst>
      <p:ext uri="{BB962C8B-B14F-4D97-AF65-F5344CB8AC3E}">
        <p14:creationId xmlns:p14="http://schemas.microsoft.com/office/powerpoint/2010/main" val="372757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272593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23514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305053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270893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373961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35099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1852621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446738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341634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1671891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4B17F-0327-4F3D-8878-5FCB6A29EA58}" type="datetimeFigureOut">
              <a:rPr lang="en-US" smtClean="0"/>
              <a:t>7/7/2013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ACF3BF-CD37-4579-BD2D-2C404F0970B8}" type="slidenum">
              <a:rPr lang="en-US" smtClean="0"/>
              <a:t>‹#›</a:t>
            </a:fld>
            <a:endParaRPr lang="en-US" dirty="0"/>
          </a:p>
        </p:txBody>
      </p:sp>
    </p:spTree>
    <p:extLst>
      <p:ext uri="{BB962C8B-B14F-4D97-AF65-F5344CB8AC3E}">
        <p14:creationId xmlns:p14="http://schemas.microsoft.com/office/powerpoint/2010/main" val="3929151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extLst>
              <a:ext uri="{BEBA8EAE-BF5A-486C-A8C5-ECC9F3942E4B}">
                <a14:imgProps xmlns:a14="http://schemas.microsoft.com/office/drawing/2010/main">
                  <a14:imgLayer r:embed="rId14">
                    <a14:imgEffect>
                      <a14:artisticWatercolorSponge/>
                    </a14:imgEffect>
                    <a14:imgEffect>
                      <a14:brightnessContrast bright="10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4B17F-0327-4F3D-8878-5FCB6A29EA58}" type="datetimeFigureOut">
              <a:rPr lang="en-US" smtClean="0"/>
              <a:t>7/7/2013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CF3BF-CD37-4579-BD2D-2C404F0970B8}" type="slidenum">
              <a:rPr lang="en-US" smtClean="0"/>
              <a:t>‹#›</a:t>
            </a:fld>
            <a:endParaRPr lang="en-US" dirty="0"/>
          </a:p>
        </p:txBody>
      </p:sp>
    </p:spTree>
    <p:extLst>
      <p:ext uri="{BB962C8B-B14F-4D97-AF65-F5344CB8AC3E}">
        <p14:creationId xmlns:p14="http://schemas.microsoft.com/office/powerpoint/2010/main" val="3315429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61335"/>
            <a:ext cx="6096000" cy="1524000"/>
          </a:xfrm>
        </p:spPr>
        <p:txBody>
          <a:bodyPr>
            <a:normAutofit/>
          </a:bodyPr>
          <a:lstStyle/>
          <a:p>
            <a:pPr algn="l"/>
            <a:r>
              <a:rPr lang="en-US" sz="8800" cap="small" dirty="0" smtClean="0">
                <a:effectLst>
                  <a:reflection blurRad="6350" stA="55000" endA="300" endPos="45500" dir="5400000" sy="-100000" algn="bl" rotWithShape="0"/>
                </a:effectLst>
              </a:rPr>
              <a:t>Stand Still</a:t>
            </a:r>
            <a:endParaRPr lang="en-US" sz="8800" cap="small" dirty="0">
              <a:effectLst>
                <a:reflection blurRad="6350" stA="55000" endA="300" endPos="45500" dir="5400000" sy="-100000" algn="bl" rotWithShape="0"/>
              </a:effectLst>
            </a:endParaRPr>
          </a:p>
        </p:txBody>
      </p:sp>
      <p:sp>
        <p:nvSpPr>
          <p:cNvPr id="3" name="Subtitle 2"/>
          <p:cNvSpPr>
            <a:spLocks noGrp="1"/>
          </p:cNvSpPr>
          <p:nvPr>
            <p:ph type="subTitle" idx="1"/>
          </p:nvPr>
        </p:nvSpPr>
        <p:spPr>
          <a:xfrm>
            <a:off x="762000" y="2133600"/>
            <a:ext cx="7620000" cy="4343400"/>
          </a:xfrm>
        </p:spPr>
        <p:txBody>
          <a:bodyPr>
            <a:normAutofit/>
          </a:bodyPr>
          <a:lstStyle/>
          <a:p>
            <a:pPr algn="l"/>
            <a:r>
              <a:rPr lang="en-US" sz="4800" b="1" dirty="0" smtClean="0">
                <a:solidFill>
                  <a:schemeClr val="tx1"/>
                </a:solidFill>
              </a:rPr>
              <a:t>Exodus 14:10-14</a:t>
            </a:r>
          </a:p>
          <a:p>
            <a:pPr algn="l"/>
            <a:r>
              <a:rPr lang="en-US" sz="1200" dirty="0" smtClean="0">
                <a:solidFill>
                  <a:schemeClr val="tx1"/>
                </a:solidFill>
              </a:rPr>
              <a:t>     </a:t>
            </a:r>
          </a:p>
          <a:p>
            <a:pPr algn="l"/>
            <a:r>
              <a:rPr lang="en-US" sz="3900" i="1" dirty="0" smtClean="0">
                <a:solidFill>
                  <a:schemeClr val="tx1"/>
                </a:solidFill>
              </a:rPr>
              <a:t>     And Moses said to the people, “Do not be afraid. Stand still, and see the salvation of the </a:t>
            </a:r>
            <a:r>
              <a:rPr lang="en-US" sz="3900" i="1" cap="small" dirty="0" smtClean="0">
                <a:solidFill>
                  <a:schemeClr val="tx1"/>
                </a:solidFill>
                <a:effectLst/>
              </a:rPr>
              <a:t>Lord</a:t>
            </a:r>
            <a:r>
              <a:rPr lang="en-US" sz="3900" i="1" dirty="0" smtClean="0">
                <a:solidFill>
                  <a:schemeClr val="tx1"/>
                </a:solidFill>
              </a:rPr>
              <a:t>, which He will accomplish for you today…” </a:t>
            </a:r>
            <a:r>
              <a:rPr lang="en-US" sz="3900" dirty="0" smtClean="0">
                <a:solidFill>
                  <a:schemeClr val="tx1"/>
                </a:solidFill>
              </a:rPr>
              <a:t>(vs. 13)</a:t>
            </a:r>
            <a:endParaRPr lang="en-US" sz="3900"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361335"/>
            <a:ext cx="2590800" cy="2590800"/>
          </a:xfrm>
          <a:prstGeom prst="rect">
            <a:avLst/>
          </a:prstGeom>
        </p:spPr>
      </p:pic>
    </p:spTree>
    <p:extLst>
      <p:ext uri="{BB962C8B-B14F-4D97-AF65-F5344CB8AC3E}">
        <p14:creationId xmlns:p14="http://schemas.microsoft.com/office/powerpoint/2010/main" val="461934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14400"/>
          </a:xfrm>
        </p:spPr>
        <p:txBody>
          <a:bodyPr>
            <a:noAutofit/>
          </a:bodyPr>
          <a:lstStyle/>
          <a:p>
            <a:pPr algn="l"/>
            <a:r>
              <a:rPr lang="en-US" sz="6000" cap="small" spc="200" dirty="0" smtClean="0">
                <a:effectLst>
                  <a:reflection blurRad="6350" stA="55000" endA="300" endPos="45500" dir="5400000" sy="-100000" algn="bl" rotWithShape="0"/>
                </a:effectLst>
              </a:rPr>
              <a:t>Stand Still</a:t>
            </a:r>
            <a:endParaRPr lang="en-US" sz="6000" spc="200" dirty="0"/>
          </a:p>
        </p:txBody>
      </p:sp>
      <p:sp>
        <p:nvSpPr>
          <p:cNvPr id="3" name="Content Placeholder 2"/>
          <p:cNvSpPr>
            <a:spLocks noGrp="1"/>
          </p:cNvSpPr>
          <p:nvPr>
            <p:ph idx="1"/>
          </p:nvPr>
        </p:nvSpPr>
        <p:spPr>
          <a:xfrm>
            <a:off x="457200" y="1447800"/>
            <a:ext cx="8229600" cy="4876800"/>
          </a:xfrm>
        </p:spPr>
        <p:txBody>
          <a:bodyPr>
            <a:normAutofit/>
          </a:bodyPr>
          <a:lstStyle/>
          <a:p>
            <a:r>
              <a:rPr lang="en-US" b="1" dirty="0" smtClean="0"/>
              <a:t>Stand still, and see the               salvation of the Lord</a:t>
            </a:r>
          </a:p>
          <a:p>
            <a:pPr marL="457200" lvl="1" indent="0">
              <a:buNone/>
            </a:pPr>
            <a:r>
              <a:rPr lang="en-US" dirty="0" smtClean="0"/>
              <a:t>Romans 5:6-8; Eph. 3:20-21; Revelation 15:1-4</a:t>
            </a:r>
          </a:p>
          <a:p>
            <a:pPr marL="338138" indent="-338138"/>
            <a:r>
              <a:rPr lang="en-US" b="1" dirty="0" smtClean="0"/>
              <a:t>Stand still, and consider the wondrous works of God (Job 37:14)</a:t>
            </a:r>
          </a:p>
          <a:p>
            <a:pPr marL="458788" lvl="1" indent="0">
              <a:buNone/>
            </a:pPr>
            <a:r>
              <a:rPr lang="en-US" dirty="0" smtClean="0"/>
              <a:t>Acts 14:14-17; Psalm 8:3-9 (Read)</a:t>
            </a:r>
          </a:p>
          <a:p>
            <a:pPr marL="338138" indent="-338138"/>
            <a:r>
              <a:rPr lang="en-US" b="1" dirty="0" smtClean="0"/>
              <a:t>Command the chariot to stand still (Acts 8:38)</a:t>
            </a:r>
          </a:p>
          <a:p>
            <a:pPr marL="458788" lvl="1" indent="0">
              <a:buNone/>
            </a:pPr>
            <a:r>
              <a:rPr lang="en-US" dirty="0" smtClean="0"/>
              <a:t>Acts 16:33; 2 Corinthians 6:2</a:t>
            </a:r>
          </a:p>
          <a:p>
            <a:pPr marL="458788" lvl="1" indent="0">
              <a:buNone/>
            </a:pPr>
            <a:endParaRPr lang="en-US" dirty="0" smtClean="0"/>
          </a:p>
          <a:p>
            <a:pPr marL="458788" lvl="1"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76200"/>
            <a:ext cx="2514600" cy="2514600"/>
          </a:xfrm>
          <a:prstGeom prst="rect">
            <a:avLst/>
          </a:prstGeom>
        </p:spPr>
      </p:pic>
    </p:spTree>
    <p:extLst>
      <p:ext uri="{BB962C8B-B14F-4D97-AF65-F5344CB8AC3E}">
        <p14:creationId xmlns:p14="http://schemas.microsoft.com/office/powerpoint/2010/main" val="1165844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066800"/>
          </a:xfrm>
        </p:spPr>
        <p:txBody>
          <a:bodyPr/>
          <a:lstStyle/>
          <a:p>
            <a:pPr algn="l"/>
            <a:r>
              <a:rPr lang="en-US" cap="small" spc="200" dirty="0" smtClean="0">
                <a:effectLst>
                  <a:reflection blurRad="6350" stA="55000" endA="300" endPos="45500" dir="5400000" sy="-100000" algn="bl" rotWithShape="0"/>
                </a:effectLst>
              </a:rPr>
              <a:t>Acts 8:38</a:t>
            </a:r>
            <a:endParaRPr lang="en-US" dirty="0"/>
          </a:p>
        </p:txBody>
      </p:sp>
      <p:sp>
        <p:nvSpPr>
          <p:cNvPr id="3" name="Content Placeholder 2"/>
          <p:cNvSpPr>
            <a:spLocks noGrp="1"/>
          </p:cNvSpPr>
          <p:nvPr>
            <p:ph idx="1"/>
          </p:nvPr>
        </p:nvSpPr>
        <p:spPr>
          <a:xfrm>
            <a:off x="457200" y="1219200"/>
            <a:ext cx="8229600" cy="5181600"/>
          </a:xfrm>
        </p:spPr>
        <p:txBody>
          <a:bodyPr/>
          <a:lstStyle/>
          <a:p>
            <a:pPr marL="0" indent="236538">
              <a:buNone/>
            </a:pPr>
            <a:r>
              <a:rPr lang="en-US" dirty="0" smtClean="0"/>
              <a:t>So he commanded the chariot to                stand still. And both Philip and the               eunuch went down into the water, and he baptized him.</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228600"/>
            <a:ext cx="1282815" cy="1494973"/>
          </a:xfrm>
          <a:prstGeom prst="rect">
            <a:avLst/>
          </a:prstGeom>
          <a:ln w="25400">
            <a:solidFill>
              <a:schemeClr val="tx1"/>
            </a:solidFill>
          </a:ln>
        </p:spPr>
      </p:pic>
    </p:spTree>
    <p:extLst>
      <p:ext uri="{BB962C8B-B14F-4D97-AF65-F5344CB8AC3E}">
        <p14:creationId xmlns:p14="http://schemas.microsoft.com/office/powerpoint/2010/main" val="1617502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066800"/>
          </a:xfrm>
        </p:spPr>
        <p:txBody>
          <a:bodyPr/>
          <a:lstStyle/>
          <a:p>
            <a:pPr algn="l"/>
            <a:r>
              <a:rPr lang="en-US" cap="small" spc="200" dirty="0" smtClean="0">
                <a:effectLst>
                  <a:reflection blurRad="6350" stA="55000" endA="300" endPos="45500" dir="5400000" sy="-100000" algn="bl" rotWithShape="0"/>
                </a:effectLst>
              </a:rPr>
              <a:t>Acts 16:33</a:t>
            </a:r>
            <a:endParaRPr lang="en-US" dirty="0"/>
          </a:p>
        </p:txBody>
      </p:sp>
      <p:sp>
        <p:nvSpPr>
          <p:cNvPr id="3" name="Content Placeholder 2"/>
          <p:cNvSpPr>
            <a:spLocks noGrp="1"/>
          </p:cNvSpPr>
          <p:nvPr>
            <p:ph idx="1"/>
          </p:nvPr>
        </p:nvSpPr>
        <p:spPr>
          <a:xfrm>
            <a:off x="457200" y="1219200"/>
            <a:ext cx="8229600" cy="5181600"/>
          </a:xfrm>
        </p:spPr>
        <p:txBody>
          <a:bodyPr/>
          <a:lstStyle/>
          <a:p>
            <a:pPr marL="0" indent="236538">
              <a:buNone/>
            </a:pPr>
            <a:r>
              <a:rPr lang="en-US" dirty="0" smtClean="0"/>
              <a:t>And he took them </a:t>
            </a:r>
            <a:r>
              <a:rPr lang="en-US" u="sng" dirty="0" smtClean="0"/>
              <a:t>the same hour                   of the night</a:t>
            </a:r>
            <a:r>
              <a:rPr lang="en-US" dirty="0" smtClean="0"/>
              <a:t> and washed </a:t>
            </a:r>
            <a:r>
              <a:rPr lang="en-US" i="1" dirty="0" smtClean="0"/>
              <a:t>their</a:t>
            </a:r>
            <a:r>
              <a:rPr lang="en-US" dirty="0" smtClean="0"/>
              <a:t> stripes.              And immediately he and all his </a:t>
            </a:r>
            <a:r>
              <a:rPr lang="en-US" i="1" dirty="0" smtClean="0"/>
              <a:t>family</a:t>
            </a:r>
            <a:r>
              <a:rPr lang="en-US" dirty="0" smtClean="0"/>
              <a:t> were baptized.</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228600"/>
            <a:ext cx="1282815" cy="1494973"/>
          </a:xfrm>
          <a:prstGeom prst="rect">
            <a:avLst/>
          </a:prstGeom>
          <a:ln w="25400">
            <a:solidFill>
              <a:schemeClr val="tx1"/>
            </a:solidFill>
          </a:ln>
        </p:spPr>
      </p:pic>
    </p:spTree>
    <p:extLst>
      <p:ext uri="{BB962C8B-B14F-4D97-AF65-F5344CB8AC3E}">
        <p14:creationId xmlns:p14="http://schemas.microsoft.com/office/powerpoint/2010/main" val="3970431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066800"/>
          </a:xfrm>
        </p:spPr>
        <p:txBody>
          <a:bodyPr/>
          <a:lstStyle/>
          <a:p>
            <a:pPr algn="l"/>
            <a:r>
              <a:rPr lang="en-US" cap="small" spc="200" dirty="0" smtClean="0">
                <a:effectLst>
                  <a:reflection blurRad="6350" stA="55000" endA="300" endPos="45500" dir="5400000" sy="-100000" algn="bl" rotWithShape="0"/>
                </a:effectLst>
              </a:rPr>
              <a:t>2 Corinthians 6:2</a:t>
            </a:r>
            <a:endParaRPr lang="en-US" dirty="0"/>
          </a:p>
        </p:txBody>
      </p:sp>
      <p:sp>
        <p:nvSpPr>
          <p:cNvPr id="3" name="Content Placeholder 2"/>
          <p:cNvSpPr>
            <a:spLocks noGrp="1"/>
          </p:cNvSpPr>
          <p:nvPr>
            <p:ph idx="1"/>
          </p:nvPr>
        </p:nvSpPr>
        <p:spPr>
          <a:xfrm>
            <a:off x="457200" y="1219200"/>
            <a:ext cx="8229600" cy="5181600"/>
          </a:xfrm>
        </p:spPr>
        <p:txBody>
          <a:bodyPr/>
          <a:lstStyle/>
          <a:p>
            <a:pPr marL="0" indent="236538">
              <a:buNone/>
            </a:pPr>
            <a:r>
              <a:rPr lang="en-US" dirty="0" smtClean="0"/>
              <a:t>For He says:  “In an acceptable                 time I have heard you, And in the                      day of salvation I have helped you.”  Behold, now is the accepted time; </a:t>
            </a:r>
            <a:r>
              <a:rPr lang="en-US" u="sng" dirty="0" smtClean="0"/>
              <a:t>behold, now is the day of salvation</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228600"/>
            <a:ext cx="1282815" cy="1494973"/>
          </a:xfrm>
          <a:prstGeom prst="rect">
            <a:avLst/>
          </a:prstGeom>
          <a:ln w="25400">
            <a:solidFill>
              <a:schemeClr val="tx1"/>
            </a:solidFill>
          </a:ln>
        </p:spPr>
      </p:pic>
    </p:spTree>
    <p:extLst>
      <p:ext uri="{BB962C8B-B14F-4D97-AF65-F5344CB8AC3E}">
        <p14:creationId xmlns:p14="http://schemas.microsoft.com/office/powerpoint/2010/main" val="3970431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6096000" cy="1295400"/>
          </a:xfrm>
        </p:spPr>
        <p:txBody>
          <a:bodyPr>
            <a:normAutofit/>
          </a:bodyPr>
          <a:lstStyle/>
          <a:p>
            <a:pPr algn="l"/>
            <a:r>
              <a:rPr lang="en-US" sz="7200" cap="small" dirty="0" smtClean="0">
                <a:effectLst>
                  <a:reflection blurRad="6350" stA="55000" endA="300" endPos="45500" dir="5400000" sy="-100000" algn="bl" rotWithShape="0"/>
                </a:effectLst>
              </a:rPr>
              <a:t>Conclusion</a:t>
            </a:r>
            <a:endParaRPr lang="en-US" sz="7200" cap="small" dirty="0">
              <a:effectLst>
                <a:reflection blurRad="6350" stA="55000" endA="300" endPos="45500" dir="5400000" sy="-100000" algn="bl" rotWithShape="0"/>
              </a:effectLst>
            </a:endParaRPr>
          </a:p>
        </p:txBody>
      </p:sp>
      <p:sp>
        <p:nvSpPr>
          <p:cNvPr id="3" name="Subtitle 2"/>
          <p:cNvSpPr>
            <a:spLocks noGrp="1"/>
          </p:cNvSpPr>
          <p:nvPr>
            <p:ph type="subTitle" idx="1"/>
          </p:nvPr>
        </p:nvSpPr>
        <p:spPr>
          <a:xfrm>
            <a:off x="609600" y="1752600"/>
            <a:ext cx="7924800" cy="4724400"/>
          </a:xfrm>
        </p:spPr>
        <p:txBody>
          <a:bodyPr>
            <a:normAutofit/>
          </a:bodyPr>
          <a:lstStyle/>
          <a:p>
            <a:pPr algn="l"/>
            <a:r>
              <a:rPr lang="en-US" sz="4000" dirty="0" smtClean="0">
                <a:solidFill>
                  <a:schemeClr val="tx1"/>
                </a:solidFill>
              </a:rPr>
              <a:t>Jesus calms the storms of life.   (cf. Mark 4:39, </a:t>
            </a:r>
            <a:r>
              <a:rPr lang="en-US" sz="4000" i="1" dirty="0" smtClean="0">
                <a:solidFill>
                  <a:schemeClr val="tx1"/>
                </a:solidFill>
              </a:rPr>
              <a:t>“Peace, Be Still”</a:t>
            </a:r>
            <a:r>
              <a:rPr lang="en-US" sz="4000" dirty="0" smtClean="0">
                <a:solidFill>
                  <a:schemeClr val="tx1"/>
                </a:solidFill>
              </a:rPr>
              <a:t>).</a:t>
            </a:r>
          </a:p>
          <a:p>
            <a:pPr algn="l"/>
            <a:endParaRPr lang="en-US" sz="4000" dirty="0">
              <a:solidFill>
                <a:schemeClr val="tx1"/>
              </a:solidFill>
            </a:endParaRPr>
          </a:p>
          <a:p>
            <a:r>
              <a:rPr lang="en-US" sz="4000" b="1" dirty="0" smtClean="0">
                <a:solidFill>
                  <a:schemeClr val="tx1"/>
                </a:solidFill>
              </a:rPr>
              <a:t>Stand still and see the salvation of the Lord!</a:t>
            </a:r>
            <a:endParaRPr lang="en-US" sz="4000" b="1" dirty="0">
              <a:solidFill>
                <a:schemeClr val="tx1"/>
              </a:solidFill>
            </a:endParaRPr>
          </a:p>
        </p:txBody>
      </p:sp>
    </p:spTree>
    <p:extLst>
      <p:ext uri="{BB962C8B-B14F-4D97-AF65-F5344CB8AC3E}">
        <p14:creationId xmlns:p14="http://schemas.microsoft.com/office/powerpoint/2010/main" val="205185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sz="4800" cap="small" spc="200" dirty="0" smtClean="0">
                <a:effectLst>
                  <a:reflection blurRad="6350" stA="55000" endA="300" endPos="45500" dir="5400000" sy="-100000" algn="bl" rotWithShape="0"/>
                </a:effectLst>
              </a:rPr>
              <a:t>Press Forward?  Or Stand Still?</a:t>
            </a:r>
            <a:endParaRPr lang="en-US" sz="4800" dirty="0"/>
          </a:p>
        </p:txBody>
      </p:sp>
      <p:sp>
        <p:nvSpPr>
          <p:cNvPr id="3" name="Content Placeholder 2"/>
          <p:cNvSpPr>
            <a:spLocks noGrp="1"/>
          </p:cNvSpPr>
          <p:nvPr>
            <p:ph idx="1"/>
          </p:nvPr>
        </p:nvSpPr>
        <p:spPr>
          <a:xfrm>
            <a:off x="457200" y="1143000"/>
            <a:ext cx="8229600" cy="5334000"/>
          </a:xfrm>
        </p:spPr>
        <p:txBody>
          <a:bodyPr>
            <a:normAutofit/>
          </a:bodyPr>
          <a:lstStyle/>
          <a:p>
            <a:r>
              <a:rPr lang="en-US" dirty="0" smtClean="0"/>
              <a:t>Another call of scripture is to press forward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It takes discernment to know when to stay and when to go!</a:t>
            </a:r>
            <a:endParaRPr lang="en-US" dirty="0"/>
          </a:p>
        </p:txBody>
      </p:sp>
      <p:sp>
        <p:nvSpPr>
          <p:cNvPr id="4" name="TextBox 3"/>
          <p:cNvSpPr txBox="1"/>
          <p:nvPr/>
        </p:nvSpPr>
        <p:spPr>
          <a:xfrm>
            <a:off x="609600" y="2362200"/>
            <a:ext cx="7924800" cy="2677656"/>
          </a:xfrm>
          <a:prstGeom prst="rect">
            <a:avLst/>
          </a:prstGeom>
          <a:solidFill>
            <a:schemeClr val="bg1">
              <a:alpha val="50000"/>
            </a:schemeClr>
          </a:solidFill>
          <a:ln w="25400">
            <a:solidFill>
              <a:schemeClr val="tx1"/>
            </a:solidFill>
          </a:ln>
        </p:spPr>
        <p:txBody>
          <a:bodyPr wrap="square" rtlCol="0">
            <a:spAutoFit/>
          </a:bodyPr>
          <a:lstStyle/>
          <a:p>
            <a:r>
              <a:rPr lang="en-US" sz="2400" dirty="0" smtClean="0"/>
              <a:t>   “Not that I have already attained, or am already perfected; but </a:t>
            </a:r>
            <a:r>
              <a:rPr lang="en-US" sz="2400" u="sng" dirty="0" smtClean="0"/>
              <a:t>I press on</a:t>
            </a:r>
            <a:r>
              <a:rPr lang="en-US" sz="2400" dirty="0" smtClean="0"/>
              <a:t>, that I may lay hold of that for which Christ Jesus has also laid hold of me. </a:t>
            </a:r>
            <a:r>
              <a:rPr lang="en-US" sz="2400" baseline="30000" dirty="0" smtClean="0"/>
              <a:t>13 </a:t>
            </a:r>
            <a:r>
              <a:rPr lang="en-US" sz="2400" dirty="0" smtClean="0"/>
              <a:t>Brethren, I do not count myself to have apprehended; but one thing </a:t>
            </a:r>
            <a:r>
              <a:rPr lang="en-US" sz="2400" i="1" dirty="0" smtClean="0"/>
              <a:t>I do,</a:t>
            </a:r>
            <a:r>
              <a:rPr lang="en-US" sz="2400" dirty="0" smtClean="0"/>
              <a:t> forgetting those things which are behind and reaching forward to those things which are ahead, </a:t>
            </a:r>
            <a:r>
              <a:rPr lang="en-US" sz="2400" baseline="30000" dirty="0" smtClean="0"/>
              <a:t>14 </a:t>
            </a:r>
            <a:r>
              <a:rPr lang="en-US" sz="2400" u="sng" dirty="0" smtClean="0"/>
              <a:t>I press toward the goal</a:t>
            </a:r>
            <a:r>
              <a:rPr lang="en-US" sz="2400" dirty="0" smtClean="0"/>
              <a:t> for the prize of the upward call of God in Christ Jesus” (Philippians 3:12-14).</a:t>
            </a:r>
            <a:endParaRPr lang="en-US" sz="2400" dirty="0"/>
          </a:p>
        </p:txBody>
      </p:sp>
    </p:spTree>
    <p:extLst>
      <p:ext uri="{BB962C8B-B14F-4D97-AF65-F5344CB8AC3E}">
        <p14:creationId xmlns:p14="http://schemas.microsoft.com/office/powerpoint/2010/main" val="132487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14400"/>
          </a:xfrm>
        </p:spPr>
        <p:txBody>
          <a:bodyPr>
            <a:noAutofit/>
          </a:bodyPr>
          <a:lstStyle/>
          <a:p>
            <a:pPr algn="l"/>
            <a:r>
              <a:rPr lang="en-US" sz="6000" cap="small" spc="200" dirty="0" smtClean="0">
                <a:effectLst>
                  <a:reflection blurRad="6350" stA="55000" endA="300" endPos="45500" dir="5400000" sy="-100000" algn="bl" rotWithShape="0"/>
                </a:effectLst>
              </a:rPr>
              <a:t>Stand Still</a:t>
            </a:r>
            <a:endParaRPr lang="en-US" sz="6000" spc="200" dirty="0"/>
          </a:p>
        </p:txBody>
      </p:sp>
      <p:sp>
        <p:nvSpPr>
          <p:cNvPr id="3" name="Content Placeholder 2"/>
          <p:cNvSpPr>
            <a:spLocks noGrp="1"/>
          </p:cNvSpPr>
          <p:nvPr>
            <p:ph idx="1"/>
          </p:nvPr>
        </p:nvSpPr>
        <p:spPr>
          <a:xfrm>
            <a:off x="457200" y="1447800"/>
            <a:ext cx="8229600" cy="4876800"/>
          </a:xfrm>
        </p:spPr>
        <p:txBody>
          <a:bodyPr>
            <a:normAutofit/>
          </a:bodyPr>
          <a:lstStyle/>
          <a:p>
            <a:r>
              <a:rPr lang="en-US" b="1" dirty="0" smtClean="0"/>
              <a:t>Stand still, and see the               salvation of the Lord</a:t>
            </a:r>
          </a:p>
          <a:p>
            <a:pPr marL="457200" lvl="1" indent="0">
              <a:buNone/>
            </a:pPr>
            <a:r>
              <a:rPr lang="en-US" dirty="0" smtClean="0"/>
              <a:t>Romans 5:6-8; Eph. 3:20-21; Revelation 15:1-4</a:t>
            </a:r>
          </a:p>
          <a:p>
            <a:pPr marL="458788" lvl="1"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76200"/>
            <a:ext cx="2514600" cy="2514600"/>
          </a:xfrm>
          <a:prstGeom prst="rect">
            <a:avLst/>
          </a:prstGeom>
        </p:spPr>
      </p:pic>
    </p:spTree>
    <p:extLst>
      <p:ext uri="{BB962C8B-B14F-4D97-AF65-F5344CB8AC3E}">
        <p14:creationId xmlns:p14="http://schemas.microsoft.com/office/powerpoint/2010/main" val="340829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066800"/>
          </a:xfrm>
        </p:spPr>
        <p:txBody>
          <a:bodyPr/>
          <a:lstStyle/>
          <a:p>
            <a:pPr algn="l"/>
            <a:r>
              <a:rPr lang="en-US" cap="small" spc="200" dirty="0" smtClean="0">
                <a:effectLst>
                  <a:reflection blurRad="6350" stA="55000" endA="300" endPos="45500" dir="5400000" sy="-100000" algn="bl" rotWithShape="0"/>
                </a:effectLst>
              </a:rPr>
              <a:t>Romans 5:6-8</a:t>
            </a:r>
            <a:endParaRPr lang="en-US" dirty="0"/>
          </a:p>
        </p:txBody>
      </p:sp>
      <p:sp>
        <p:nvSpPr>
          <p:cNvPr id="3" name="Content Placeholder 2"/>
          <p:cNvSpPr>
            <a:spLocks noGrp="1"/>
          </p:cNvSpPr>
          <p:nvPr>
            <p:ph idx="1"/>
          </p:nvPr>
        </p:nvSpPr>
        <p:spPr>
          <a:xfrm>
            <a:off x="457200" y="1219200"/>
            <a:ext cx="8229600" cy="5181600"/>
          </a:xfrm>
        </p:spPr>
        <p:txBody>
          <a:bodyPr>
            <a:normAutofit lnSpcReduction="10000"/>
          </a:bodyPr>
          <a:lstStyle/>
          <a:p>
            <a:pPr marL="0" indent="236538">
              <a:buNone/>
            </a:pPr>
            <a:r>
              <a:rPr lang="en-US" dirty="0" smtClean="0"/>
              <a:t>For when </a:t>
            </a:r>
            <a:r>
              <a:rPr lang="en-US" u="sng" dirty="0" smtClean="0"/>
              <a:t>we were still without              strength</a:t>
            </a:r>
            <a:r>
              <a:rPr lang="en-US" dirty="0" smtClean="0"/>
              <a:t>, in due time Christ died for             the ungodly. </a:t>
            </a:r>
            <a:r>
              <a:rPr lang="en-US" baseline="30000" dirty="0" smtClean="0"/>
              <a:t>7 </a:t>
            </a:r>
            <a:r>
              <a:rPr lang="en-US" dirty="0" smtClean="0"/>
              <a:t>For scarcely for a righteous man will one die; yet perhaps for a good man someone would even dare to die. </a:t>
            </a:r>
            <a:r>
              <a:rPr lang="en-US" baseline="30000" dirty="0" smtClean="0"/>
              <a:t>8 </a:t>
            </a:r>
            <a:r>
              <a:rPr lang="en-US" dirty="0" smtClean="0"/>
              <a:t>But God demonstrates His own love toward us, in that while we were still sinners, </a:t>
            </a:r>
            <a:r>
              <a:rPr lang="en-US" u="sng" dirty="0" smtClean="0"/>
              <a:t>Christ died for us</a:t>
            </a:r>
            <a:r>
              <a:rPr lang="en-US" dirty="0" smtClean="0"/>
              <a:t>.</a:t>
            </a:r>
          </a:p>
          <a:p>
            <a:pPr marL="0" indent="236538">
              <a:buNone/>
            </a:pPr>
            <a:endParaRPr lang="en-US" sz="1600" dirty="0"/>
          </a:p>
          <a:p>
            <a:pPr marL="0" indent="236538" algn="r">
              <a:buNone/>
            </a:pPr>
            <a:r>
              <a:rPr lang="en-US" b="1" dirty="0" smtClean="0"/>
              <a:t>Without God,</a:t>
            </a:r>
            <a:br>
              <a:rPr lang="en-US" b="1" dirty="0" smtClean="0"/>
            </a:br>
            <a:r>
              <a:rPr lang="en-US" b="1" dirty="0" smtClean="0"/>
              <a:t>we are powerless against sin.</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228600"/>
            <a:ext cx="1282815" cy="1494973"/>
          </a:xfrm>
          <a:prstGeom prst="rect">
            <a:avLst/>
          </a:prstGeom>
          <a:ln w="25400">
            <a:solidFill>
              <a:schemeClr val="tx1"/>
            </a:solidFill>
          </a:ln>
        </p:spPr>
      </p:pic>
    </p:spTree>
    <p:extLst>
      <p:ext uri="{BB962C8B-B14F-4D97-AF65-F5344CB8AC3E}">
        <p14:creationId xmlns:p14="http://schemas.microsoft.com/office/powerpoint/2010/main" val="3846324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066800"/>
          </a:xfrm>
        </p:spPr>
        <p:txBody>
          <a:bodyPr/>
          <a:lstStyle/>
          <a:p>
            <a:pPr algn="l"/>
            <a:r>
              <a:rPr lang="en-US" cap="small" spc="200" dirty="0" smtClean="0">
                <a:effectLst>
                  <a:reflection blurRad="6350" stA="55000" endA="300" endPos="45500" dir="5400000" sy="-100000" algn="bl" rotWithShape="0"/>
                </a:effectLst>
              </a:rPr>
              <a:t>Ephesians 3:20-21</a:t>
            </a:r>
            <a:endParaRPr lang="en-US" dirty="0"/>
          </a:p>
        </p:txBody>
      </p:sp>
      <p:sp>
        <p:nvSpPr>
          <p:cNvPr id="3" name="Content Placeholder 2"/>
          <p:cNvSpPr>
            <a:spLocks noGrp="1"/>
          </p:cNvSpPr>
          <p:nvPr>
            <p:ph idx="1"/>
          </p:nvPr>
        </p:nvSpPr>
        <p:spPr>
          <a:xfrm>
            <a:off x="457200" y="1219200"/>
            <a:ext cx="8229600" cy="5181600"/>
          </a:xfrm>
        </p:spPr>
        <p:txBody>
          <a:bodyPr/>
          <a:lstStyle/>
          <a:p>
            <a:pPr marL="0" indent="236538">
              <a:buNone/>
            </a:pPr>
            <a:r>
              <a:rPr lang="en-US" dirty="0" smtClean="0"/>
              <a:t>Now to Him who is able to do             exceedingly abundantly above all                 that we ask or think, according to the power that works in us, </a:t>
            </a:r>
            <a:r>
              <a:rPr lang="en-US" baseline="30000" dirty="0" smtClean="0"/>
              <a:t>21 </a:t>
            </a:r>
            <a:r>
              <a:rPr lang="en-US" dirty="0" smtClean="0"/>
              <a:t>to Him </a:t>
            </a:r>
            <a:r>
              <a:rPr lang="en-US" i="1" dirty="0" smtClean="0"/>
              <a:t>be</a:t>
            </a:r>
            <a:r>
              <a:rPr lang="en-US" dirty="0" smtClean="0"/>
              <a:t> glory in the church by Christ Jesus to all generations, forever and ever. Amen.</a:t>
            </a:r>
          </a:p>
          <a:p>
            <a:pPr marL="0" indent="236538">
              <a:buNone/>
            </a:pPr>
            <a:endParaRPr lang="en-US" dirty="0"/>
          </a:p>
          <a:p>
            <a:pPr marL="0" indent="236538" algn="r">
              <a:buNone/>
            </a:pPr>
            <a:r>
              <a:rPr lang="en-US" b="1" dirty="0" smtClean="0"/>
              <a:t>God abundantly blesses His people!</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228600"/>
            <a:ext cx="1282815" cy="1494973"/>
          </a:xfrm>
          <a:prstGeom prst="rect">
            <a:avLst/>
          </a:prstGeom>
          <a:ln w="25400">
            <a:solidFill>
              <a:schemeClr val="tx1"/>
            </a:solidFill>
          </a:ln>
        </p:spPr>
      </p:pic>
    </p:spTree>
    <p:extLst>
      <p:ext uri="{BB962C8B-B14F-4D97-AF65-F5344CB8AC3E}">
        <p14:creationId xmlns:p14="http://schemas.microsoft.com/office/powerpoint/2010/main" val="397043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99886"/>
          </a:xfrm>
        </p:spPr>
        <p:txBody>
          <a:bodyPr/>
          <a:lstStyle/>
          <a:p>
            <a:pPr algn="l"/>
            <a:r>
              <a:rPr lang="en-US" cap="small" spc="200" dirty="0" smtClean="0">
                <a:effectLst>
                  <a:reflection blurRad="6350" stA="55000" endA="300" endPos="45500" dir="5400000" sy="-100000" algn="bl" rotWithShape="0"/>
                </a:effectLst>
              </a:rPr>
              <a:t>Revelation 15:1-4</a:t>
            </a:r>
            <a:endParaRPr lang="en-US" dirty="0"/>
          </a:p>
        </p:txBody>
      </p:sp>
      <p:sp>
        <p:nvSpPr>
          <p:cNvPr id="3" name="Content Placeholder 2"/>
          <p:cNvSpPr>
            <a:spLocks noGrp="1"/>
          </p:cNvSpPr>
          <p:nvPr>
            <p:ph idx="1"/>
          </p:nvPr>
        </p:nvSpPr>
        <p:spPr>
          <a:xfrm>
            <a:off x="457200" y="976086"/>
            <a:ext cx="8229600" cy="5729514"/>
          </a:xfrm>
        </p:spPr>
        <p:txBody>
          <a:bodyPr>
            <a:normAutofit fontScale="85000" lnSpcReduction="10000"/>
          </a:bodyPr>
          <a:lstStyle/>
          <a:p>
            <a:pPr marL="0" indent="236538">
              <a:buNone/>
            </a:pPr>
            <a:r>
              <a:rPr lang="en-US" dirty="0" smtClean="0"/>
              <a:t>Then I saw another sign in heaven, great              and marvelous: seven angels having the                 seven last plagues, for in them the wrath of               God is complete.  </a:t>
            </a:r>
            <a:r>
              <a:rPr lang="en-US" baseline="30000" dirty="0" smtClean="0"/>
              <a:t>2</a:t>
            </a:r>
            <a:r>
              <a:rPr lang="en-US" dirty="0" smtClean="0"/>
              <a:t> And I saw something like a sea of glass mingled with fire, and those who have the victory over the beast, over his image and over his mark and over the number of his name, standing on the sea of glass, having harps of God. </a:t>
            </a:r>
            <a:r>
              <a:rPr lang="en-US" baseline="30000" dirty="0" smtClean="0"/>
              <a:t>3</a:t>
            </a:r>
            <a:r>
              <a:rPr lang="en-US" dirty="0" smtClean="0"/>
              <a:t> They sing the song of Moses, the servant of God, and the song of the Lamb, saying: “</a:t>
            </a:r>
            <a:r>
              <a:rPr lang="en-US" u="sng" dirty="0" smtClean="0"/>
              <a:t>Great and marvelous are Your works, Lord God Almighty! Just and true are Your ways, O King of the saints!</a:t>
            </a:r>
            <a:r>
              <a:rPr lang="en-US" dirty="0" smtClean="0"/>
              <a:t>  </a:t>
            </a:r>
            <a:r>
              <a:rPr lang="en-US" baseline="30000" dirty="0" smtClean="0"/>
              <a:t>4</a:t>
            </a:r>
            <a:r>
              <a:rPr lang="en-US" dirty="0" smtClean="0"/>
              <a:t> </a:t>
            </a:r>
            <a:r>
              <a:rPr lang="en-US" u="sng" dirty="0" smtClean="0"/>
              <a:t>Who shall not fear You, O Lord, and glorify Your name? For You alone are holy</a:t>
            </a:r>
            <a:r>
              <a:rPr lang="en-US" dirty="0" smtClean="0"/>
              <a:t>. For all nations shall come and worship before You, For Your judgments have been manifested.”</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228600"/>
            <a:ext cx="1282815" cy="1494973"/>
          </a:xfrm>
          <a:prstGeom prst="rect">
            <a:avLst/>
          </a:prstGeom>
          <a:ln w="25400">
            <a:solidFill>
              <a:schemeClr val="tx1"/>
            </a:solidFill>
          </a:ln>
        </p:spPr>
      </p:pic>
    </p:spTree>
    <p:extLst>
      <p:ext uri="{BB962C8B-B14F-4D97-AF65-F5344CB8AC3E}">
        <p14:creationId xmlns:p14="http://schemas.microsoft.com/office/powerpoint/2010/main" val="3970431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14400"/>
          </a:xfrm>
        </p:spPr>
        <p:txBody>
          <a:bodyPr>
            <a:noAutofit/>
          </a:bodyPr>
          <a:lstStyle/>
          <a:p>
            <a:pPr algn="l"/>
            <a:r>
              <a:rPr lang="en-US" sz="6000" cap="small" spc="200" dirty="0" smtClean="0">
                <a:effectLst>
                  <a:reflection blurRad="6350" stA="55000" endA="300" endPos="45500" dir="5400000" sy="-100000" algn="bl" rotWithShape="0"/>
                </a:effectLst>
              </a:rPr>
              <a:t>Stand Still</a:t>
            </a:r>
            <a:endParaRPr lang="en-US" sz="6000" spc="200" dirty="0"/>
          </a:p>
        </p:txBody>
      </p:sp>
      <p:sp>
        <p:nvSpPr>
          <p:cNvPr id="3" name="Content Placeholder 2"/>
          <p:cNvSpPr>
            <a:spLocks noGrp="1"/>
          </p:cNvSpPr>
          <p:nvPr>
            <p:ph idx="1"/>
          </p:nvPr>
        </p:nvSpPr>
        <p:spPr>
          <a:xfrm>
            <a:off x="457200" y="1447800"/>
            <a:ext cx="8229600" cy="4876800"/>
          </a:xfrm>
        </p:spPr>
        <p:txBody>
          <a:bodyPr>
            <a:normAutofit/>
          </a:bodyPr>
          <a:lstStyle/>
          <a:p>
            <a:r>
              <a:rPr lang="en-US" b="1" dirty="0" smtClean="0"/>
              <a:t>Stand still, and see the               salvation of the Lord</a:t>
            </a:r>
          </a:p>
          <a:p>
            <a:pPr marL="457200" lvl="1" indent="0">
              <a:buNone/>
            </a:pPr>
            <a:r>
              <a:rPr lang="en-US" dirty="0" smtClean="0"/>
              <a:t>Romans 5:6-8; Eph. 3:20-21; Revelation 15:1-4</a:t>
            </a:r>
          </a:p>
          <a:p>
            <a:pPr marL="338138" indent="-338138"/>
            <a:r>
              <a:rPr lang="en-US" b="1" dirty="0" smtClean="0"/>
              <a:t>Stand still, and consider the wondrous works of God (Job 37:14)</a:t>
            </a:r>
          </a:p>
          <a:p>
            <a:pPr marL="458788" lvl="1" indent="0">
              <a:buNone/>
            </a:pPr>
            <a:r>
              <a:rPr lang="en-US" dirty="0" smtClean="0"/>
              <a:t>Acts 14:14-17; Psalm 8:3-9 (Read)</a:t>
            </a:r>
          </a:p>
          <a:p>
            <a:pPr marL="458788" lvl="1" indent="0">
              <a:buNone/>
            </a:pPr>
            <a:endParaRPr lang="en-US" dirty="0" smtClean="0"/>
          </a:p>
          <a:p>
            <a:pPr marL="458788" lvl="1"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76200"/>
            <a:ext cx="2514600" cy="2514600"/>
          </a:xfrm>
          <a:prstGeom prst="rect">
            <a:avLst/>
          </a:prstGeom>
        </p:spPr>
      </p:pic>
    </p:spTree>
    <p:extLst>
      <p:ext uri="{BB962C8B-B14F-4D97-AF65-F5344CB8AC3E}">
        <p14:creationId xmlns:p14="http://schemas.microsoft.com/office/powerpoint/2010/main" val="1165844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066800"/>
          </a:xfrm>
        </p:spPr>
        <p:txBody>
          <a:bodyPr/>
          <a:lstStyle/>
          <a:p>
            <a:pPr algn="l"/>
            <a:r>
              <a:rPr lang="en-US" cap="small" spc="200" dirty="0" smtClean="0">
                <a:effectLst>
                  <a:reflection blurRad="6350" stA="55000" endA="300" endPos="45500" dir="5400000" sy="-100000" algn="bl" rotWithShape="0"/>
                </a:effectLst>
              </a:rPr>
              <a:t>Job 37:14</a:t>
            </a:r>
            <a:endParaRPr lang="en-US" dirty="0"/>
          </a:p>
        </p:txBody>
      </p:sp>
      <p:sp>
        <p:nvSpPr>
          <p:cNvPr id="3" name="Content Placeholder 2"/>
          <p:cNvSpPr>
            <a:spLocks noGrp="1"/>
          </p:cNvSpPr>
          <p:nvPr>
            <p:ph idx="1"/>
          </p:nvPr>
        </p:nvSpPr>
        <p:spPr>
          <a:xfrm>
            <a:off x="457200" y="1219200"/>
            <a:ext cx="8229600" cy="5181600"/>
          </a:xfrm>
        </p:spPr>
        <p:txBody>
          <a:bodyPr>
            <a:normAutofit/>
          </a:bodyPr>
          <a:lstStyle/>
          <a:p>
            <a:pPr marL="0" indent="236538">
              <a:buNone/>
            </a:pPr>
            <a:r>
              <a:rPr lang="en-US" dirty="0" smtClean="0"/>
              <a:t>Listen to this, O Job; Stand still                   and consider the wondrous works                 of God.</a:t>
            </a:r>
          </a:p>
          <a:p>
            <a:pPr marL="0" indent="236538">
              <a:buNone/>
            </a:pPr>
            <a:endParaRPr lang="en-US" dirty="0"/>
          </a:p>
          <a:p>
            <a:pPr marL="0" indent="236538">
              <a:buNone/>
            </a:pPr>
            <a:r>
              <a:rPr lang="en-US" b="1" dirty="0" smtClean="0"/>
              <a:t>These are the words of </a:t>
            </a:r>
            <a:r>
              <a:rPr lang="en-US" b="1" dirty="0" err="1" smtClean="0"/>
              <a:t>Elihu</a:t>
            </a:r>
            <a:r>
              <a:rPr lang="en-US" b="1" dirty="0" smtClean="0"/>
              <a:t>, Job’s friend.  Which, as a matter of fact, were repeated in principle by God Himself in Job 38-39.</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228600"/>
            <a:ext cx="1282815" cy="1494973"/>
          </a:xfrm>
          <a:prstGeom prst="rect">
            <a:avLst/>
          </a:prstGeom>
          <a:ln w="25400">
            <a:solidFill>
              <a:schemeClr val="tx1"/>
            </a:solidFill>
          </a:ln>
        </p:spPr>
      </p:pic>
    </p:spTree>
    <p:extLst>
      <p:ext uri="{BB962C8B-B14F-4D97-AF65-F5344CB8AC3E}">
        <p14:creationId xmlns:p14="http://schemas.microsoft.com/office/powerpoint/2010/main" val="315376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99886"/>
          </a:xfrm>
        </p:spPr>
        <p:txBody>
          <a:bodyPr/>
          <a:lstStyle/>
          <a:p>
            <a:pPr algn="l"/>
            <a:r>
              <a:rPr lang="en-US" cap="small" spc="200" dirty="0" smtClean="0">
                <a:effectLst>
                  <a:reflection blurRad="6350" stA="55000" endA="300" endPos="45500" dir="5400000" sy="-100000" algn="bl" rotWithShape="0"/>
                </a:effectLst>
              </a:rPr>
              <a:t>Acts 14:14-17</a:t>
            </a:r>
            <a:endParaRPr lang="en-US" dirty="0"/>
          </a:p>
        </p:txBody>
      </p:sp>
      <p:sp>
        <p:nvSpPr>
          <p:cNvPr id="3" name="Content Placeholder 2"/>
          <p:cNvSpPr>
            <a:spLocks noGrp="1"/>
          </p:cNvSpPr>
          <p:nvPr>
            <p:ph idx="1"/>
          </p:nvPr>
        </p:nvSpPr>
        <p:spPr>
          <a:xfrm>
            <a:off x="457200" y="1219200"/>
            <a:ext cx="8229600" cy="5486400"/>
          </a:xfrm>
        </p:spPr>
        <p:txBody>
          <a:bodyPr>
            <a:normAutofit fontScale="92500" lnSpcReduction="20000"/>
          </a:bodyPr>
          <a:lstStyle/>
          <a:p>
            <a:pPr marL="0" indent="236538">
              <a:buNone/>
            </a:pPr>
            <a:r>
              <a:rPr lang="en-US" dirty="0" smtClean="0"/>
              <a:t>But when the apostles Barnabas and              Paul heard this, they tore their clothes           and ran in among the multitude, crying out </a:t>
            </a:r>
            <a:r>
              <a:rPr lang="en-US" baseline="30000" dirty="0" smtClean="0"/>
              <a:t>15 </a:t>
            </a:r>
            <a:r>
              <a:rPr lang="en-US" dirty="0" smtClean="0"/>
              <a:t>and saying, “Men, why are you doing these things? We also are men with the same nature as you, and </a:t>
            </a:r>
            <a:r>
              <a:rPr lang="en-US" u="sng" dirty="0" smtClean="0"/>
              <a:t>preach to you that you should turn from these useless things to the living God, who made the heaven, the earth, the sea, and all things that are in them</a:t>
            </a:r>
            <a:r>
              <a:rPr lang="en-US" dirty="0" smtClean="0"/>
              <a:t>, </a:t>
            </a:r>
            <a:r>
              <a:rPr lang="en-US" baseline="30000" dirty="0" smtClean="0"/>
              <a:t>16 </a:t>
            </a:r>
            <a:r>
              <a:rPr lang="en-US" dirty="0" smtClean="0"/>
              <a:t>who in bygone generations allowed all nations to walk in their own ways. </a:t>
            </a:r>
            <a:r>
              <a:rPr lang="en-US" baseline="30000" dirty="0" smtClean="0"/>
              <a:t>17 </a:t>
            </a:r>
            <a:r>
              <a:rPr lang="en-US" dirty="0" smtClean="0"/>
              <a:t>Nevertheless </a:t>
            </a:r>
            <a:r>
              <a:rPr lang="en-US" u="sng" dirty="0" smtClean="0"/>
              <a:t>He did not leave Himself without witness, in that He did good, gave us rain from heaven and fruitful seasons, filling our hearts with food and gladness</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228600"/>
            <a:ext cx="1282815" cy="1494973"/>
          </a:xfrm>
          <a:prstGeom prst="rect">
            <a:avLst/>
          </a:prstGeom>
          <a:ln w="25400">
            <a:solidFill>
              <a:schemeClr val="tx1"/>
            </a:solidFill>
          </a:ln>
        </p:spPr>
      </p:pic>
    </p:spTree>
    <p:extLst>
      <p:ext uri="{BB962C8B-B14F-4D97-AF65-F5344CB8AC3E}">
        <p14:creationId xmlns:p14="http://schemas.microsoft.com/office/powerpoint/2010/main" val="3970431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676</Words>
  <Application>Microsoft Office PowerPoint</Application>
  <PresentationFormat>On-screen Show (4:3)</PresentationFormat>
  <Paragraphs>53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Stand Still</vt:lpstr>
      <vt:lpstr>Press Forward?  Or Stand Still?</vt:lpstr>
      <vt:lpstr>Stand Still</vt:lpstr>
      <vt:lpstr>Romans 5:6-8</vt:lpstr>
      <vt:lpstr>Ephesians 3:20-21</vt:lpstr>
      <vt:lpstr>Revelation 15:1-4</vt:lpstr>
      <vt:lpstr>Stand Still</vt:lpstr>
      <vt:lpstr>Job 37:14</vt:lpstr>
      <vt:lpstr>Acts 14:14-17</vt:lpstr>
      <vt:lpstr>Stand Still</vt:lpstr>
      <vt:lpstr>Acts 8:38</vt:lpstr>
      <vt:lpstr>Acts 16:33</vt:lpstr>
      <vt:lpstr>2 Corinthians 6:2</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 Still</dc:title>
  <dc:creator>Stan</dc:creator>
  <cp:lastModifiedBy>Stan</cp:lastModifiedBy>
  <cp:revision>8</cp:revision>
  <dcterms:created xsi:type="dcterms:W3CDTF">2013-07-07T19:12:47Z</dcterms:created>
  <dcterms:modified xsi:type="dcterms:W3CDTF">2013-07-07T20:29:02Z</dcterms:modified>
</cp:coreProperties>
</file>