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15" autoAdjust="0"/>
    <p:restoredTop sz="71454" autoAdjust="0"/>
  </p:normalViewPr>
  <p:slideViewPr>
    <p:cSldViewPr snapToGrid="0">
      <p:cViewPr>
        <p:scale>
          <a:sx n="46" d="100"/>
          <a:sy n="46" d="100"/>
        </p:scale>
        <p:origin x="876" y="126"/>
      </p:cViewPr>
      <p:guideLst/>
    </p:cSldViewPr>
  </p:slideViewPr>
  <p:notesTextViewPr>
    <p:cViewPr>
      <p:scale>
        <a:sx n="1" d="1"/>
        <a:sy n="1" d="1"/>
      </p:scale>
      <p:origin x="0" y="0"/>
    </p:cViewPr>
  </p:notesTextViewPr>
  <p:notesViewPr>
    <p:cSldViewPr snapToGrid="0">
      <p:cViewPr varScale="1">
        <p:scale>
          <a:sx n="53" d="100"/>
          <a:sy n="53" d="100"/>
        </p:scale>
        <p:origin x="198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dirty="0" smtClean="0"/>
              <a:t>September 6, 2015 am</a:t>
            </a:r>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r>
              <a:rPr lang="en-US" dirty="0"/>
              <a:t>s</a:t>
            </a:r>
            <a:r>
              <a:rPr lang="en-US" dirty="0" smtClean="0"/>
              <a:t>oundteaching.org</a:t>
            </a:r>
            <a:endParaRPr lang="en-US" dirty="0"/>
          </a:p>
        </p:txBody>
      </p:sp>
    </p:spTree>
    <p:extLst>
      <p:ext uri="{BB962C8B-B14F-4D97-AF65-F5344CB8AC3E}">
        <p14:creationId xmlns:p14="http://schemas.microsoft.com/office/powerpoint/2010/main" val="332728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0C6CE74-8A98-4695-AED0-54FE34A26D6D}" type="datetimeFigureOut">
              <a:rPr lang="en-US" smtClean="0"/>
              <a:t>9/2/2015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C1DBF2C-27F7-40DA-910C-66F455C274DF}" type="slidenum">
              <a:rPr lang="en-US" smtClean="0"/>
              <a:t>‹#›</a:t>
            </a:fld>
            <a:endParaRPr lang="en-US"/>
          </a:p>
        </p:txBody>
      </p:sp>
    </p:spTree>
    <p:extLst>
      <p:ext uri="{BB962C8B-B14F-4D97-AF65-F5344CB8AC3E}">
        <p14:creationId xmlns:p14="http://schemas.microsoft.com/office/powerpoint/2010/main" val="1304805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1DBF2C-27F7-40DA-910C-66F455C274DF}" type="slidenum">
              <a:rPr lang="en-US" smtClean="0"/>
              <a:t>2</a:t>
            </a:fld>
            <a:endParaRPr lang="en-US"/>
          </a:p>
        </p:txBody>
      </p:sp>
    </p:spTree>
    <p:extLst>
      <p:ext uri="{BB962C8B-B14F-4D97-AF65-F5344CB8AC3E}">
        <p14:creationId xmlns:p14="http://schemas.microsoft.com/office/powerpoint/2010/main" val="2474737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 Peter 3:21), </a:t>
            </a:r>
            <a:r>
              <a:rPr lang="en-US" i="1" dirty="0" smtClean="0"/>
              <a:t>“There is also an antitype </a:t>
            </a:r>
            <a:r>
              <a:rPr lang="en-US" i="1" u="sng" dirty="0" smtClean="0"/>
              <a:t>which now saves us—baptism</a:t>
            </a:r>
            <a:r>
              <a:rPr lang="en-US" i="1" u="none" dirty="0" smtClean="0"/>
              <a:t> (</a:t>
            </a:r>
            <a:r>
              <a:rPr lang="en-US" i="1" dirty="0" smtClean="0"/>
              <a:t>not the removal of the filth of the flesh, but the answer of a good conscience toward God), through the resurrection of Jesus Christ.”</a:t>
            </a:r>
            <a:r>
              <a:rPr lang="en-US" i="1" u="none" dirty="0" smtClean="0"/>
              <a:t> (</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179561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 John 4:10), </a:t>
            </a:r>
            <a:r>
              <a:rPr lang="en-US" i="1" dirty="0" smtClean="0"/>
              <a:t>“In this is love, not that we loved God, but that He loved us and sent His Son to be the propitiation for our sins.”</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t>3</a:t>
            </a:fld>
            <a:endParaRPr lang="en-US"/>
          </a:p>
        </p:txBody>
      </p:sp>
    </p:spTree>
    <p:extLst>
      <p:ext uri="{BB962C8B-B14F-4D97-AF65-F5344CB8AC3E}">
        <p14:creationId xmlns:p14="http://schemas.microsoft.com/office/powerpoint/2010/main" val="113404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 Peter 1:17-19), </a:t>
            </a:r>
            <a:r>
              <a:rPr lang="en-US" i="1" dirty="0" smtClean="0"/>
              <a:t>“And if you call on the Father, who without partiality judges according to each one's work, conduct yourselves throughout the time of your stay here in fear; </a:t>
            </a:r>
            <a:r>
              <a:rPr lang="en-US" i="1" baseline="30000" dirty="0" smtClean="0"/>
              <a:t>18</a:t>
            </a:r>
            <a:r>
              <a:rPr lang="en-US" i="1" dirty="0" smtClean="0"/>
              <a:t> knowing that you were not redeemed with corruptible things, like silver or gold, from your aimless conduct received by tradition from your fathers, </a:t>
            </a:r>
            <a:r>
              <a:rPr lang="en-US" i="1" baseline="30000" dirty="0" smtClean="0"/>
              <a:t>19</a:t>
            </a:r>
            <a:r>
              <a:rPr lang="en-US" i="1" dirty="0" smtClean="0"/>
              <a:t> </a:t>
            </a:r>
            <a:r>
              <a:rPr lang="en-US" i="1" u="sng" dirty="0" smtClean="0"/>
              <a:t>but with the precious blood of Christ, as of a lamb without blemish and without spot</a:t>
            </a:r>
            <a:r>
              <a:rPr lang="en-US" i="1" dirty="0" smtClean="0"/>
              <a:t>.”</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t>4</a:t>
            </a:fld>
            <a:endParaRPr lang="en-US"/>
          </a:p>
        </p:txBody>
      </p:sp>
    </p:spTree>
    <p:extLst>
      <p:ext uri="{BB962C8B-B14F-4D97-AF65-F5344CB8AC3E}">
        <p14:creationId xmlns:p14="http://schemas.microsoft.com/office/powerpoint/2010/main" val="2330593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t>5</a:t>
            </a:fld>
            <a:endParaRPr lang="en-US"/>
          </a:p>
        </p:txBody>
      </p:sp>
    </p:spTree>
    <p:extLst>
      <p:ext uri="{BB962C8B-B14F-4D97-AF65-F5344CB8AC3E}">
        <p14:creationId xmlns:p14="http://schemas.microsoft.com/office/powerpoint/2010/main" val="1800219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(Romans 10:13-17), </a:t>
            </a:r>
            <a:r>
              <a:rPr lang="en-US" i="1" dirty="0" smtClean="0"/>
              <a:t>“For "whoever calls on the name of the Lord shall be saved.“  </a:t>
            </a:r>
            <a:r>
              <a:rPr lang="en-US" i="1" baseline="30000" dirty="0" smtClean="0"/>
              <a:t>14</a:t>
            </a:r>
            <a:r>
              <a:rPr lang="en-US" i="1" dirty="0" smtClean="0"/>
              <a:t> How then shall they call on Him in whom they have not believed? And how shall they believe in Him of whom they have not heard? And how shall they hear without a preacher? </a:t>
            </a:r>
            <a:r>
              <a:rPr lang="en-US" i="1" baseline="30000" dirty="0" smtClean="0"/>
              <a:t>15</a:t>
            </a:r>
            <a:r>
              <a:rPr lang="en-US" i="1" dirty="0" smtClean="0"/>
              <a:t> And how shall they preach unless they are sent? As it is written: "How beautiful are the feet of those who preach the gospel of peace , Who bring glad tidings of good things!"</a:t>
            </a:r>
            <a:r>
              <a:rPr lang="en-US" i="1" baseline="30000" dirty="0" smtClean="0"/>
              <a:t>16</a:t>
            </a:r>
            <a:r>
              <a:rPr lang="en-US" i="1" dirty="0" smtClean="0"/>
              <a:t> But they have not all obeyed the gospel.  For Isaiah says, " Lord, who has believed our report?" </a:t>
            </a:r>
            <a:r>
              <a:rPr lang="en-US" i="1" baseline="30000" dirty="0" smtClean="0"/>
              <a:t>17</a:t>
            </a:r>
            <a:r>
              <a:rPr lang="en-US" i="1" dirty="0" smtClean="0"/>
              <a:t> </a:t>
            </a:r>
            <a:r>
              <a:rPr lang="en-US" i="1" u="sng" dirty="0" smtClean="0"/>
              <a:t>So then faith comes by hearing, and hearing by the word of God</a:t>
            </a:r>
            <a:r>
              <a:rPr lang="en-US" i="1" dirty="0" smtClean="0"/>
              <a:t>.”</a:t>
            </a:r>
          </a:p>
          <a:p>
            <a:endParaRPr lang="en-US" i="1" dirty="0" smtClean="0"/>
          </a:p>
          <a:p>
            <a:r>
              <a:rPr lang="en-US" b="1" i="0" dirty="0" smtClean="0"/>
              <a:t>(John</a:t>
            </a:r>
            <a:r>
              <a:rPr lang="en-US" b="1" i="0" baseline="0" dirty="0" smtClean="0"/>
              <a:t> 6:44-45), </a:t>
            </a:r>
            <a:r>
              <a:rPr lang="en-US" i="1" baseline="0" dirty="0" smtClean="0"/>
              <a:t>“No one can come to Me unless the Father who sent Me draws him; and I will raise him up at the last day. </a:t>
            </a:r>
            <a:r>
              <a:rPr lang="en-US" i="1" baseline="30000" dirty="0" smtClean="0"/>
              <a:t>45</a:t>
            </a:r>
            <a:r>
              <a:rPr lang="en-US" i="1" baseline="0" dirty="0" smtClean="0"/>
              <a:t> It is written in the prophets, 'And they shall all be taught by God. ' </a:t>
            </a:r>
            <a:r>
              <a:rPr lang="en-US" i="1" u="sng" baseline="0" dirty="0" smtClean="0"/>
              <a:t>Therefore everyone who has heard and learned from the Father comes to Me</a:t>
            </a:r>
            <a:r>
              <a:rPr lang="en-US" i="1" baseline="0" dirty="0" smtClean="0"/>
              <a:t>.”</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t>6</a:t>
            </a:fld>
            <a:endParaRPr lang="en-US"/>
          </a:p>
        </p:txBody>
      </p:sp>
    </p:spTree>
    <p:extLst>
      <p:ext uri="{BB962C8B-B14F-4D97-AF65-F5344CB8AC3E}">
        <p14:creationId xmlns:p14="http://schemas.microsoft.com/office/powerpoint/2010/main" val="1996437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(Hebrews 11:6), </a:t>
            </a:r>
            <a:r>
              <a:rPr lang="en-US" i="1" dirty="0" smtClean="0"/>
              <a:t>“But without faith it is impossible to please Him, for he who comes to God must believe that He is, and that He is a rewarder of those who diligently seek Him.”</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94179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(Acts 17:30), </a:t>
            </a:r>
            <a:r>
              <a:rPr lang="en-US" i="1" dirty="0" smtClean="0"/>
              <a:t>“Truly, these times of ignorance God overlooked, </a:t>
            </a:r>
            <a:r>
              <a:rPr lang="en-US" i="1" u="sng" dirty="0" smtClean="0"/>
              <a:t>but now commands all men everywhere to repent</a:t>
            </a:r>
            <a:r>
              <a:rPr lang="en-US" i="1" dirty="0" smtClean="0"/>
              <a:t>, </a:t>
            </a:r>
            <a:r>
              <a:rPr lang="en-US" i="1" baseline="30000" dirty="0" smtClean="0"/>
              <a:t>31</a:t>
            </a:r>
            <a:r>
              <a:rPr lang="en-US" i="1" dirty="0" smtClean="0"/>
              <a:t> because He has appointed a day on which He will judge the world in righteousness by the Man whom He has ordained. He has given assurance of this to all by raising Him from the dead."</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608679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(Acts 8:37), </a:t>
            </a:r>
            <a:r>
              <a:rPr lang="en-US" i="1" dirty="0" smtClean="0"/>
              <a:t>“Then Philip said, ‘If you believe with all your heart, you may </a:t>
            </a:r>
            <a:r>
              <a:rPr lang="en-US" i="0" dirty="0" smtClean="0"/>
              <a:t>[be baptized].’  </a:t>
            </a:r>
            <a:r>
              <a:rPr lang="en-US" i="1" dirty="0" smtClean="0"/>
              <a:t>And he answered and said, ‘</a:t>
            </a:r>
            <a:r>
              <a:rPr lang="en-US" i="1" u="sng" dirty="0" smtClean="0"/>
              <a:t>I believe that Jesus Christ is the Son of God</a:t>
            </a:r>
            <a:r>
              <a:rPr lang="en-US" i="1" dirty="0" smtClean="0"/>
              <a:t>.’”</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971392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 Peter 3:21), </a:t>
            </a:r>
            <a:r>
              <a:rPr lang="en-US" i="1" dirty="0" smtClean="0"/>
              <a:t>“There is also an antitype </a:t>
            </a:r>
            <a:r>
              <a:rPr lang="en-US" i="1" u="sng" dirty="0" smtClean="0"/>
              <a:t>which now saves us—baptism</a:t>
            </a:r>
            <a:r>
              <a:rPr lang="en-US" i="1" u="none" dirty="0" smtClean="0"/>
              <a:t> (</a:t>
            </a:r>
            <a:r>
              <a:rPr lang="en-US" i="1" dirty="0" smtClean="0"/>
              <a:t>not the removal of the filth of the flesh, but the answer of a good conscience toward God), through the resurrection of Jesus Christ.”</a:t>
            </a:r>
            <a:r>
              <a:rPr lang="en-US" i="1" u="none" dirty="0" smtClean="0"/>
              <a:t> (</a:t>
            </a:r>
            <a:endParaRPr lang="en-US" i="1" dirty="0"/>
          </a:p>
        </p:txBody>
      </p:sp>
      <p:sp>
        <p:nvSpPr>
          <p:cNvPr id="4" name="Slide Number Placeholder 3"/>
          <p:cNvSpPr>
            <a:spLocks noGrp="1"/>
          </p:cNvSpPr>
          <p:nvPr>
            <p:ph type="sldNum" sz="quarter" idx="10"/>
          </p:nvPr>
        </p:nvSpPr>
        <p:spPr/>
        <p:txBody>
          <a:bodyPr/>
          <a:lstStyle/>
          <a:p>
            <a:fld id="{FC1DBF2C-27F7-40DA-910C-66F455C274DF}"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622971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solidFill>
                  <a:schemeClr val="bg1"/>
                </a:solidFill>
                <a:latin typeface="Bernard MT Condensed" panose="020508060609050204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271CA3F-AFD7-4F8B-9344-AA6E7F776C27}"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182030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71CA3F-AFD7-4F8B-9344-AA6E7F776C27}"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332114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71CA3F-AFD7-4F8B-9344-AA6E7F776C27}"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1530803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Bernard MT Condensed" panose="020508060609050204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271CA3F-AFD7-4F8B-9344-AA6E7F776C27}"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293958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71CA3F-AFD7-4F8B-9344-AA6E7F776C27}"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232844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71CA3F-AFD7-4F8B-9344-AA6E7F776C27}"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2766657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71CA3F-AFD7-4F8B-9344-AA6E7F776C27}" type="datetimeFigureOut">
              <a:rPr lang="en-US" smtClean="0"/>
              <a:t>9/2/2015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4277484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71CA3F-AFD7-4F8B-9344-AA6E7F776C27}" type="datetimeFigureOut">
              <a:rPr lang="en-US" smtClean="0"/>
              <a:t>9/2/2015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662024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1CA3F-AFD7-4F8B-9344-AA6E7F776C27}" type="datetimeFigureOut">
              <a:rPr lang="en-US" smtClean="0"/>
              <a:t>9/2/2015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265380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1CA3F-AFD7-4F8B-9344-AA6E7F776C27}"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3177777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1CA3F-AFD7-4F8B-9344-AA6E7F776C27}"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9DA35-8F75-4242-9787-B4FB2BEF0A5E}" type="slidenum">
              <a:rPr lang="en-US" smtClean="0"/>
              <a:t>‹#›</a:t>
            </a:fld>
            <a:endParaRPr lang="en-US"/>
          </a:p>
        </p:txBody>
      </p:sp>
    </p:spTree>
    <p:extLst>
      <p:ext uri="{BB962C8B-B14F-4D97-AF65-F5344CB8AC3E}">
        <p14:creationId xmlns:p14="http://schemas.microsoft.com/office/powerpoint/2010/main" val="237066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1CA3F-AFD7-4F8B-9344-AA6E7F776C27}" type="datetimeFigureOut">
              <a:rPr lang="en-US" smtClean="0"/>
              <a:t>9/2/2015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9DA35-8F75-4242-9787-B4FB2BEF0A5E}" type="slidenum">
              <a:rPr lang="en-US" smtClean="0"/>
              <a:t>‹#›</a:t>
            </a:fld>
            <a:endParaRPr lang="en-US"/>
          </a:p>
        </p:txBody>
      </p:sp>
    </p:spTree>
    <p:extLst>
      <p:ext uri="{BB962C8B-B14F-4D97-AF65-F5344CB8AC3E}">
        <p14:creationId xmlns:p14="http://schemas.microsoft.com/office/powerpoint/2010/main" val="969355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91672"/>
            <a:ext cx="7772400" cy="2205316"/>
          </a:xfrm>
        </p:spPr>
        <p:txBody>
          <a:bodyPr anchor="t">
            <a:noAutofit/>
          </a:bodyPr>
          <a:lstStyle/>
          <a:p>
            <a:r>
              <a:rPr lang="en-US" sz="6600" dirty="0" smtClean="0"/>
              <a:t>What must I do </a:t>
            </a:r>
            <a:br>
              <a:rPr lang="en-US" sz="6600" dirty="0" smtClean="0"/>
            </a:br>
            <a:r>
              <a:rPr lang="en-US" sz="6600" dirty="0" smtClean="0"/>
              <a:t>to be saved?</a:t>
            </a:r>
            <a:endParaRPr lang="en-US" sz="6600" dirty="0"/>
          </a:p>
        </p:txBody>
      </p:sp>
      <p:sp>
        <p:nvSpPr>
          <p:cNvPr id="3" name="Subtitle 2"/>
          <p:cNvSpPr>
            <a:spLocks noGrp="1"/>
          </p:cNvSpPr>
          <p:nvPr>
            <p:ph type="subTitle" idx="1"/>
          </p:nvPr>
        </p:nvSpPr>
        <p:spPr>
          <a:xfrm>
            <a:off x="457199" y="3052481"/>
            <a:ext cx="8162365" cy="3361765"/>
          </a:xfrm>
        </p:spPr>
        <p:txBody>
          <a:bodyPr>
            <a:noAutofit/>
          </a:bodyPr>
          <a:lstStyle/>
          <a:p>
            <a:pPr algn="l"/>
            <a:r>
              <a:rPr lang="en-US" sz="3200" dirty="0" smtClean="0">
                <a:solidFill>
                  <a:srgbClr val="FFFF00"/>
                </a:solidFill>
              </a:rPr>
              <a:t>Saul </a:t>
            </a:r>
            <a:r>
              <a:rPr lang="en-US" sz="3200" dirty="0">
                <a:solidFill>
                  <a:srgbClr val="FFFF00"/>
                </a:solidFill>
              </a:rPr>
              <a:t>of Tarsus</a:t>
            </a:r>
            <a:r>
              <a:rPr lang="en-US" sz="3200" dirty="0" smtClean="0">
                <a:solidFill>
                  <a:srgbClr val="FFFF00"/>
                </a:solidFill>
              </a:rPr>
              <a:t>:</a:t>
            </a:r>
          </a:p>
          <a:p>
            <a:pPr algn="l"/>
            <a:endParaRPr lang="en-US" sz="1000" dirty="0" smtClean="0">
              <a:solidFill>
                <a:srgbClr val="FFFF00"/>
              </a:solidFill>
            </a:endParaRPr>
          </a:p>
          <a:p>
            <a:pPr indent="228600" algn="l"/>
            <a:r>
              <a:rPr lang="en-US" sz="3200" dirty="0" smtClean="0"/>
              <a:t>“</a:t>
            </a:r>
            <a:r>
              <a:rPr lang="en-US" sz="3200" dirty="0"/>
              <a:t>So he, trembling and astonished, said, </a:t>
            </a:r>
            <a:r>
              <a:rPr lang="en-US" sz="3200" dirty="0" smtClean="0"/>
              <a:t>‘Lord</a:t>
            </a:r>
            <a:r>
              <a:rPr lang="en-US" sz="3200" dirty="0"/>
              <a:t>, what do You want me to do</a:t>
            </a:r>
            <a:r>
              <a:rPr lang="en-US" sz="3200" dirty="0" smtClean="0"/>
              <a:t>?’  Then </a:t>
            </a:r>
            <a:r>
              <a:rPr lang="en-US" sz="3200" dirty="0"/>
              <a:t>the Lord said to him, </a:t>
            </a:r>
            <a:r>
              <a:rPr lang="en-US" sz="3200" dirty="0" smtClean="0"/>
              <a:t>‘Arise </a:t>
            </a:r>
            <a:r>
              <a:rPr lang="en-US" sz="3200" dirty="0"/>
              <a:t>and go into the city, and you will be told what you must do</a:t>
            </a:r>
            <a:r>
              <a:rPr lang="en-US" sz="3200" dirty="0" smtClean="0"/>
              <a:t>.’”</a:t>
            </a:r>
          </a:p>
          <a:p>
            <a:pPr indent="228600" algn="r"/>
            <a:r>
              <a:rPr lang="en-US" sz="3200" dirty="0" smtClean="0"/>
              <a:t>(Acts 9:6-7)</a:t>
            </a:r>
            <a:endParaRPr lang="en-US" sz="3200" dirty="0"/>
          </a:p>
        </p:txBody>
      </p:sp>
    </p:spTree>
    <p:extLst>
      <p:ext uri="{BB962C8B-B14F-4D97-AF65-F5344CB8AC3E}">
        <p14:creationId xmlns:p14="http://schemas.microsoft.com/office/powerpoint/2010/main" val="244327416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normAutofit/>
          </a:bodyPr>
          <a:lstStyle/>
          <a:p>
            <a:r>
              <a:rPr lang="en-US" dirty="0" smtClean="0">
                <a:solidFill>
                  <a:schemeClr val="tx1"/>
                </a:solidFill>
              </a:rPr>
              <a:t>Baptism into Christ</a:t>
            </a:r>
            <a:endParaRPr lang="en-US" dirty="0">
              <a:solidFill>
                <a:schemeClr val="tx1"/>
              </a:solidFill>
            </a:endParaRPr>
          </a:p>
        </p:txBody>
      </p:sp>
      <p:sp>
        <p:nvSpPr>
          <p:cNvPr id="3" name="Subtitle 2"/>
          <p:cNvSpPr>
            <a:spLocks noGrp="1"/>
          </p:cNvSpPr>
          <p:nvPr>
            <p:ph type="subTitle" idx="1"/>
          </p:nvPr>
        </p:nvSpPr>
        <p:spPr>
          <a:xfrm>
            <a:off x="349622" y="367554"/>
            <a:ext cx="2899415" cy="754809"/>
          </a:xfrm>
        </p:spPr>
        <p:txBody>
          <a:bodyPr>
            <a:normAutofit/>
          </a:bodyPr>
          <a:lstStyle/>
          <a:p>
            <a:pPr algn="l"/>
            <a:r>
              <a:rPr lang="en-US" sz="4000" b="1" dirty="0" smtClean="0">
                <a:solidFill>
                  <a:schemeClr val="tx1"/>
                </a:solidFill>
              </a:rPr>
              <a:t>Man’s Part</a:t>
            </a:r>
            <a:endParaRPr lang="en-US" sz="4000" b="1" dirty="0">
              <a:solidFill>
                <a:schemeClr val="tx1"/>
              </a:solidFill>
            </a:endParaRPr>
          </a:p>
        </p:txBody>
      </p:sp>
      <p:sp>
        <p:nvSpPr>
          <p:cNvPr id="4" name="TextBox 3"/>
          <p:cNvSpPr txBox="1"/>
          <p:nvPr/>
        </p:nvSpPr>
        <p:spPr>
          <a:xfrm>
            <a:off x="605117" y="2607012"/>
            <a:ext cx="7947499" cy="2554545"/>
          </a:xfrm>
          <a:prstGeom prst="rect">
            <a:avLst/>
          </a:prstGeom>
          <a:noFill/>
        </p:spPr>
        <p:txBody>
          <a:bodyPr wrap="square" rtlCol="0">
            <a:spAutoFit/>
          </a:bodyPr>
          <a:lstStyle/>
          <a:p>
            <a:pPr indent="233363"/>
            <a:r>
              <a:rPr lang="en-US" sz="3200" dirty="0">
                <a:solidFill>
                  <a:prstClr val="black"/>
                </a:solidFill>
              </a:rPr>
              <a:t>“And He said to them, " Go into all the world and preach the gospel to every creature. </a:t>
            </a:r>
            <a:r>
              <a:rPr lang="en-US" sz="3200" baseline="30000" dirty="0">
                <a:solidFill>
                  <a:prstClr val="black"/>
                </a:solidFill>
              </a:rPr>
              <a:t>16</a:t>
            </a:r>
            <a:r>
              <a:rPr lang="en-US" sz="3200" dirty="0">
                <a:solidFill>
                  <a:prstClr val="black"/>
                </a:solidFill>
              </a:rPr>
              <a:t> He who believes </a:t>
            </a:r>
            <a:r>
              <a:rPr lang="en-US" sz="3200" u="sng" dirty="0">
                <a:solidFill>
                  <a:prstClr val="black"/>
                </a:solidFill>
              </a:rPr>
              <a:t>and is baptized will be saved</a:t>
            </a:r>
            <a:r>
              <a:rPr lang="en-US" sz="3200" dirty="0">
                <a:solidFill>
                  <a:prstClr val="black"/>
                </a:solidFill>
              </a:rPr>
              <a:t>; but he who does not believe will be condemned</a:t>
            </a:r>
            <a:r>
              <a:rPr lang="en-US" sz="3200" dirty="0" smtClean="0">
                <a:solidFill>
                  <a:prstClr val="black"/>
                </a:solidFill>
              </a:rPr>
              <a:t>.”</a:t>
            </a:r>
            <a:r>
              <a:rPr lang="en-US" sz="3200" dirty="0" smtClean="0">
                <a:solidFill>
                  <a:prstClr val="black"/>
                </a:solidFill>
              </a:rPr>
              <a:t/>
            </a:r>
            <a:br>
              <a:rPr lang="en-US" sz="3200" dirty="0" smtClean="0">
                <a:solidFill>
                  <a:prstClr val="black"/>
                </a:solidFill>
              </a:rPr>
            </a:br>
            <a:r>
              <a:rPr lang="en-US" sz="3200" dirty="0" smtClean="0">
                <a:solidFill>
                  <a:prstClr val="black"/>
                </a:solidFill>
              </a:rPr>
              <a:t>                                                  </a:t>
            </a:r>
            <a:r>
              <a:rPr lang="en-US" sz="3200" dirty="0" smtClean="0">
                <a:solidFill>
                  <a:prstClr val="black"/>
                </a:solidFill>
              </a:rPr>
              <a:t>    </a:t>
            </a:r>
            <a:r>
              <a:rPr lang="en-US" sz="3200" b="1" dirty="0" smtClean="0">
                <a:solidFill>
                  <a:prstClr val="black"/>
                </a:solidFill>
              </a:rPr>
              <a:t>(Mark 16:15-16)</a:t>
            </a:r>
            <a:endParaRPr lang="en-US" sz="3200" b="1" dirty="0">
              <a:solidFill>
                <a:prstClr val="black"/>
              </a:solidFill>
            </a:endParaRPr>
          </a:p>
        </p:txBody>
      </p:sp>
    </p:spTree>
    <p:extLst>
      <p:ext uri="{BB962C8B-B14F-4D97-AF65-F5344CB8AC3E}">
        <p14:creationId xmlns:p14="http://schemas.microsoft.com/office/powerpoint/2010/main" val="8566150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normAutofit/>
          </a:bodyPr>
          <a:lstStyle/>
          <a:p>
            <a:r>
              <a:rPr lang="en-US" dirty="0" smtClean="0">
                <a:solidFill>
                  <a:schemeClr val="tx1"/>
                </a:solidFill>
              </a:rPr>
              <a:t>Remain Faithful</a:t>
            </a:r>
            <a:endParaRPr lang="en-US" dirty="0">
              <a:solidFill>
                <a:schemeClr val="tx1"/>
              </a:solidFill>
            </a:endParaRPr>
          </a:p>
        </p:txBody>
      </p:sp>
      <p:sp>
        <p:nvSpPr>
          <p:cNvPr id="3" name="Subtitle 2"/>
          <p:cNvSpPr>
            <a:spLocks noGrp="1"/>
          </p:cNvSpPr>
          <p:nvPr>
            <p:ph type="subTitle" idx="1"/>
          </p:nvPr>
        </p:nvSpPr>
        <p:spPr>
          <a:xfrm>
            <a:off x="349622" y="367554"/>
            <a:ext cx="2899415" cy="754809"/>
          </a:xfrm>
        </p:spPr>
        <p:txBody>
          <a:bodyPr>
            <a:normAutofit/>
          </a:bodyPr>
          <a:lstStyle/>
          <a:p>
            <a:pPr algn="l"/>
            <a:r>
              <a:rPr lang="en-US" sz="4000" b="1" dirty="0" smtClean="0">
                <a:solidFill>
                  <a:schemeClr val="tx1"/>
                </a:solidFill>
              </a:rPr>
              <a:t>Man’s Part</a:t>
            </a:r>
            <a:endParaRPr lang="en-US" sz="4000" b="1" dirty="0">
              <a:solidFill>
                <a:schemeClr val="tx1"/>
              </a:solidFill>
            </a:endParaRPr>
          </a:p>
        </p:txBody>
      </p:sp>
      <p:sp>
        <p:nvSpPr>
          <p:cNvPr id="4" name="TextBox 3"/>
          <p:cNvSpPr txBox="1"/>
          <p:nvPr/>
        </p:nvSpPr>
        <p:spPr>
          <a:xfrm>
            <a:off x="605117" y="2395240"/>
            <a:ext cx="7947499" cy="4462760"/>
          </a:xfrm>
          <a:prstGeom prst="rect">
            <a:avLst/>
          </a:prstGeom>
          <a:noFill/>
        </p:spPr>
        <p:txBody>
          <a:bodyPr wrap="square" rtlCol="0">
            <a:spAutoFit/>
          </a:bodyPr>
          <a:lstStyle/>
          <a:p>
            <a:pPr indent="233363"/>
            <a:r>
              <a:rPr lang="en-US" sz="2800" dirty="0">
                <a:solidFill>
                  <a:prstClr val="black"/>
                </a:solidFill>
              </a:rPr>
              <a:t>“</a:t>
            </a:r>
            <a:r>
              <a:rPr lang="en-US" sz="2700" dirty="0">
                <a:solidFill>
                  <a:prstClr val="black"/>
                </a:solidFill>
              </a:rPr>
              <a:t>And you, who once were alienated and enemies in your mind by wicked works, yet now He has reconciled </a:t>
            </a:r>
            <a:r>
              <a:rPr lang="en-US" sz="2700" baseline="30000" dirty="0">
                <a:solidFill>
                  <a:prstClr val="black"/>
                </a:solidFill>
              </a:rPr>
              <a:t>22</a:t>
            </a:r>
            <a:r>
              <a:rPr lang="en-US" sz="2700" dirty="0">
                <a:solidFill>
                  <a:prstClr val="black"/>
                </a:solidFill>
              </a:rPr>
              <a:t> in the body of His flesh through death, to present you holy, and blameless, and above reproach in His sight— </a:t>
            </a:r>
            <a:r>
              <a:rPr lang="en-US" sz="2700" baseline="30000" dirty="0">
                <a:solidFill>
                  <a:prstClr val="black"/>
                </a:solidFill>
              </a:rPr>
              <a:t>23</a:t>
            </a:r>
            <a:r>
              <a:rPr lang="en-US" sz="2700" dirty="0">
                <a:solidFill>
                  <a:prstClr val="black"/>
                </a:solidFill>
              </a:rPr>
              <a:t> </a:t>
            </a:r>
            <a:r>
              <a:rPr lang="en-US" sz="2700" u="sng" dirty="0">
                <a:solidFill>
                  <a:prstClr val="black"/>
                </a:solidFill>
              </a:rPr>
              <a:t>if indeed you continue in the faith</a:t>
            </a:r>
            <a:r>
              <a:rPr lang="en-US" sz="2700" dirty="0">
                <a:solidFill>
                  <a:prstClr val="black"/>
                </a:solidFill>
              </a:rPr>
              <a:t>, grounded and steadfast, </a:t>
            </a:r>
            <a:r>
              <a:rPr lang="en-US" sz="2700" u="sng" dirty="0">
                <a:solidFill>
                  <a:prstClr val="black"/>
                </a:solidFill>
              </a:rPr>
              <a:t>and are not moved away from the hope of the gospel which you heard</a:t>
            </a:r>
            <a:r>
              <a:rPr lang="en-US" sz="2700" dirty="0">
                <a:solidFill>
                  <a:prstClr val="black"/>
                </a:solidFill>
              </a:rPr>
              <a:t>, which was preached to every creature under heaven, of which I, Paul, became a </a:t>
            </a:r>
            <a:r>
              <a:rPr lang="en-US" sz="2700" dirty="0" smtClean="0">
                <a:solidFill>
                  <a:prstClr val="black"/>
                </a:solidFill>
              </a:rPr>
              <a:t>minister.”</a:t>
            </a:r>
            <a:r>
              <a:rPr lang="en-US" sz="3200" dirty="0" smtClean="0">
                <a:solidFill>
                  <a:prstClr val="black"/>
                </a:solidFill>
              </a:rPr>
              <a:t/>
            </a:r>
            <a:br>
              <a:rPr lang="en-US" sz="3200" dirty="0" smtClean="0">
                <a:solidFill>
                  <a:prstClr val="black"/>
                </a:solidFill>
              </a:rPr>
            </a:br>
            <a:r>
              <a:rPr lang="en-US" sz="3200" dirty="0" smtClean="0">
                <a:solidFill>
                  <a:prstClr val="black"/>
                </a:solidFill>
              </a:rPr>
              <a:t>  </a:t>
            </a:r>
            <a:r>
              <a:rPr lang="en-US" sz="3200" dirty="0" smtClean="0">
                <a:solidFill>
                  <a:prstClr val="black"/>
                </a:solidFill>
              </a:rPr>
              <a:t>                                            </a:t>
            </a:r>
            <a:r>
              <a:rPr lang="en-US" sz="3200" b="1" dirty="0" smtClean="0">
                <a:solidFill>
                  <a:prstClr val="black"/>
                </a:solidFill>
              </a:rPr>
              <a:t>(Colossians 1:21-23)</a:t>
            </a:r>
            <a:endParaRPr lang="en-US" sz="3200" b="1" dirty="0">
              <a:solidFill>
                <a:prstClr val="black"/>
              </a:solidFill>
            </a:endParaRPr>
          </a:p>
        </p:txBody>
      </p:sp>
    </p:spTree>
    <p:extLst>
      <p:ext uri="{BB962C8B-B14F-4D97-AF65-F5344CB8AC3E}">
        <p14:creationId xmlns:p14="http://schemas.microsoft.com/office/powerpoint/2010/main" val="308988416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91672"/>
            <a:ext cx="7772400" cy="1003664"/>
          </a:xfrm>
        </p:spPr>
        <p:txBody>
          <a:bodyPr anchor="t">
            <a:noAutofit/>
          </a:bodyPr>
          <a:lstStyle/>
          <a:p>
            <a:pPr algn="l"/>
            <a:r>
              <a:rPr lang="en-US" sz="6600" dirty="0" smtClean="0"/>
              <a:t>Conclusion</a:t>
            </a:r>
            <a:endParaRPr lang="en-US" sz="6600" dirty="0"/>
          </a:p>
        </p:txBody>
      </p:sp>
      <p:sp>
        <p:nvSpPr>
          <p:cNvPr id="4" name="Rectangle 3"/>
          <p:cNvSpPr/>
          <p:nvPr/>
        </p:nvSpPr>
        <p:spPr>
          <a:xfrm>
            <a:off x="3288807" y="5194570"/>
            <a:ext cx="5330757" cy="894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57199" y="2062265"/>
            <a:ext cx="8162365" cy="4351982"/>
          </a:xfrm>
        </p:spPr>
        <p:txBody>
          <a:bodyPr>
            <a:noAutofit/>
          </a:bodyPr>
          <a:lstStyle/>
          <a:p>
            <a:pPr algn="l"/>
            <a:r>
              <a:rPr lang="en-US" sz="3600" dirty="0" smtClean="0"/>
              <a:t>God’s scheme for the redemption of man is not difficult to understand, or to individually accomplish.</a:t>
            </a:r>
          </a:p>
          <a:p>
            <a:pPr algn="l"/>
            <a:endParaRPr lang="en-US" sz="3200" dirty="0"/>
          </a:p>
          <a:p>
            <a:pPr algn="l"/>
            <a:r>
              <a:rPr lang="en-US" sz="4800" b="1" dirty="0" smtClean="0"/>
              <a:t>God has done His part…</a:t>
            </a:r>
          </a:p>
          <a:p>
            <a:pPr algn="l"/>
            <a:endParaRPr lang="en-US" sz="1050" dirty="0"/>
          </a:p>
          <a:p>
            <a:pPr algn="r"/>
            <a:r>
              <a:rPr lang="en-US" sz="4800" b="1" dirty="0" smtClean="0">
                <a:solidFill>
                  <a:schemeClr val="tx1"/>
                </a:solidFill>
              </a:rPr>
              <a:t>…will you do yours?</a:t>
            </a:r>
            <a:endParaRPr lang="en-US" sz="4800" b="1" dirty="0">
              <a:solidFill>
                <a:schemeClr val="tx1"/>
              </a:solidFill>
            </a:endParaRPr>
          </a:p>
        </p:txBody>
      </p:sp>
    </p:spTree>
    <p:extLst>
      <p:ext uri="{BB962C8B-B14F-4D97-AF65-F5344CB8AC3E}">
        <p14:creationId xmlns:p14="http://schemas.microsoft.com/office/powerpoint/2010/main" val="311620514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anim calcmode="lin" valueType="num">
                                      <p:cBhvr>
                                        <p:cTn id="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anim calcmode="lin" valueType="num">
                                      <p:cBhvr>
                                        <p:cTn id="13" dur="500" fill="hold"/>
                                        <p:tgtEl>
                                          <p:spTgt spid="4"/>
                                        </p:tgtEl>
                                        <p:attrNameLst>
                                          <p:attrName>ppt_x</p:attrName>
                                        </p:attrNameLst>
                                      </p:cBhvr>
                                      <p:tavLst>
                                        <p:tav tm="0">
                                          <p:val>
                                            <p:strVal val="#ppt_x"/>
                                          </p:val>
                                        </p:tav>
                                        <p:tav tm="100000">
                                          <p:val>
                                            <p:strVal val="#ppt_x"/>
                                          </p:val>
                                        </p:tav>
                                      </p:tavLst>
                                    </p:anim>
                                    <p:anim calcmode="lin" valueType="num">
                                      <p:cBhvr>
                                        <p:cTn id="14"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286869" y="5737410"/>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178421" y="4733362"/>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232645" y="5257797"/>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70500" y="2725266"/>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26440" y="4231338"/>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074459" y="3729314"/>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022478" y="3227290"/>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916276" y="2223240"/>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862052" y="1721216"/>
            <a:ext cx="945776" cy="10040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8521534" y="1743071"/>
            <a:ext cx="547956"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840259" y="4252630"/>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884393" y="4758016"/>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152651" y="5273485"/>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032061" y="5764304"/>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88258" y="6136340"/>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375717" y="2240612"/>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6787419" y="2751602"/>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776633" y="3249143"/>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894736" y="3747244"/>
            <a:ext cx="1535205" cy="995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Explosion 1 30"/>
          <p:cNvSpPr/>
          <p:nvPr/>
        </p:nvSpPr>
        <p:spPr>
          <a:xfrm>
            <a:off x="-235322" y="5592854"/>
            <a:ext cx="2802588" cy="1436590"/>
          </a:xfrm>
          <a:prstGeom prst="irregularSeal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rPr>
              <a:t>SINNER</a:t>
            </a:r>
            <a:endParaRPr lang="en-US" sz="2800" b="1" dirty="0">
              <a:solidFill>
                <a:schemeClr val="bg1"/>
              </a:solidFill>
            </a:endParaRPr>
          </a:p>
        </p:txBody>
      </p:sp>
      <p:sp>
        <p:nvSpPr>
          <p:cNvPr id="32" name="Explosion 1 31"/>
          <p:cNvSpPr/>
          <p:nvPr/>
        </p:nvSpPr>
        <p:spPr>
          <a:xfrm>
            <a:off x="-82922" y="5745254"/>
            <a:ext cx="2802588" cy="1436590"/>
          </a:xfrm>
          <a:prstGeom prst="irregularSeal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rPr>
              <a:t>SINNER</a:t>
            </a:r>
            <a:endParaRPr lang="en-US" sz="2800" b="1" dirty="0">
              <a:solidFill>
                <a:schemeClr val="bg1"/>
              </a:solidFill>
            </a:endParaRPr>
          </a:p>
        </p:txBody>
      </p:sp>
      <p:sp>
        <p:nvSpPr>
          <p:cNvPr id="33" name="Explosion 1 32"/>
          <p:cNvSpPr/>
          <p:nvPr/>
        </p:nvSpPr>
        <p:spPr>
          <a:xfrm>
            <a:off x="6742025" y="-444318"/>
            <a:ext cx="2802588" cy="1436590"/>
          </a:xfrm>
          <a:prstGeom prst="irregularSeal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rPr>
              <a:t>SAVED</a:t>
            </a:r>
            <a:endParaRPr lang="en-US" sz="2800" b="1" dirty="0">
              <a:solidFill>
                <a:schemeClr val="bg1"/>
              </a:solidFill>
            </a:endParaRPr>
          </a:p>
        </p:txBody>
      </p:sp>
      <p:sp>
        <p:nvSpPr>
          <p:cNvPr id="34" name="TextBox 33"/>
          <p:cNvSpPr txBox="1"/>
          <p:nvPr/>
        </p:nvSpPr>
        <p:spPr>
          <a:xfrm>
            <a:off x="178288" y="4636664"/>
            <a:ext cx="973343" cy="1077218"/>
          </a:xfrm>
          <a:prstGeom prst="rect">
            <a:avLst/>
          </a:prstGeom>
          <a:noFill/>
        </p:spPr>
        <p:txBody>
          <a:bodyPr wrap="none" rtlCol="0">
            <a:spAutoFit/>
          </a:bodyPr>
          <a:lstStyle/>
          <a:p>
            <a:pPr algn="ctr"/>
            <a:r>
              <a:rPr lang="en-US" sz="1600" cap="small" dirty="0" smtClean="0"/>
              <a:t>God sent</a:t>
            </a:r>
          </a:p>
          <a:p>
            <a:pPr algn="ctr"/>
            <a:r>
              <a:rPr lang="en-US" sz="1600" cap="small" dirty="0" smtClean="0"/>
              <a:t>His Son</a:t>
            </a:r>
          </a:p>
          <a:p>
            <a:pPr algn="ctr"/>
            <a:r>
              <a:rPr lang="en-US" sz="1600" cap="small" dirty="0" smtClean="0"/>
              <a:t>Jn. 3:16</a:t>
            </a:r>
          </a:p>
          <a:p>
            <a:pPr algn="ctr"/>
            <a:r>
              <a:rPr lang="en-US" sz="1600" cap="small" dirty="0" smtClean="0"/>
              <a:t>1 Jn. 4:10</a:t>
            </a:r>
            <a:endParaRPr lang="en-US" sz="1600" cap="small" dirty="0"/>
          </a:p>
        </p:txBody>
      </p:sp>
      <p:sp>
        <p:nvSpPr>
          <p:cNvPr id="35" name="TextBox 34"/>
          <p:cNvSpPr txBox="1"/>
          <p:nvPr/>
        </p:nvSpPr>
        <p:spPr>
          <a:xfrm>
            <a:off x="2187561" y="3634572"/>
            <a:ext cx="925254" cy="1077218"/>
          </a:xfrm>
          <a:prstGeom prst="rect">
            <a:avLst/>
          </a:prstGeom>
          <a:noFill/>
        </p:spPr>
        <p:txBody>
          <a:bodyPr wrap="none" rtlCol="0">
            <a:spAutoFit/>
          </a:bodyPr>
          <a:lstStyle/>
          <a:p>
            <a:pPr algn="ctr"/>
            <a:r>
              <a:rPr lang="en-US" sz="1600" cap="small" dirty="0" smtClean="0"/>
              <a:t>Spirit</a:t>
            </a:r>
          </a:p>
          <a:p>
            <a:pPr algn="ctr"/>
            <a:r>
              <a:rPr lang="en-US" sz="1600" cap="small" dirty="0" smtClean="0"/>
              <a:t>Revealed</a:t>
            </a:r>
          </a:p>
          <a:p>
            <a:pPr algn="ctr"/>
            <a:r>
              <a:rPr lang="en-US" sz="1600" cap="small" dirty="0" smtClean="0"/>
              <a:t>word</a:t>
            </a:r>
          </a:p>
          <a:p>
            <a:pPr algn="ctr"/>
            <a:r>
              <a:rPr lang="en-US" sz="1600" cap="small" dirty="0" smtClean="0"/>
              <a:t>Jn. 16:13</a:t>
            </a:r>
            <a:endParaRPr lang="en-US" sz="1600" cap="small" dirty="0"/>
          </a:p>
        </p:txBody>
      </p:sp>
      <p:sp>
        <p:nvSpPr>
          <p:cNvPr id="36" name="TextBox 35"/>
          <p:cNvSpPr txBox="1"/>
          <p:nvPr/>
        </p:nvSpPr>
        <p:spPr>
          <a:xfrm>
            <a:off x="1186324" y="4153123"/>
            <a:ext cx="990976" cy="1077218"/>
          </a:xfrm>
          <a:prstGeom prst="rect">
            <a:avLst/>
          </a:prstGeom>
          <a:noFill/>
        </p:spPr>
        <p:txBody>
          <a:bodyPr wrap="none" rtlCol="0">
            <a:spAutoFit/>
          </a:bodyPr>
          <a:lstStyle/>
          <a:p>
            <a:pPr algn="ctr"/>
            <a:r>
              <a:rPr lang="en-US" sz="1600" cap="small" dirty="0" smtClean="0"/>
              <a:t>Jesus shed</a:t>
            </a:r>
          </a:p>
          <a:p>
            <a:pPr algn="ctr"/>
            <a:r>
              <a:rPr lang="en-US" sz="1600" cap="small" dirty="0" smtClean="0"/>
              <a:t>His blood</a:t>
            </a:r>
          </a:p>
          <a:p>
            <a:pPr algn="ctr"/>
            <a:r>
              <a:rPr lang="en-US" sz="1600" cap="small" dirty="0" smtClean="0"/>
              <a:t>Eph. 1:7</a:t>
            </a:r>
          </a:p>
          <a:p>
            <a:pPr algn="ctr"/>
            <a:r>
              <a:rPr lang="en-US" sz="1600" cap="small" dirty="0" smtClean="0"/>
              <a:t>1 Pt. 1:19</a:t>
            </a:r>
            <a:endParaRPr lang="en-US" sz="1600" cap="small" dirty="0"/>
          </a:p>
        </p:txBody>
      </p:sp>
      <p:sp>
        <p:nvSpPr>
          <p:cNvPr id="37" name="TextBox 36"/>
          <p:cNvSpPr txBox="1"/>
          <p:nvPr/>
        </p:nvSpPr>
        <p:spPr>
          <a:xfrm>
            <a:off x="3019222" y="3103415"/>
            <a:ext cx="1091966" cy="1107996"/>
          </a:xfrm>
          <a:prstGeom prst="rect">
            <a:avLst/>
          </a:prstGeom>
          <a:noFill/>
        </p:spPr>
        <p:txBody>
          <a:bodyPr wrap="none" rtlCol="0">
            <a:spAutoFit/>
          </a:bodyPr>
          <a:lstStyle/>
          <a:p>
            <a:pPr algn="ctr"/>
            <a:r>
              <a:rPr lang="en-US" b="1" cap="small" dirty="0" smtClean="0"/>
              <a:t>Hear</a:t>
            </a:r>
          </a:p>
          <a:p>
            <a:pPr algn="ctr"/>
            <a:r>
              <a:rPr lang="en-US" sz="1600" cap="small" dirty="0" smtClean="0"/>
              <a:t>Gospel</a:t>
            </a:r>
          </a:p>
          <a:p>
            <a:pPr algn="ctr"/>
            <a:r>
              <a:rPr lang="en-US" sz="1600" cap="small" dirty="0" smtClean="0"/>
              <a:t>Ro. 10:13f</a:t>
            </a:r>
          </a:p>
          <a:p>
            <a:pPr algn="ctr"/>
            <a:r>
              <a:rPr lang="en-US" sz="1600" cap="small" dirty="0" smtClean="0"/>
              <a:t>Jn. 6:44-45</a:t>
            </a:r>
            <a:endParaRPr lang="en-US" sz="1600" cap="small" dirty="0"/>
          </a:p>
        </p:txBody>
      </p:sp>
      <p:sp>
        <p:nvSpPr>
          <p:cNvPr id="38" name="TextBox 37"/>
          <p:cNvSpPr txBox="1"/>
          <p:nvPr/>
        </p:nvSpPr>
        <p:spPr>
          <a:xfrm>
            <a:off x="4046923" y="2581464"/>
            <a:ext cx="947695" cy="1107996"/>
          </a:xfrm>
          <a:prstGeom prst="rect">
            <a:avLst/>
          </a:prstGeom>
          <a:noFill/>
        </p:spPr>
        <p:txBody>
          <a:bodyPr wrap="none" rtlCol="0">
            <a:spAutoFit/>
          </a:bodyPr>
          <a:lstStyle/>
          <a:p>
            <a:pPr algn="ctr"/>
            <a:r>
              <a:rPr lang="en-US" b="1" cap="small" dirty="0" smtClean="0"/>
              <a:t>Believe</a:t>
            </a:r>
          </a:p>
          <a:p>
            <a:pPr algn="ctr"/>
            <a:r>
              <a:rPr lang="en-US" sz="1600" cap="small" dirty="0" smtClean="0"/>
              <a:t>gospel</a:t>
            </a:r>
          </a:p>
          <a:p>
            <a:pPr algn="ctr"/>
            <a:r>
              <a:rPr lang="en-US" sz="1600" cap="small" dirty="0" smtClean="0"/>
              <a:t>Jn. 8:24</a:t>
            </a:r>
          </a:p>
          <a:p>
            <a:pPr algn="ctr"/>
            <a:r>
              <a:rPr lang="en-US" sz="1600" cap="small" dirty="0" smtClean="0"/>
              <a:t>Heb. 11:6</a:t>
            </a:r>
            <a:endParaRPr lang="en-US" sz="1600" cap="small" dirty="0"/>
          </a:p>
        </p:txBody>
      </p:sp>
      <p:sp>
        <p:nvSpPr>
          <p:cNvPr id="39" name="TextBox 38"/>
          <p:cNvSpPr txBox="1"/>
          <p:nvPr/>
        </p:nvSpPr>
        <p:spPr>
          <a:xfrm>
            <a:off x="4942849" y="2071802"/>
            <a:ext cx="1063240" cy="1107996"/>
          </a:xfrm>
          <a:prstGeom prst="rect">
            <a:avLst/>
          </a:prstGeom>
          <a:noFill/>
        </p:spPr>
        <p:txBody>
          <a:bodyPr wrap="none" rtlCol="0">
            <a:spAutoFit/>
          </a:bodyPr>
          <a:lstStyle/>
          <a:p>
            <a:pPr algn="ctr"/>
            <a:r>
              <a:rPr lang="en-US" b="1" cap="small" dirty="0" smtClean="0"/>
              <a:t>Repent</a:t>
            </a:r>
          </a:p>
          <a:p>
            <a:pPr algn="ctr"/>
            <a:r>
              <a:rPr lang="en-US" sz="1600" cap="small" dirty="0"/>
              <a:t>o</a:t>
            </a:r>
            <a:r>
              <a:rPr lang="en-US" sz="1600" cap="small" dirty="0" smtClean="0"/>
              <a:t>f sins</a:t>
            </a:r>
          </a:p>
          <a:p>
            <a:pPr algn="ctr"/>
            <a:r>
              <a:rPr lang="en-US" sz="1600" cap="small" dirty="0" smtClean="0"/>
              <a:t>Acts 2:38</a:t>
            </a:r>
          </a:p>
          <a:p>
            <a:pPr algn="ctr"/>
            <a:r>
              <a:rPr lang="en-US" sz="1600" cap="small" dirty="0" smtClean="0"/>
              <a:t>Acts 17:30</a:t>
            </a:r>
            <a:endParaRPr lang="en-US" sz="1600" cap="small" dirty="0"/>
          </a:p>
        </p:txBody>
      </p:sp>
      <p:sp>
        <p:nvSpPr>
          <p:cNvPr id="40" name="TextBox 39"/>
          <p:cNvSpPr txBox="1"/>
          <p:nvPr/>
        </p:nvSpPr>
        <p:spPr>
          <a:xfrm>
            <a:off x="5880702" y="1608913"/>
            <a:ext cx="1078244" cy="1092607"/>
          </a:xfrm>
          <a:prstGeom prst="rect">
            <a:avLst/>
          </a:prstGeom>
          <a:noFill/>
        </p:spPr>
        <p:txBody>
          <a:bodyPr wrap="none" rtlCol="0">
            <a:spAutoFit/>
          </a:bodyPr>
          <a:lstStyle/>
          <a:p>
            <a:pPr algn="ctr"/>
            <a:r>
              <a:rPr lang="en-US" b="1" cap="small" dirty="0" smtClean="0"/>
              <a:t>Confess</a:t>
            </a:r>
          </a:p>
          <a:p>
            <a:pPr algn="ctr"/>
            <a:r>
              <a:rPr lang="en-US" sz="1600" cap="small" dirty="0" smtClean="0"/>
              <a:t>Faith</a:t>
            </a:r>
          </a:p>
          <a:p>
            <a:pPr algn="ctr"/>
            <a:r>
              <a:rPr lang="en-US" sz="1500" cap="small" dirty="0" smtClean="0"/>
              <a:t>Ro. 10:9-10</a:t>
            </a:r>
          </a:p>
          <a:p>
            <a:pPr algn="ctr"/>
            <a:r>
              <a:rPr lang="en-US" sz="1600" cap="small" dirty="0" smtClean="0"/>
              <a:t>Acts 8:37</a:t>
            </a:r>
            <a:endParaRPr lang="en-US" sz="1600" cap="small" dirty="0"/>
          </a:p>
        </p:txBody>
      </p:sp>
      <p:sp>
        <p:nvSpPr>
          <p:cNvPr id="41" name="TextBox 40"/>
          <p:cNvSpPr txBox="1"/>
          <p:nvPr/>
        </p:nvSpPr>
        <p:spPr>
          <a:xfrm>
            <a:off x="6833559" y="1106278"/>
            <a:ext cx="1063240" cy="1107996"/>
          </a:xfrm>
          <a:prstGeom prst="rect">
            <a:avLst/>
          </a:prstGeom>
          <a:noFill/>
        </p:spPr>
        <p:txBody>
          <a:bodyPr wrap="none" rtlCol="0">
            <a:spAutoFit/>
          </a:bodyPr>
          <a:lstStyle/>
          <a:p>
            <a:pPr algn="ctr"/>
            <a:r>
              <a:rPr lang="en-US" b="1" cap="small" dirty="0" smtClean="0"/>
              <a:t>baptism</a:t>
            </a:r>
          </a:p>
          <a:p>
            <a:pPr algn="ctr"/>
            <a:r>
              <a:rPr lang="en-US" sz="1600" cap="small" dirty="0" smtClean="0"/>
              <a:t>Into Christ</a:t>
            </a:r>
          </a:p>
          <a:p>
            <a:pPr algn="ctr"/>
            <a:r>
              <a:rPr lang="en-US" sz="1600" cap="small" dirty="0" smtClean="0"/>
              <a:t>Mk. 16:16</a:t>
            </a:r>
          </a:p>
          <a:p>
            <a:pPr algn="ctr"/>
            <a:r>
              <a:rPr lang="en-US" sz="1600" cap="small" dirty="0" smtClean="0"/>
              <a:t>1 Pet. 3:21</a:t>
            </a:r>
            <a:endParaRPr lang="en-US" sz="1600" cap="small" dirty="0"/>
          </a:p>
        </p:txBody>
      </p:sp>
      <p:sp>
        <p:nvSpPr>
          <p:cNvPr id="43" name="Rectangle 42"/>
          <p:cNvSpPr/>
          <p:nvPr/>
        </p:nvSpPr>
        <p:spPr>
          <a:xfrm>
            <a:off x="8143319" y="619032"/>
            <a:ext cx="516587" cy="255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7894556" y="619032"/>
            <a:ext cx="1010020" cy="1077218"/>
          </a:xfrm>
          <a:prstGeom prst="rect">
            <a:avLst/>
          </a:prstGeom>
          <a:noFill/>
        </p:spPr>
        <p:txBody>
          <a:bodyPr wrap="none" rtlCol="0">
            <a:spAutoFit/>
          </a:bodyPr>
          <a:lstStyle/>
          <a:p>
            <a:pPr algn="ctr"/>
            <a:r>
              <a:rPr lang="en-US" sz="1600" cap="small" dirty="0" smtClean="0"/>
              <a:t>Remain</a:t>
            </a:r>
          </a:p>
          <a:p>
            <a:pPr algn="ctr"/>
            <a:r>
              <a:rPr lang="en-US" sz="1600" cap="small" dirty="0" smtClean="0"/>
              <a:t>Faithful</a:t>
            </a:r>
          </a:p>
          <a:p>
            <a:pPr algn="ctr"/>
            <a:r>
              <a:rPr lang="en-US" sz="1600" cap="small" dirty="0" smtClean="0"/>
              <a:t>Col. 1:21f</a:t>
            </a:r>
          </a:p>
          <a:p>
            <a:pPr algn="ctr"/>
            <a:r>
              <a:rPr lang="en-US" sz="1600" cap="small" dirty="0" smtClean="0"/>
              <a:t>Rev. 2:10</a:t>
            </a:r>
            <a:endParaRPr lang="en-US" sz="1600" cap="small" dirty="0"/>
          </a:p>
        </p:txBody>
      </p:sp>
      <p:cxnSp>
        <p:nvCxnSpPr>
          <p:cNvPr id="45" name="Straight Arrow Connector 44"/>
          <p:cNvCxnSpPr/>
          <p:nvPr/>
        </p:nvCxnSpPr>
        <p:spPr>
          <a:xfrm flipH="1">
            <a:off x="444871" y="3170650"/>
            <a:ext cx="2443478" cy="1441552"/>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2881030" y="459338"/>
            <a:ext cx="4736352" cy="2714167"/>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rot="19787791">
            <a:off x="517258" y="3265985"/>
            <a:ext cx="1926553" cy="584775"/>
          </a:xfrm>
          <a:prstGeom prst="rect">
            <a:avLst/>
          </a:prstGeom>
          <a:noFill/>
        </p:spPr>
        <p:txBody>
          <a:bodyPr wrap="none" rtlCol="0">
            <a:spAutoFit/>
          </a:bodyPr>
          <a:lstStyle/>
          <a:p>
            <a:r>
              <a:rPr lang="en-US" sz="3200" b="1" dirty="0" smtClean="0"/>
              <a:t>God’s Part</a:t>
            </a:r>
            <a:endParaRPr lang="en-US" sz="3200" b="1" dirty="0"/>
          </a:p>
        </p:txBody>
      </p:sp>
      <p:sp>
        <p:nvSpPr>
          <p:cNvPr id="53" name="TextBox 52"/>
          <p:cNvSpPr txBox="1"/>
          <p:nvPr/>
        </p:nvSpPr>
        <p:spPr>
          <a:xfrm rot="19840682">
            <a:off x="3949814" y="1226283"/>
            <a:ext cx="2005101" cy="584775"/>
          </a:xfrm>
          <a:prstGeom prst="rect">
            <a:avLst/>
          </a:prstGeom>
          <a:noFill/>
        </p:spPr>
        <p:txBody>
          <a:bodyPr wrap="none" rtlCol="0">
            <a:spAutoFit/>
          </a:bodyPr>
          <a:lstStyle/>
          <a:p>
            <a:r>
              <a:rPr lang="en-US" sz="3200" b="1" dirty="0" smtClean="0"/>
              <a:t>Man’s Part</a:t>
            </a:r>
            <a:endParaRPr lang="en-US" sz="3200" b="1" dirty="0"/>
          </a:p>
        </p:txBody>
      </p:sp>
      <p:sp>
        <p:nvSpPr>
          <p:cNvPr id="54" name="TextBox 53"/>
          <p:cNvSpPr txBox="1"/>
          <p:nvPr/>
        </p:nvSpPr>
        <p:spPr>
          <a:xfrm>
            <a:off x="407144" y="395210"/>
            <a:ext cx="3639779" cy="1138773"/>
          </a:xfrm>
          <a:prstGeom prst="rect">
            <a:avLst/>
          </a:prstGeom>
          <a:noFill/>
        </p:spPr>
        <p:txBody>
          <a:bodyPr wrap="none" rtlCol="0">
            <a:spAutoFit/>
          </a:bodyPr>
          <a:lstStyle/>
          <a:p>
            <a:r>
              <a:rPr lang="en-US" sz="3600" b="1" cap="small" dirty="0" smtClean="0"/>
              <a:t>Steps of Salvation:</a:t>
            </a:r>
          </a:p>
          <a:p>
            <a:r>
              <a:rPr lang="en-US" cap="small" dirty="0" smtClean="0"/>
              <a:t>From</a:t>
            </a:r>
            <a:r>
              <a:rPr lang="en-US" sz="3200" cap="small" dirty="0" smtClean="0"/>
              <a:t> </a:t>
            </a:r>
            <a:r>
              <a:rPr lang="en-US" sz="3200" b="1" cap="small" dirty="0" smtClean="0"/>
              <a:t>Sinner</a:t>
            </a:r>
            <a:r>
              <a:rPr lang="en-US" sz="3200" cap="small" dirty="0" smtClean="0"/>
              <a:t> </a:t>
            </a:r>
            <a:r>
              <a:rPr lang="en-US" cap="small" dirty="0" smtClean="0"/>
              <a:t>to</a:t>
            </a:r>
            <a:r>
              <a:rPr lang="en-US" sz="3200" cap="small" dirty="0" smtClean="0"/>
              <a:t> </a:t>
            </a:r>
            <a:r>
              <a:rPr lang="en-US" sz="3200" b="1" cap="small" dirty="0" smtClean="0"/>
              <a:t>Saved</a:t>
            </a:r>
            <a:endParaRPr lang="en-US" sz="3200" b="1" cap="small" dirty="0"/>
          </a:p>
        </p:txBody>
      </p:sp>
      <p:sp>
        <p:nvSpPr>
          <p:cNvPr id="55" name="Rounded Rectangular Callout 54"/>
          <p:cNvSpPr/>
          <p:nvPr/>
        </p:nvSpPr>
        <p:spPr>
          <a:xfrm>
            <a:off x="5075079" y="4057018"/>
            <a:ext cx="3449912" cy="2082681"/>
          </a:xfrm>
          <a:prstGeom prst="wedgeRoundRectCallout">
            <a:avLst>
              <a:gd name="adj1" fmla="val -11478"/>
              <a:gd name="adj2" fmla="val 70248"/>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“What must</a:t>
            </a:r>
          </a:p>
          <a:p>
            <a:pPr algn="ctr"/>
            <a:r>
              <a:rPr lang="en-US" sz="3600" dirty="0" smtClean="0"/>
              <a:t>I do to be</a:t>
            </a:r>
          </a:p>
          <a:p>
            <a:pPr algn="ctr"/>
            <a:r>
              <a:rPr lang="en-US" sz="3600" dirty="0" smtClean="0"/>
              <a:t>Saved?!”</a:t>
            </a:r>
            <a:endParaRPr lang="en-US" sz="3600" dirty="0"/>
          </a:p>
        </p:txBody>
      </p:sp>
      <p:sp>
        <p:nvSpPr>
          <p:cNvPr id="2" name="TextBox 1"/>
          <p:cNvSpPr txBox="1"/>
          <p:nvPr/>
        </p:nvSpPr>
        <p:spPr>
          <a:xfrm>
            <a:off x="7311838" y="6546297"/>
            <a:ext cx="1544462" cy="307777"/>
          </a:xfrm>
          <a:prstGeom prst="rect">
            <a:avLst/>
          </a:prstGeom>
          <a:noFill/>
        </p:spPr>
        <p:txBody>
          <a:bodyPr wrap="none" rtlCol="0">
            <a:spAutoFit/>
          </a:bodyPr>
          <a:lstStyle/>
          <a:p>
            <a:r>
              <a:rPr lang="en-US" sz="1400" dirty="0"/>
              <a:t>s</a:t>
            </a:r>
            <a:r>
              <a:rPr lang="en-US" sz="1400" dirty="0" smtClean="0"/>
              <a:t>oundteaching.org</a:t>
            </a:r>
            <a:endParaRPr lang="en-US" sz="1400" dirty="0"/>
          </a:p>
        </p:txBody>
      </p:sp>
    </p:spTree>
    <p:extLst>
      <p:ext uri="{BB962C8B-B14F-4D97-AF65-F5344CB8AC3E}">
        <p14:creationId xmlns:p14="http://schemas.microsoft.com/office/powerpoint/2010/main" val="289469382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lstStyle/>
          <a:p>
            <a:r>
              <a:rPr lang="en-US" dirty="0" smtClean="0"/>
              <a:t>God sent His Son</a:t>
            </a:r>
            <a:endParaRPr lang="en-US" dirty="0"/>
          </a:p>
        </p:txBody>
      </p:sp>
      <p:sp>
        <p:nvSpPr>
          <p:cNvPr id="3" name="Subtitle 2"/>
          <p:cNvSpPr>
            <a:spLocks noGrp="1"/>
          </p:cNvSpPr>
          <p:nvPr>
            <p:ph type="subTitle" idx="1"/>
          </p:nvPr>
        </p:nvSpPr>
        <p:spPr>
          <a:xfrm>
            <a:off x="349623" y="367554"/>
            <a:ext cx="2393576" cy="754809"/>
          </a:xfrm>
        </p:spPr>
        <p:txBody>
          <a:bodyPr>
            <a:normAutofit/>
          </a:bodyPr>
          <a:lstStyle/>
          <a:p>
            <a:pPr algn="l"/>
            <a:r>
              <a:rPr lang="en-US" sz="4000" b="1" dirty="0" smtClean="0"/>
              <a:t>God’s Part</a:t>
            </a:r>
            <a:endParaRPr lang="en-US" sz="4000" b="1" dirty="0"/>
          </a:p>
        </p:txBody>
      </p:sp>
      <p:sp>
        <p:nvSpPr>
          <p:cNvPr id="4" name="TextBox 3"/>
          <p:cNvSpPr txBox="1"/>
          <p:nvPr/>
        </p:nvSpPr>
        <p:spPr>
          <a:xfrm>
            <a:off x="758758" y="2607012"/>
            <a:ext cx="7793858" cy="3539430"/>
          </a:xfrm>
          <a:prstGeom prst="rect">
            <a:avLst/>
          </a:prstGeom>
          <a:noFill/>
        </p:spPr>
        <p:txBody>
          <a:bodyPr wrap="square" rtlCol="0">
            <a:spAutoFit/>
          </a:bodyPr>
          <a:lstStyle/>
          <a:p>
            <a:pPr indent="233363"/>
            <a:r>
              <a:rPr lang="en-US" sz="3200" dirty="0" smtClean="0">
                <a:solidFill>
                  <a:schemeClr val="bg1"/>
                </a:solidFill>
              </a:rPr>
              <a:t>“For </a:t>
            </a:r>
            <a:r>
              <a:rPr lang="en-US" sz="3200" dirty="0">
                <a:solidFill>
                  <a:schemeClr val="bg1"/>
                </a:solidFill>
              </a:rPr>
              <a:t>God so loved the world that He gave His only begotten Son, that whoever believes in Him should not perish but have everlasting life. </a:t>
            </a:r>
            <a:r>
              <a:rPr lang="en-US" sz="3200" baseline="30000" dirty="0">
                <a:solidFill>
                  <a:schemeClr val="bg1"/>
                </a:solidFill>
              </a:rPr>
              <a:t>17</a:t>
            </a:r>
            <a:r>
              <a:rPr lang="en-US" sz="3200" dirty="0">
                <a:solidFill>
                  <a:schemeClr val="bg1"/>
                </a:solidFill>
              </a:rPr>
              <a:t> For God did not send His Son into the world to condemn the world, but that the world through Him might be </a:t>
            </a:r>
            <a:r>
              <a:rPr lang="en-US" sz="3200" dirty="0" smtClean="0">
                <a:solidFill>
                  <a:schemeClr val="bg1"/>
                </a:solidFill>
              </a:rPr>
              <a:t>saved.”</a:t>
            </a:r>
            <a:br>
              <a:rPr lang="en-US" sz="3200" dirty="0" smtClean="0">
                <a:solidFill>
                  <a:schemeClr val="bg1"/>
                </a:solidFill>
              </a:rPr>
            </a:br>
            <a:r>
              <a:rPr lang="en-US" sz="3200" dirty="0" smtClean="0">
                <a:solidFill>
                  <a:schemeClr val="bg1"/>
                </a:solidFill>
              </a:rPr>
              <a:t>                                                        </a:t>
            </a:r>
            <a:r>
              <a:rPr lang="en-US" sz="3200" b="1" dirty="0" smtClean="0">
                <a:solidFill>
                  <a:schemeClr val="bg1"/>
                </a:solidFill>
              </a:rPr>
              <a:t>(John 3:16-17)</a:t>
            </a:r>
            <a:endParaRPr lang="en-US" sz="3200" b="1" dirty="0">
              <a:solidFill>
                <a:schemeClr val="bg1"/>
              </a:solidFill>
            </a:endParaRPr>
          </a:p>
        </p:txBody>
      </p:sp>
    </p:spTree>
    <p:extLst>
      <p:ext uri="{BB962C8B-B14F-4D97-AF65-F5344CB8AC3E}">
        <p14:creationId xmlns:p14="http://schemas.microsoft.com/office/powerpoint/2010/main" val="7684146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lstStyle/>
          <a:p>
            <a:r>
              <a:rPr lang="en-US" dirty="0" smtClean="0"/>
              <a:t>Jesus shed His blood</a:t>
            </a:r>
            <a:endParaRPr lang="en-US" dirty="0"/>
          </a:p>
        </p:txBody>
      </p:sp>
      <p:sp>
        <p:nvSpPr>
          <p:cNvPr id="3" name="Subtitle 2"/>
          <p:cNvSpPr>
            <a:spLocks noGrp="1"/>
          </p:cNvSpPr>
          <p:nvPr>
            <p:ph type="subTitle" idx="1"/>
          </p:nvPr>
        </p:nvSpPr>
        <p:spPr>
          <a:xfrm>
            <a:off x="349623" y="367554"/>
            <a:ext cx="2393576" cy="754809"/>
          </a:xfrm>
        </p:spPr>
        <p:txBody>
          <a:bodyPr>
            <a:normAutofit/>
          </a:bodyPr>
          <a:lstStyle/>
          <a:p>
            <a:pPr algn="l"/>
            <a:r>
              <a:rPr lang="en-US" sz="4000" b="1" dirty="0" smtClean="0"/>
              <a:t>God’s Part</a:t>
            </a:r>
            <a:endParaRPr lang="en-US" sz="4000" b="1" dirty="0"/>
          </a:p>
        </p:txBody>
      </p:sp>
      <p:sp>
        <p:nvSpPr>
          <p:cNvPr id="4" name="TextBox 3"/>
          <p:cNvSpPr txBox="1"/>
          <p:nvPr/>
        </p:nvSpPr>
        <p:spPr>
          <a:xfrm>
            <a:off x="758758" y="2607012"/>
            <a:ext cx="7793858" cy="2062103"/>
          </a:xfrm>
          <a:prstGeom prst="rect">
            <a:avLst/>
          </a:prstGeom>
          <a:noFill/>
        </p:spPr>
        <p:txBody>
          <a:bodyPr wrap="square" rtlCol="0">
            <a:spAutoFit/>
          </a:bodyPr>
          <a:lstStyle/>
          <a:p>
            <a:pPr indent="233363"/>
            <a:r>
              <a:rPr lang="en-US" sz="3200" dirty="0">
                <a:solidFill>
                  <a:schemeClr val="bg1"/>
                </a:solidFill>
              </a:rPr>
              <a:t>“In Him we have redemption through His blood, the forgiveness of sins, according to the riches of His </a:t>
            </a:r>
            <a:r>
              <a:rPr lang="en-US" sz="3200" dirty="0" smtClean="0">
                <a:solidFill>
                  <a:schemeClr val="bg1"/>
                </a:solidFill>
              </a:rPr>
              <a:t>grace...”</a:t>
            </a:r>
            <a:br>
              <a:rPr lang="en-US" sz="3200" dirty="0" smtClean="0">
                <a:solidFill>
                  <a:schemeClr val="bg1"/>
                </a:solidFill>
              </a:rPr>
            </a:br>
            <a:r>
              <a:rPr lang="en-US" sz="3200" dirty="0" smtClean="0">
                <a:solidFill>
                  <a:schemeClr val="bg1"/>
                </a:solidFill>
              </a:rPr>
              <a:t>                                                      </a:t>
            </a:r>
            <a:r>
              <a:rPr lang="en-US" sz="3200" b="1" dirty="0" smtClean="0">
                <a:solidFill>
                  <a:schemeClr val="bg1"/>
                </a:solidFill>
              </a:rPr>
              <a:t>(Ephesians 1:7)</a:t>
            </a:r>
            <a:endParaRPr lang="en-US" sz="3200" b="1" dirty="0">
              <a:solidFill>
                <a:schemeClr val="bg1"/>
              </a:solidFill>
            </a:endParaRPr>
          </a:p>
        </p:txBody>
      </p:sp>
    </p:spTree>
    <p:extLst>
      <p:ext uri="{BB962C8B-B14F-4D97-AF65-F5344CB8AC3E}">
        <p14:creationId xmlns:p14="http://schemas.microsoft.com/office/powerpoint/2010/main" val="236534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854301"/>
          </a:xfrm>
        </p:spPr>
        <p:txBody>
          <a:bodyPr>
            <a:normAutofit/>
          </a:bodyPr>
          <a:lstStyle/>
          <a:p>
            <a:r>
              <a:rPr lang="en-US" dirty="0" smtClean="0"/>
              <a:t>The Holy Spirit</a:t>
            </a:r>
            <a:br>
              <a:rPr lang="en-US" dirty="0" smtClean="0"/>
            </a:br>
            <a:r>
              <a:rPr lang="en-US" dirty="0" smtClean="0"/>
              <a:t>revealed the Word</a:t>
            </a:r>
            <a:endParaRPr lang="en-US" dirty="0"/>
          </a:p>
        </p:txBody>
      </p:sp>
      <p:sp>
        <p:nvSpPr>
          <p:cNvPr id="3" name="Subtitle 2"/>
          <p:cNvSpPr>
            <a:spLocks noGrp="1"/>
          </p:cNvSpPr>
          <p:nvPr>
            <p:ph type="subTitle" idx="1"/>
          </p:nvPr>
        </p:nvSpPr>
        <p:spPr>
          <a:xfrm>
            <a:off x="349623" y="367554"/>
            <a:ext cx="2393576" cy="754809"/>
          </a:xfrm>
        </p:spPr>
        <p:txBody>
          <a:bodyPr>
            <a:normAutofit/>
          </a:bodyPr>
          <a:lstStyle/>
          <a:p>
            <a:pPr algn="l"/>
            <a:r>
              <a:rPr lang="en-US" sz="4000" b="1" dirty="0" smtClean="0"/>
              <a:t>God’s Part</a:t>
            </a:r>
            <a:endParaRPr lang="en-US" sz="4000" b="1" dirty="0"/>
          </a:p>
        </p:txBody>
      </p:sp>
      <p:sp>
        <p:nvSpPr>
          <p:cNvPr id="4" name="TextBox 3"/>
          <p:cNvSpPr txBox="1"/>
          <p:nvPr/>
        </p:nvSpPr>
        <p:spPr>
          <a:xfrm>
            <a:off x="605118" y="3287949"/>
            <a:ext cx="7935768" cy="3046988"/>
          </a:xfrm>
          <a:prstGeom prst="rect">
            <a:avLst/>
          </a:prstGeom>
          <a:noFill/>
        </p:spPr>
        <p:txBody>
          <a:bodyPr wrap="square" rtlCol="0">
            <a:spAutoFit/>
          </a:bodyPr>
          <a:lstStyle/>
          <a:p>
            <a:pPr indent="233363"/>
            <a:r>
              <a:rPr lang="en-US" sz="3200" dirty="0">
                <a:solidFill>
                  <a:schemeClr val="bg1"/>
                </a:solidFill>
              </a:rPr>
              <a:t>“However, when He, the Spirit of truth, has come, He will guide you into all truth; for He will not speak on His own authority, but whatever He hears He will speak; and He will tell you things to come</a:t>
            </a:r>
            <a:r>
              <a:rPr lang="en-US" sz="3200" dirty="0" smtClean="0">
                <a:solidFill>
                  <a:schemeClr val="bg1"/>
                </a:solidFill>
              </a:rPr>
              <a:t>.”</a:t>
            </a:r>
            <a:br>
              <a:rPr lang="en-US" sz="3200" dirty="0" smtClean="0">
                <a:solidFill>
                  <a:schemeClr val="bg1"/>
                </a:solidFill>
              </a:rPr>
            </a:br>
            <a:r>
              <a:rPr lang="en-US" sz="3200" dirty="0" smtClean="0">
                <a:solidFill>
                  <a:schemeClr val="bg1"/>
                </a:solidFill>
              </a:rPr>
              <a:t>                                                            </a:t>
            </a:r>
            <a:r>
              <a:rPr lang="en-US" sz="3200" b="1" dirty="0" smtClean="0">
                <a:solidFill>
                  <a:schemeClr val="bg1"/>
                </a:solidFill>
              </a:rPr>
              <a:t>(John 16:13)</a:t>
            </a:r>
            <a:endParaRPr lang="en-US" sz="3200" b="1" dirty="0">
              <a:solidFill>
                <a:schemeClr val="bg1"/>
              </a:solidFill>
            </a:endParaRPr>
          </a:p>
        </p:txBody>
      </p:sp>
    </p:spTree>
    <p:extLst>
      <p:ext uri="{BB962C8B-B14F-4D97-AF65-F5344CB8AC3E}">
        <p14:creationId xmlns:p14="http://schemas.microsoft.com/office/powerpoint/2010/main" val="2675004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lstStyle/>
          <a:p>
            <a:r>
              <a:rPr lang="en-US" dirty="0" smtClean="0">
                <a:solidFill>
                  <a:schemeClr val="tx1"/>
                </a:solidFill>
              </a:rPr>
              <a:t>Hear the Gospel</a:t>
            </a:r>
            <a:endParaRPr lang="en-US" dirty="0">
              <a:solidFill>
                <a:schemeClr val="tx1"/>
              </a:solidFill>
            </a:endParaRPr>
          </a:p>
        </p:txBody>
      </p:sp>
      <p:sp>
        <p:nvSpPr>
          <p:cNvPr id="3" name="Subtitle 2"/>
          <p:cNvSpPr>
            <a:spLocks noGrp="1"/>
          </p:cNvSpPr>
          <p:nvPr>
            <p:ph type="subTitle" idx="1"/>
          </p:nvPr>
        </p:nvSpPr>
        <p:spPr>
          <a:xfrm>
            <a:off x="349622" y="367554"/>
            <a:ext cx="2899415" cy="754809"/>
          </a:xfrm>
        </p:spPr>
        <p:txBody>
          <a:bodyPr>
            <a:normAutofit/>
          </a:bodyPr>
          <a:lstStyle/>
          <a:p>
            <a:pPr algn="l"/>
            <a:r>
              <a:rPr lang="en-US" sz="4000" b="1" dirty="0" smtClean="0">
                <a:solidFill>
                  <a:schemeClr val="tx1"/>
                </a:solidFill>
              </a:rPr>
              <a:t>Man’s Part</a:t>
            </a:r>
            <a:endParaRPr lang="en-US" sz="4000" b="1" dirty="0">
              <a:solidFill>
                <a:schemeClr val="tx1"/>
              </a:solidFill>
            </a:endParaRPr>
          </a:p>
        </p:txBody>
      </p:sp>
      <p:sp>
        <p:nvSpPr>
          <p:cNvPr id="4" name="TextBox 3"/>
          <p:cNvSpPr txBox="1"/>
          <p:nvPr/>
        </p:nvSpPr>
        <p:spPr>
          <a:xfrm>
            <a:off x="605117" y="2607012"/>
            <a:ext cx="7947499" cy="1569660"/>
          </a:xfrm>
          <a:prstGeom prst="rect">
            <a:avLst/>
          </a:prstGeom>
          <a:noFill/>
        </p:spPr>
        <p:txBody>
          <a:bodyPr wrap="square" rtlCol="0">
            <a:spAutoFit/>
          </a:bodyPr>
          <a:lstStyle/>
          <a:p>
            <a:pPr indent="233363"/>
            <a:r>
              <a:rPr lang="en-US" sz="3200" dirty="0" smtClean="0"/>
              <a:t>“</a:t>
            </a:r>
            <a:r>
              <a:rPr lang="en-US" sz="3200" dirty="0"/>
              <a:t>So then faith comes by hearing, and hearing by the word of God</a:t>
            </a:r>
            <a:r>
              <a:rPr lang="en-US" sz="3200" dirty="0" smtClean="0"/>
              <a:t>.”</a:t>
            </a:r>
            <a:br>
              <a:rPr lang="en-US" sz="3200" dirty="0" smtClean="0"/>
            </a:br>
            <a:r>
              <a:rPr lang="en-US" sz="3200" dirty="0" smtClean="0"/>
              <a:t>                                                </a:t>
            </a:r>
            <a:r>
              <a:rPr lang="en-US" sz="3200" b="1" dirty="0" smtClean="0"/>
              <a:t>(Romans 10:17)</a:t>
            </a:r>
            <a:endParaRPr lang="en-US" sz="3200" b="1" dirty="0"/>
          </a:p>
        </p:txBody>
      </p:sp>
    </p:spTree>
    <p:extLst>
      <p:ext uri="{BB962C8B-B14F-4D97-AF65-F5344CB8AC3E}">
        <p14:creationId xmlns:p14="http://schemas.microsoft.com/office/powerpoint/2010/main" val="416269771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lstStyle/>
          <a:p>
            <a:r>
              <a:rPr lang="en-US" dirty="0" smtClean="0">
                <a:solidFill>
                  <a:schemeClr val="tx1"/>
                </a:solidFill>
              </a:rPr>
              <a:t>Believe the Gospel</a:t>
            </a:r>
            <a:endParaRPr lang="en-US" dirty="0">
              <a:solidFill>
                <a:schemeClr val="tx1"/>
              </a:solidFill>
            </a:endParaRPr>
          </a:p>
        </p:txBody>
      </p:sp>
      <p:sp>
        <p:nvSpPr>
          <p:cNvPr id="3" name="Subtitle 2"/>
          <p:cNvSpPr>
            <a:spLocks noGrp="1"/>
          </p:cNvSpPr>
          <p:nvPr>
            <p:ph type="subTitle" idx="1"/>
          </p:nvPr>
        </p:nvSpPr>
        <p:spPr>
          <a:xfrm>
            <a:off x="349622" y="367554"/>
            <a:ext cx="2899415" cy="754809"/>
          </a:xfrm>
        </p:spPr>
        <p:txBody>
          <a:bodyPr>
            <a:normAutofit/>
          </a:bodyPr>
          <a:lstStyle/>
          <a:p>
            <a:pPr algn="l"/>
            <a:r>
              <a:rPr lang="en-US" sz="4000" b="1" dirty="0" smtClean="0">
                <a:solidFill>
                  <a:schemeClr val="tx1"/>
                </a:solidFill>
              </a:rPr>
              <a:t>Man’s Part</a:t>
            </a:r>
            <a:endParaRPr lang="en-US" sz="4000" b="1" dirty="0">
              <a:solidFill>
                <a:schemeClr val="tx1"/>
              </a:solidFill>
            </a:endParaRPr>
          </a:p>
        </p:txBody>
      </p:sp>
      <p:sp>
        <p:nvSpPr>
          <p:cNvPr id="4" name="TextBox 3"/>
          <p:cNvSpPr txBox="1"/>
          <p:nvPr/>
        </p:nvSpPr>
        <p:spPr>
          <a:xfrm>
            <a:off x="605117" y="2607012"/>
            <a:ext cx="7947499" cy="3539430"/>
          </a:xfrm>
          <a:prstGeom prst="rect">
            <a:avLst/>
          </a:prstGeom>
          <a:noFill/>
        </p:spPr>
        <p:txBody>
          <a:bodyPr wrap="square" rtlCol="0">
            <a:spAutoFit/>
          </a:bodyPr>
          <a:lstStyle/>
          <a:p>
            <a:pPr indent="233363"/>
            <a:r>
              <a:rPr lang="en-US" sz="3200" dirty="0">
                <a:solidFill>
                  <a:prstClr val="black"/>
                </a:solidFill>
              </a:rPr>
              <a:t>“And He said to </a:t>
            </a:r>
            <a:r>
              <a:rPr lang="en-US" sz="3200" dirty="0" smtClean="0">
                <a:solidFill>
                  <a:prstClr val="black"/>
                </a:solidFill>
              </a:rPr>
              <a:t>them [</a:t>
            </a:r>
            <a:r>
              <a:rPr lang="en-US" sz="3200" i="1" dirty="0" smtClean="0">
                <a:solidFill>
                  <a:prstClr val="black"/>
                </a:solidFill>
              </a:rPr>
              <a:t>the Jews</a:t>
            </a:r>
            <a:r>
              <a:rPr lang="en-US" sz="3200" dirty="0" smtClean="0">
                <a:solidFill>
                  <a:prstClr val="black"/>
                </a:solidFill>
              </a:rPr>
              <a:t>], ‘You </a:t>
            </a:r>
            <a:r>
              <a:rPr lang="en-US" sz="3200" dirty="0">
                <a:solidFill>
                  <a:prstClr val="black"/>
                </a:solidFill>
              </a:rPr>
              <a:t>are from beneath; I am from above. You are of this world; I am not of this world. </a:t>
            </a:r>
            <a:r>
              <a:rPr lang="en-US" sz="3200" baseline="30000" dirty="0">
                <a:solidFill>
                  <a:prstClr val="black"/>
                </a:solidFill>
              </a:rPr>
              <a:t>24</a:t>
            </a:r>
            <a:r>
              <a:rPr lang="en-US" sz="3200" dirty="0">
                <a:solidFill>
                  <a:prstClr val="black"/>
                </a:solidFill>
              </a:rPr>
              <a:t> Therefore I said to you that you will die in your sins; for if you do not believe that I am He, you will die in your </a:t>
            </a:r>
            <a:r>
              <a:rPr lang="en-US" sz="3200" dirty="0" smtClean="0">
                <a:solidFill>
                  <a:prstClr val="black"/>
                </a:solidFill>
              </a:rPr>
              <a:t>sins.’”</a:t>
            </a:r>
            <a:r>
              <a:rPr lang="en-US" sz="3200" dirty="0" smtClean="0">
                <a:solidFill>
                  <a:prstClr val="black"/>
                </a:solidFill>
              </a:rPr>
              <a:t/>
            </a:r>
            <a:br>
              <a:rPr lang="en-US" sz="3200" dirty="0" smtClean="0">
                <a:solidFill>
                  <a:prstClr val="black"/>
                </a:solidFill>
              </a:rPr>
            </a:br>
            <a:r>
              <a:rPr lang="en-US" sz="3200" dirty="0" smtClean="0">
                <a:solidFill>
                  <a:prstClr val="black"/>
                </a:solidFill>
              </a:rPr>
              <a:t>                                           </a:t>
            </a:r>
            <a:r>
              <a:rPr lang="en-US" sz="3200" dirty="0" smtClean="0">
                <a:solidFill>
                  <a:prstClr val="black"/>
                </a:solidFill>
              </a:rPr>
              <a:t>               </a:t>
            </a:r>
            <a:r>
              <a:rPr lang="en-US" sz="3200" b="1" dirty="0" smtClean="0">
                <a:solidFill>
                  <a:prstClr val="black"/>
                </a:solidFill>
              </a:rPr>
              <a:t>(John 8:23-24)</a:t>
            </a:r>
            <a:endParaRPr lang="en-US" sz="3200" b="1" dirty="0">
              <a:solidFill>
                <a:prstClr val="black"/>
              </a:solidFill>
            </a:endParaRPr>
          </a:p>
        </p:txBody>
      </p:sp>
    </p:spTree>
    <p:extLst>
      <p:ext uri="{BB962C8B-B14F-4D97-AF65-F5344CB8AC3E}">
        <p14:creationId xmlns:p14="http://schemas.microsoft.com/office/powerpoint/2010/main" val="292879808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lstStyle/>
          <a:p>
            <a:r>
              <a:rPr lang="en-US" dirty="0" smtClean="0">
                <a:solidFill>
                  <a:schemeClr val="tx1"/>
                </a:solidFill>
              </a:rPr>
              <a:t>Repent of your Sins</a:t>
            </a:r>
            <a:endParaRPr lang="en-US" dirty="0">
              <a:solidFill>
                <a:schemeClr val="tx1"/>
              </a:solidFill>
            </a:endParaRPr>
          </a:p>
        </p:txBody>
      </p:sp>
      <p:sp>
        <p:nvSpPr>
          <p:cNvPr id="3" name="Subtitle 2"/>
          <p:cNvSpPr>
            <a:spLocks noGrp="1"/>
          </p:cNvSpPr>
          <p:nvPr>
            <p:ph type="subTitle" idx="1"/>
          </p:nvPr>
        </p:nvSpPr>
        <p:spPr>
          <a:xfrm>
            <a:off x="349622" y="367554"/>
            <a:ext cx="2899415" cy="754809"/>
          </a:xfrm>
        </p:spPr>
        <p:txBody>
          <a:bodyPr>
            <a:normAutofit/>
          </a:bodyPr>
          <a:lstStyle/>
          <a:p>
            <a:pPr algn="l"/>
            <a:r>
              <a:rPr lang="en-US" sz="4000" b="1" dirty="0" smtClean="0">
                <a:solidFill>
                  <a:schemeClr val="tx1"/>
                </a:solidFill>
              </a:rPr>
              <a:t>Man’s Part</a:t>
            </a:r>
            <a:endParaRPr lang="en-US" sz="4000" b="1" dirty="0">
              <a:solidFill>
                <a:schemeClr val="tx1"/>
              </a:solidFill>
            </a:endParaRPr>
          </a:p>
        </p:txBody>
      </p:sp>
      <p:sp>
        <p:nvSpPr>
          <p:cNvPr id="4" name="TextBox 3"/>
          <p:cNvSpPr txBox="1"/>
          <p:nvPr/>
        </p:nvSpPr>
        <p:spPr>
          <a:xfrm>
            <a:off x="605117" y="2607012"/>
            <a:ext cx="7947499" cy="2554545"/>
          </a:xfrm>
          <a:prstGeom prst="rect">
            <a:avLst/>
          </a:prstGeom>
          <a:noFill/>
        </p:spPr>
        <p:txBody>
          <a:bodyPr wrap="square" rtlCol="0">
            <a:spAutoFit/>
          </a:bodyPr>
          <a:lstStyle/>
          <a:p>
            <a:pPr indent="233363"/>
            <a:r>
              <a:rPr lang="en-US" sz="3200" dirty="0">
                <a:solidFill>
                  <a:prstClr val="black"/>
                </a:solidFill>
              </a:rPr>
              <a:t>“Then Peter said to them, </a:t>
            </a:r>
            <a:r>
              <a:rPr lang="en-US" sz="3200" dirty="0" smtClean="0">
                <a:solidFill>
                  <a:prstClr val="black"/>
                </a:solidFill>
              </a:rPr>
              <a:t>‘</a:t>
            </a:r>
            <a:r>
              <a:rPr lang="en-US" sz="3200" u="sng" dirty="0" smtClean="0">
                <a:solidFill>
                  <a:prstClr val="black"/>
                </a:solidFill>
              </a:rPr>
              <a:t>Repent</a:t>
            </a:r>
            <a:r>
              <a:rPr lang="en-US" sz="3200" dirty="0">
                <a:solidFill>
                  <a:prstClr val="black"/>
                </a:solidFill>
              </a:rPr>
              <a:t>, and let every one of you be baptized in the name of Jesus Christ </a:t>
            </a:r>
            <a:r>
              <a:rPr lang="en-US" sz="3200" u="sng" dirty="0">
                <a:solidFill>
                  <a:prstClr val="black"/>
                </a:solidFill>
              </a:rPr>
              <a:t>for the remission of sins</a:t>
            </a:r>
            <a:r>
              <a:rPr lang="en-US" sz="3200" dirty="0">
                <a:solidFill>
                  <a:prstClr val="black"/>
                </a:solidFill>
              </a:rPr>
              <a:t>; and you shall receive the gift of the Holy Spirit</a:t>
            </a:r>
            <a:r>
              <a:rPr lang="en-US" sz="3200" dirty="0" smtClean="0">
                <a:solidFill>
                  <a:prstClr val="black"/>
                </a:solidFill>
              </a:rPr>
              <a:t>.’”</a:t>
            </a:r>
            <a:r>
              <a:rPr lang="en-US" sz="3200" dirty="0" smtClean="0">
                <a:solidFill>
                  <a:prstClr val="black"/>
                </a:solidFill>
              </a:rPr>
              <a:t/>
            </a:r>
            <a:br>
              <a:rPr lang="en-US" sz="3200" dirty="0" smtClean="0">
                <a:solidFill>
                  <a:prstClr val="black"/>
                </a:solidFill>
              </a:rPr>
            </a:br>
            <a:r>
              <a:rPr lang="en-US" sz="3200" dirty="0" smtClean="0">
                <a:solidFill>
                  <a:prstClr val="black"/>
                </a:solidFill>
              </a:rPr>
              <a:t>                                                        </a:t>
            </a:r>
            <a:r>
              <a:rPr lang="en-US" sz="3200" dirty="0" smtClean="0">
                <a:solidFill>
                  <a:prstClr val="black"/>
                </a:solidFill>
              </a:rPr>
              <a:t>        </a:t>
            </a:r>
            <a:r>
              <a:rPr lang="en-US" sz="3200" b="1" dirty="0" smtClean="0">
                <a:solidFill>
                  <a:prstClr val="black"/>
                </a:solidFill>
              </a:rPr>
              <a:t>(Acts 2:38)</a:t>
            </a:r>
            <a:endParaRPr lang="en-US" sz="3200" b="1" dirty="0">
              <a:solidFill>
                <a:prstClr val="black"/>
              </a:solidFill>
            </a:endParaRPr>
          </a:p>
        </p:txBody>
      </p:sp>
    </p:spTree>
    <p:extLst>
      <p:ext uri="{BB962C8B-B14F-4D97-AF65-F5344CB8AC3E}">
        <p14:creationId xmlns:p14="http://schemas.microsoft.com/office/powerpoint/2010/main" val="308908365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5117" y="1122363"/>
            <a:ext cx="7772400" cy="1190531"/>
          </a:xfrm>
        </p:spPr>
        <p:txBody>
          <a:bodyPr>
            <a:normAutofit/>
          </a:bodyPr>
          <a:lstStyle/>
          <a:p>
            <a:r>
              <a:rPr lang="en-US" dirty="0" smtClean="0">
                <a:solidFill>
                  <a:schemeClr val="tx1"/>
                </a:solidFill>
              </a:rPr>
              <a:t>Confess faith in Christ</a:t>
            </a:r>
            <a:endParaRPr lang="en-US" dirty="0">
              <a:solidFill>
                <a:schemeClr val="tx1"/>
              </a:solidFill>
            </a:endParaRPr>
          </a:p>
        </p:txBody>
      </p:sp>
      <p:sp>
        <p:nvSpPr>
          <p:cNvPr id="3" name="Subtitle 2"/>
          <p:cNvSpPr>
            <a:spLocks noGrp="1"/>
          </p:cNvSpPr>
          <p:nvPr>
            <p:ph type="subTitle" idx="1"/>
          </p:nvPr>
        </p:nvSpPr>
        <p:spPr>
          <a:xfrm>
            <a:off x="349622" y="367554"/>
            <a:ext cx="2899415" cy="754809"/>
          </a:xfrm>
        </p:spPr>
        <p:txBody>
          <a:bodyPr>
            <a:normAutofit/>
          </a:bodyPr>
          <a:lstStyle/>
          <a:p>
            <a:pPr algn="l"/>
            <a:r>
              <a:rPr lang="en-US" sz="4000" b="1" dirty="0" smtClean="0">
                <a:solidFill>
                  <a:schemeClr val="tx1"/>
                </a:solidFill>
              </a:rPr>
              <a:t>Man’s Part</a:t>
            </a:r>
            <a:endParaRPr lang="en-US" sz="4000" b="1" dirty="0">
              <a:solidFill>
                <a:schemeClr val="tx1"/>
              </a:solidFill>
            </a:endParaRPr>
          </a:p>
        </p:txBody>
      </p:sp>
      <p:sp>
        <p:nvSpPr>
          <p:cNvPr id="4" name="TextBox 3"/>
          <p:cNvSpPr txBox="1"/>
          <p:nvPr/>
        </p:nvSpPr>
        <p:spPr>
          <a:xfrm>
            <a:off x="605117" y="2607012"/>
            <a:ext cx="7947499" cy="3539430"/>
          </a:xfrm>
          <a:prstGeom prst="rect">
            <a:avLst/>
          </a:prstGeom>
          <a:noFill/>
        </p:spPr>
        <p:txBody>
          <a:bodyPr wrap="square" rtlCol="0">
            <a:spAutoFit/>
          </a:bodyPr>
          <a:lstStyle/>
          <a:p>
            <a:pPr indent="233363"/>
            <a:r>
              <a:rPr lang="en-US" sz="3200" dirty="0" smtClean="0">
                <a:solidFill>
                  <a:prstClr val="black"/>
                </a:solidFill>
              </a:rPr>
              <a:t>“That </a:t>
            </a:r>
            <a:r>
              <a:rPr lang="en-US" sz="3200" dirty="0">
                <a:solidFill>
                  <a:prstClr val="black"/>
                </a:solidFill>
              </a:rPr>
              <a:t>if you </a:t>
            </a:r>
            <a:r>
              <a:rPr lang="en-US" sz="3200" u="sng" dirty="0">
                <a:solidFill>
                  <a:prstClr val="black"/>
                </a:solidFill>
              </a:rPr>
              <a:t>confess with your mouth the Lord Jesus</a:t>
            </a:r>
            <a:r>
              <a:rPr lang="en-US" sz="3200" dirty="0">
                <a:solidFill>
                  <a:prstClr val="black"/>
                </a:solidFill>
              </a:rPr>
              <a:t> and believe in your heart that God has raised Him from the dead, you will be saved. </a:t>
            </a:r>
            <a:r>
              <a:rPr lang="en-US" sz="3200" baseline="30000" dirty="0">
                <a:solidFill>
                  <a:prstClr val="black"/>
                </a:solidFill>
              </a:rPr>
              <a:t>10</a:t>
            </a:r>
            <a:r>
              <a:rPr lang="en-US" sz="3200" dirty="0">
                <a:solidFill>
                  <a:prstClr val="black"/>
                </a:solidFill>
              </a:rPr>
              <a:t> For with the heart one believes unto </a:t>
            </a:r>
            <a:r>
              <a:rPr lang="en-US" sz="3200" dirty="0" smtClean="0">
                <a:solidFill>
                  <a:prstClr val="black"/>
                </a:solidFill>
              </a:rPr>
              <a:t>righteous-ness</a:t>
            </a:r>
            <a:r>
              <a:rPr lang="en-US" sz="3200" dirty="0">
                <a:solidFill>
                  <a:prstClr val="black"/>
                </a:solidFill>
              </a:rPr>
              <a:t>, </a:t>
            </a:r>
            <a:r>
              <a:rPr lang="en-US" sz="3200" u="sng" dirty="0">
                <a:solidFill>
                  <a:prstClr val="black"/>
                </a:solidFill>
              </a:rPr>
              <a:t>and with the mouth confession is made unto </a:t>
            </a:r>
            <a:r>
              <a:rPr lang="en-US" sz="3200" u="sng" dirty="0" smtClean="0">
                <a:solidFill>
                  <a:prstClr val="black"/>
                </a:solidFill>
              </a:rPr>
              <a:t>salvation</a:t>
            </a:r>
            <a:r>
              <a:rPr lang="en-US" sz="3200" dirty="0" smtClean="0">
                <a:solidFill>
                  <a:prstClr val="black"/>
                </a:solidFill>
              </a:rPr>
              <a:t>.”</a:t>
            </a:r>
            <a:r>
              <a:rPr lang="en-US" sz="3200" dirty="0" smtClean="0">
                <a:solidFill>
                  <a:prstClr val="black"/>
                </a:solidFill>
              </a:rPr>
              <a:t/>
            </a:r>
            <a:br>
              <a:rPr lang="en-US" sz="3200" dirty="0" smtClean="0">
                <a:solidFill>
                  <a:prstClr val="black"/>
                </a:solidFill>
              </a:rPr>
            </a:br>
            <a:r>
              <a:rPr lang="en-US" sz="3200" dirty="0" smtClean="0">
                <a:solidFill>
                  <a:prstClr val="black"/>
                </a:solidFill>
              </a:rPr>
              <a:t>              </a:t>
            </a:r>
            <a:r>
              <a:rPr lang="en-US" sz="3200" dirty="0" smtClean="0">
                <a:solidFill>
                  <a:prstClr val="black"/>
                </a:solidFill>
              </a:rPr>
              <a:t>                                      </a:t>
            </a:r>
            <a:r>
              <a:rPr lang="en-US" sz="3200" b="1" dirty="0" smtClean="0">
                <a:solidFill>
                  <a:prstClr val="black"/>
                </a:solidFill>
              </a:rPr>
              <a:t>(Romans 10:9-10)</a:t>
            </a:r>
            <a:endParaRPr lang="en-US" sz="3200" b="1" dirty="0">
              <a:solidFill>
                <a:prstClr val="black"/>
              </a:solidFill>
            </a:endParaRPr>
          </a:p>
        </p:txBody>
      </p:sp>
    </p:spTree>
    <p:extLst>
      <p:ext uri="{BB962C8B-B14F-4D97-AF65-F5344CB8AC3E}">
        <p14:creationId xmlns:p14="http://schemas.microsoft.com/office/powerpoint/2010/main" val="417430294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TotalTime>
  <Words>1229</Words>
  <Application>Microsoft Office PowerPoint</Application>
  <PresentationFormat>On-screen Show (4:3)</PresentationFormat>
  <Paragraphs>105</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Bernard MT Condensed</vt:lpstr>
      <vt:lpstr>Calibri</vt:lpstr>
      <vt:lpstr>Calibri Light</vt:lpstr>
      <vt:lpstr>Office Theme</vt:lpstr>
      <vt:lpstr>What must I do  to be saved?</vt:lpstr>
      <vt:lpstr>PowerPoint Presentation</vt:lpstr>
      <vt:lpstr>God sent His Son</vt:lpstr>
      <vt:lpstr>Jesus shed His blood</vt:lpstr>
      <vt:lpstr>The Holy Spirit revealed the Word</vt:lpstr>
      <vt:lpstr>Hear the Gospel</vt:lpstr>
      <vt:lpstr>Believe the Gospel</vt:lpstr>
      <vt:lpstr>Repent of your Sins</vt:lpstr>
      <vt:lpstr>Confess faith in Christ</vt:lpstr>
      <vt:lpstr>Baptism into Christ</vt:lpstr>
      <vt:lpstr>Remain Faithful</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Stan Cox</dc:creator>
  <cp:lastModifiedBy>Stan Cox</cp:lastModifiedBy>
  <cp:revision>14</cp:revision>
  <cp:lastPrinted>2015-09-02T15:53:06Z</cp:lastPrinted>
  <dcterms:created xsi:type="dcterms:W3CDTF">2015-09-01T19:36:38Z</dcterms:created>
  <dcterms:modified xsi:type="dcterms:W3CDTF">2015-09-02T15:53:50Z</dcterms:modified>
</cp:coreProperties>
</file>