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9"/>
  </p:notesMasterIdLst>
  <p:handoutMasterIdLst>
    <p:handoutMasterId r:id="rId10"/>
  </p:handoutMasterIdLst>
  <p:sldIdLst>
    <p:sldId id="256" r:id="rId3"/>
    <p:sldId id="258" r:id="rId4"/>
    <p:sldId id="272" r:id="rId5"/>
    <p:sldId id="265" r:id="rId6"/>
    <p:sldId id="273" r:id="rId7"/>
    <p:sldId id="264" r:id="rId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1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E3E4"/>
    <a:srgbClr val="363D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529" autoAdjust="0"/>
    <p:restoredTop sz="52583" autoAdjust="0"/>
  </p:normalViewPr>
  <p:slideViewPr>
    <p:cSldViewPr snapToGrid="0">
      <p:cViewPr varScale="1">
        <p:scale>
          <a:sx n="34" d="100"/>
          <a:sy n="34" d="100"/>
        </p:scale>
        <p:origin x="1506" y="54"/>
      </p:cViewPr>
      <p:guideLst>
        <p:guide pos="3840"/>
        <p:guide orient="horz" pos="2112"/>
      </p:guideLst>
    </p:cSldViewPr>
  </p:slideViewPr>
  <p:notesTextViewPr>
    <p:cViewPr>
      <p:scale>
        <a:sx n="1" d="1"/>
        <a:sy n="1" d="1"/>
      </p:scale>
      <p:origin x="0" y="0"/>
    </p:cViewPr>
  </p:notesTextViewPr>
  <p:notesViewPr>
    <p:cSldViewPr snapToGrid="0">
      <p:cViewPr varScale="1">
        <p:scale>
          <a:sx n="52" d="100"/>
          <a:sy n="52" d="100"/>
        </p:scale>
        <p:origin x="20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r>
              <a:rPr lang="en-US" sz="2400" dirty="0">
                <a:latin typeface="Bernard MT Condensed" panose="02050806060905020404" pitchFamily="18" charset="0"/>
              </a:rPr>
              <a:t>Teaching Our Children</a:t>
            </a:r>
            <a:endParaRPr sz="2400" dirty="0">
              <a:latin typeface="Bernard MT Condensed" panose="02050806060905020404" pitchFamily="18" charset="0"/>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r>
              <a:rPr lang="en-US" dirty="0"/>
              <a:t>October 9, 2016 AM</a:t>
            </a:r>
            <a:endParaRPr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r>
              <a:rPr lang="en-US" dirty="0"/>
              <a:t>West Side church of Christ, Stan Cox</a:t>
            </a:r>
            <a:endParaRPr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r>
              <a:rPr lang="en-US" dirty="0"/>
              <a:t>soundteaching.org</a:t>
            </a:r>
            <a:endParaRPr dirty="0"/>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8CDE508-72C8-4AB5-AA9C-1584D31690E0}" type="datetimeFigureOut">
              <a:rPr lang="en-US"/>
              <a:t>10/27/2016</a:t>
            </a:fld>
            <a:endParaRPr/>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73893"/>
            <a:ext cx="5608320" cy="3137535"/>
          </a:xfrm>
          <a:prstGeom prst="rect">
            <a:avLst/>
          </a:prstGeom>
        </p:spPr>
        <p:txBody>
          <a:bodyPr vert="horz" lIns="93177" tIns="46589" rIns="93177" bIns="46589"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FB667E1-E601-4AAF-B95C-B25720D70A60}" type="slidenum">
              <a:rPr/>
              <a:t>‹#›</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 command given to Fathers by Paul in Ephesians 6:4</a:t>
            </a:r>
          </a:p>
          <a:p>
            <a:endParaRPr lang="en-US" b="1" dirty="0"/>
          </a:p>
          <a:p>
            <a:r>
              <a:rPr lang="en-US" b="1" dirty="0"/>
              <a:t>(Ephesians 6:4), </a:t>
            </a:r>
            <a:r>
              <a:rPr lang="en-US" i="1" dirty="0"/>
              <a:t>“And you, fathers, do not provoke your children to wrath, but bring them up in the training and admonition of the Lord.”</a:t>
            </a:r>
          </a:p>
          <a:p>
            <a:endParaRPr lang="en-US" dirty="0"/>
          </a:p>
          <a:p>
            <a:r>
              <a:rPr lang="en-US" dirty="0"/>
              <a:t>Indicates this is an important thing in God’s eyes.  We want to consider why, and discuss for a bit the importance of teaching our children in the ways of God.</a:t>
            </a:r>
          </a:p>
          <a:p>
            <a:endParaRPr lang="en-US" dirty="0"/>
          </a:p>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1</a:t>
            </a:fld>
            <a:endParaRPr lang="en-US"/>
          </a:p>
        </p:txBody>
      </p:sp>
    </p:spTree>
    <p:extLst>
      <p:ext uri="{BB962C8B-B14F-4D97-AF65-F5344CB8AC3E}">
        <p14:creationId xmlns:p14="http://schemas.microsoft.com/office/powerpoint/2010/main" val="3174063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When a person has the mental and moral capacity to make decisions, God holds him accountable for those decisions </a:t>
            </a:r>
          </a:p>
          <a:p>
            <a:r>
              <a:rPr lang="en-US" b="1" dirty="0"/>
              <a:t>(Romans 14:12), </a:t>
            </a:r>
            <a:r>
              <a:rPr lang="en-US" i="1" dirty="0"/>
              <a:t>“So then each of us shall give account of himself to God.”</a:t>
            </a:r>
          </a:p>
          <a:p>
            <a:r>
              <a:rPr lang="en-US" b="1" dirty="0"/>
              <a:t>(Ezekiel 18:20), </a:t>
            </a:r>
            <a:r>
              <a:rPr lang="en-US" i="1" dirty="0"/>
              <a:t>“The soul who sins shall die. The son shall not bear the guilt of the father, nor the father bear the guilt of the son. The righteousness of the righteous shall be upon himself, and the wickedness of the wicked shall be upon himself.”</a:t>
            </a:r>
          </a:p>
          <a:p>
            <a:endParaRPr lang="en-US" dirty="0"/>
          </a:p>
          <a:p>
            <a:r>
              <a:rPr lang="en-US" b="1" dirty="0"/>
              <a:t>When one does not have the moral or mental capability to make decisions we conclude God does not hold him answerable</a:t>
            </a:r>
          </a:p>
          <a:p>
            <a:r>
              <a:rPr lang="en-US" b="1" dirty="0"/>
              <a:t>(2 Corinthians 8:12</a:t>
            </a:r>
            <a:r>
              <a:rPr lang="en-US" b="1" i="1" dirty="0"/>
              <a:t>), </a:t>
            </a:r>
            <a:r>
              <a:rPr lang="en-US" i="1" dirty="0"/>
              <a:t>“For if there is first a willing mind, it is accepted according to what one has, and </a:t>
            </a:r>
            <a:r>
              <a:rPr lang="en-US" i="1" u="sng" dirty="0"/>
              <a:t>not according to what he does not have</a:t>
            </a:r>
            <a:r>
              <a:rPr lang="en-US" i="1" dirty="0"/>
              <a:t>.”</a:t>
            </a:r>
            <a:r>
              <a:rPr lang="en-US" dirty="0"/>
              <a:t> </a:t>
            </a:r>
          </a:p>
          <a:p>
            <a:pPr marL="640594" lvl="1" indent="-174708">
              <a:buFont typeface="Arial" panose="020B0604020202020204" pitchFamily="34" charset="0"/>
              <a:buChar char="•"/>
            </a:pPr>
            <a:r>
              <a:rPr lang="en-US" dirty="0"/>
              <a:t>Context giving of money (God doesn’t expect what you don’t have).</a:t>
            </a:r>
          </a:p>
          <a:p>
            <a:pPr marL="640594" lvl="1" indent="-174708">
              <a:buFont typeface="Arial" panose="020B0604020202020204" pitchFamily="34" charset="0"/>
              <a:buChar char="•"/>
            </a:pPr>
            <a:r>
              <a:rPr lang="en-US" b="1" dirty="0"/>
              <a:t>Principle</a:t>
            </a:r>
            <a:r>
              <a:rPr lang="en-US" dirty="0"/>
              <a:t>, </a:t>
            </a:r>
            <a:r>
              <a:rPr lang="en-US" u="sng" dirty="0"/>
              <a:t>all things</a:t>
            </a:r>
            <a:r>
              <a:rPr lang="en-US" dirty="0"/>
              <a:t>.  God’s fairness precludes Him from requiring what one is incapable of supplying.</a:t>
            </a:r>
          </a:p>
          <a:p>
            <a:pPr marL="640594" lvl="1" indent="-174708">
              <a:buFont typeface="Arial" panose="020B0604020202020204" pitchFamily="34" charset="0"/>
              <a:buChar char="•"/>
            </a:pPr>
            <a:endParaRPr lang="en-US" dirty="0"/>
          </a:p>
          <a:p>
            <a:r>
              <a:rPr lang="en-US" b="1" dirty="0"/>
              <a:t>This truth has an impact upon the standing of infants and small children…</a:t>
            </a:r>
          </a:p>
          <a:p>
            <a:endParaRPr lang="en-US" dirty="0"/>
          </a:p>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2</a:t>
            </a:fld>
            <a:endParaRPr lang="en-US"/>
          </a:p>
        </p:txBody>
      </p:sp>
    </p:spTree>
    <p:extLst>
      <p:ext uri="{BB962C8B-B14F-4D97-AF65-F5344CB8AC3E}">
        <p14:creationId xmlns:p14="http://schemas.microsoft.com/office/powerpoint/2010/main" val="694361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(Matthew 18:2-3), </a:t>
            </a:r>
            <a:r>
              <a:rPr lang="en-US" i="1" dirty="0"/>
              <a:t>“Then Jesus called a little child to Him, set him in the midst of them, </a:t>
            </a:r>
            <a:r>
              <a:rPr lang="en-US" i="1" baseline="30000" dirty="0"/>
              <a:t>3</a:t>
            </a:r>
            <a:r>
              <a:rPr lang="en-US" i="1" dirty="0"/>
              <a:t> and said, ‘Assuredly, I say to you, unless you are converted and become as little children, you will by no means enter the kingdom of heaven.’”</a:t>
            </a:r>
          </a:p>
          <a:p>
            <a:r>
              <a:rPr lang="en-US" b="1" dirty="0"/>
              <a:t>(Matthew 19:14), </a:t>
            </a:r>
            <a:r>
              <a:rPr lang="en-US" i="1" dirty="0"/>
              <a:t>“But Jesus said, ‘Let the little children come to Me, and do not forbid them; for of such is the kingdom of heaven.’”</a:t>
            </a:r>
          </a:p>
          <a:p>
            <a:pPr marL="640594" lvl="1" indent="-174708">
              <a:buFont typeface="Arial" panose="020B0604020202020204" pitchFamily="34" charset="0"/>
              <a:buChar char="•"/>
            </a:pPr>
            <a:r>
              <a:rPr lang="en-US" b="1" dirty="0"/>
              <a:t>Note:  </a:t>
            </a:r>
            <a:r>
              <a:rPr lang="en-US" dirty="0"/>
              <a:t>Accountability is not directly related to knowledge.  (Training in God’s word may speed up the process a bit, but ignorance of God’s word does not make a person unaccountable to God).</a:t>
            </a:r>
          </a:p>
          <a:p>
            <a:endParaRPr lang="en-US" dirty="0"/>
          </a:p>
          <a:p>
            <a:r>
              <a:rPr lang="en-US" b="1" dirty="0"/>
              <a:t>There comes a time when children become morally responsible before God for their attitudes and actions </a:t>
            </a:r>
          </a:p>
          <a:p>
            <a:r>
              <a:rPr lang="en-US" b="1" dirty="0"/>
              <a:t>(Romans 3:23), </a:t>
            </a:r>
            <a:r>
              <a:rPr lang="en-US" i="1" dirty="0"/>
              <a:t>“for all have sinned and fall short of the glory of God.”</a:t>
            </a:r>
            <a:r>
              <a:rPr lang="en-US" dirty="0"/>
              <a:t>  </a:t>
            </a:r>
          </a:p>
          <a:p>
            <a:pPr marL="640594" lvl="1" indent="-174708">
              <a:buFont typeface="Arial" panose="020B0604020202020204" pitchFamily="34" charset="0"/>
              <a:buChar char="•"/>
            </a:pPr>
            <a:r>
              <a:rPr lang="en-US" dirty="0"/>
              <a:t>There is no magic age in the Bible assuring us that from that moment on a child is morally developed and therefore accountable to God for his or her attitudes and actions. </a:t>
            </a:r>
          </a:p>
          <a:p>
            <a:pPr marL="640594" lvl="1" indent="-174708">
              <a:buFont typeface="Arial" panose="020B0604020202020204" pitchFamily="34" charset="0"/>
              <a:buChar char="•"/>
            </a:pPr>
            <a:r>
              <a:rPr lang="en-US" dirty="0"/>
              <a:t>Every child develops at a different rate.</a:t>
            </a:r>
          </a:p>
          <a:p>
            <a:pPr marL="640594" lvl="1" indent="-174708">
              <a:buFont typeface="Arial" panose="020B0604020202020204" pitchFamily="34" charset="0"/>
              <a:buChar char="•"/>
            </a:pPr>
            <a:r>
              <a:rPr lang="en-US" dirty="0"/>
              <a:t>When is a child accountable?  When God holds him accountable for his actions!</a:t>
            </a:r>
          </a:p>
          <a:p>
            <a:endParaRPr lang="en-US" dirty="0"/>
          </a:p>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3</a:t>
            </a:fld>
            <a:endParaRPr lang="en-US"/>
          </a:p>
        </p:txBody>
      </p:sp>
    </p:spTree>
    <p:extLst>
      <p:ext uri="{BB962C8B-B14F-4D97-AF65-F5344CB8AC3E}">
        <p14:creationId xmlns:p14="http://schemas.microsoft.com/office/powerpoint/2010/main" val="1497681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Still, the Bible gives us a picture of young people who understood their accountability to God and who decided to obey God in their youth.</a:t>
            </a:r>
          </a:p>
          <a:p>
            <a:pPr marL="640594" lvl="1" indent="-174708">
              <a:buFont typeface="Arial" panose="020B0604020202020204" pitchFamily="34" charset="0"/>
              <a:buChar char="•"/>
            </a:pPr>
            <a:r>
              <a:rPr lang="en-US" u="sng" dirty="0"/>
              <a:t>Joseph</a:t>
            </a:r>
            <a:r>
              <a:rPr lang="en-US" dirty="0"/>
              <a:t> was seventeen years old when he was sold into Egyptian slavery. As a youth he faced tremendous challenges to his faith </a:t>
            </a:r>
          </a:p>
          <a:p>
            <a:r>
              <a:rPr lang="en-US" b="1" dirty="0"/>
              <a:t>(Genesis 37:2),</a:t>
            </a:r>
            <a:r>
              <a:rPr lang="en-US" b="1" i="1" dirty="0"/>
              <a:t> </a:t>
            </a:r>
            <a:r>
              <a:rPr lang="en-US" i="1" dirty="0"/>
              <a:t>“Joseph, being seventeen years old, was feeding the flock with his brothers.”</a:t>
            </a:r>
          </a:p>
          <a:p>
            <a:pPr marL="640594" lvl="1" indent="-174708">
              <a:buFont typeface="Arial" panose="020B0604020202020204" pitchFamily="34" charset="0"/>
              <a:buChar char="•"/>
            </a:pPr>
            <a:r>
              <a:rPr lang="en-US" u="sng" dirty="0"/>
              <a:t>Josiah</a:t>
            </a:r>
            <a:r>
              <a:rPr lang="en-US" dirty="0"/>
              <a:t> became king of Judah at the age of eight, and at sixteen years of age he began to seek after God. From an early age he recognized his responsibility to and his accountability before God. </a:t>
            </a:r>
          </a:p>
          <a:p>
            <a:r>
              <a:rPr lang="en-US" b="1" dirty="0"/>
              <a:t>(2 Chronicles 34:1-3), </a:t>
            </a:r>
            <a:r>
              <a:rPr lang="en-US" i="1" dirty="0"/>
              <a:t>“Josiah was eight years old when he became king, and he reigned thirty- one years in Jerusalem. </a:t>
            </a:r>
            <a:r>
              <a:rPr lang="en-US" i="1" baseline="30000" dirty="0"/>
              <a:t>2</a:t>
            </a:r>
            <a:r>
              <a:rPr lang="en-US" i="1" dirty="0"/>
              <a:t> And he did what was right in the sight of the Lord, and walked in the ways of his father David; he did not turn aside to the right hand or to the left.  </a:t>
            </a:r>
            <a:r>
              <a:rPr lang="en-US" i="1" baseline="30000" dirty="0"/>
              <a:t>3</a:t>
            </a:r>
            <a:r>
              <a:rPr lang="en-US" i="1" dirty="0"/>
              <a:t> For in the eighth year of his reign, while he was still young, he began to seek the God of his father David; and in the twelfth year he began to purge Judah and Jerusalem of the high places, the wooden images, the carved images, and the molded images.”</a:t>
            </a:r>
          </a:p>
          <a:p>
            <a:pPr marL="640594" lvl="1" indent="-174708">
              <a:buFont typeface="Arial" panose="020B0604020202020204" pitchFamily="34" charset="0"/>
              <a:buChar char="•"/>
            </a:pPr>
            <a:r>
              <a:rPr lang="en-US" u="sng" dirty="0"/>
              <a:t>Jesus</a:t>
            </a:r>
            <a:r>
              <a:rPr lang="en-US" dirty="0"/>
              <a:t> was twelve years old when he said that he must “be about my Father’s business” </a:t>
            </a:r>
          </a:p>
          <a:p>
            <a:r>
              <a:rPr lang="en-US" b="1" dirty="0"/>
              <a:t>(Luke 2:42, 49), </a:t>
            </a:r>
            <a:r>
              <a:rPr lang="en-US" i="1" dirty="0"/>
              <a:t>“And when He was twelve years old, they went up to Jerusalem according to the custom of the feast….”  </a:t>
            </a:r>
            <a:r>
              <a:rPr lang="en-US" b="1" dirty="0"/>
              <a:t>(49), </a:t>
            </a:r>
            <a:r>
              <a:rPr lang="en-US" i="1" dirty="0"/>
              <a:t>“And He said to them, " Why did you seek Me? Did you not know that I must be about My Father's business?"</a:t>
            </a:r>
          </a:p>
        </p:txBody>
      </p:sp>
      <p:sp>
        <p:nvSpPr>
          <p:cNvPr id="4" name="Slide Number Placeholder 3"/>
          <p:cNvSpPr>
            <a:spLocks noGrp="1"/>
          </p:cNvSpPr>
          <p:nvPr>
            <p:ph type="sldNum" sz="quarter" idx="10"/>
          </p:nvPr>
        </p:nvSpPr>
        <p:spPr/>
        <p:txBody>
          <a:bodyPr/>
          <a:lstStyle/>
          <a:p>
            <a:fld id="{7FB667E1-E601-4AAF-B95C-B25720D70A60}" type="slidenum">
              <a:rPr lang="en-US" smtClean="0"/>
              <a:t>4</a:t>
            </a:fld>
            <a:endParaRPr lang="en-US"/>
          </a:p>
        </p:txBody>
      </p:sp>
    </p:spTree>
    <p:extLst>
      <p:ext uri="{BB962C8B-B14F-4D97-AF65-F5344CB8AC3E}">
        <p14:creationId xmlns:p14="http://schemas.microsoft.com/office/powerpoint/2010/main" val="1148484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Bible examples of young people teach us several things, including: </a:t>
            </a:r>
          </a:p>
          <a:p>
            <a:pPr marL="640594" lvl="1" indent="-174708">
              <a:buFont typeface="Arial" panose="020B0604020202020204" pitchFamily="34" charset="0"/>
              <a:buChar char="•"/>
            </a:pPr>
            <a:r>
              <a:rPr lang="en-US" b="1" dirty="0"/>
              <a:t>Young people can and should think about God.  We must encourage them to remember God in their youth. </a:t>
            </a:r>
          </a:p>
          <a:p>
            <a:r>
              <a:rPr lang="en-US" b="1" dirty="0"/>
              <a:t>(Ecclesiastes 12:1), </a:t>
            </a:r>
            <a:r>
              <a:rPr lang="en-US" i="1" dirty="0"/>
              <a:t>“Remember now your Creator in the days of your youth, before the difficult days come, and the years draw near when you say, ‘I have no pleasure in them.’” </a:t>
            </a:r>
          </a:p>
          <a:p>
            <a:pPr marL="640594" lvl="1" indent="-174708">
              <a:buFont typeface="Arial" panose="020B0604020202020204" pitchFamily="34" charset="0"/>
              <a:buChar char="•"/>
            </a:pPr>
            <a:r>
              <a:rPr lang="en-US" b="1" dirty="0"/>
              <a:t>Children can and should be learning about God. Early instruction from God’s word is invaluable to their spiritual development </a:t>
            </a:r>
          </a:p>
          <a:p>
            <a:r>
              <a:rPr lang="en-US" b="1" dirty="0"/>
              <a:t>(Ephesians 6:4), </a:t>
            </a:r>
            <a:r>
              <a:rPr lang="en-US" i="1" dirty="0"/>
              <a:t>“And you, fathers, do not provoke your children to wrath, but bring them up in the training and admonition of the Lord.” </a:t>
            </a:r>
          </a:p>
          <a:p>
            <a:pPr marL="640594" lvl="1" indent="-174708">
              <a:buFont typeface="Arial" panose="020B0604020202020204" pitchFamily="34" charset="0"/>
              <a:buChar char="•"/>
            </a:pPr>
            <a:r>
              <a:rPr lang="en-US" i="1" dirty="0"/>
              <a:t>Parents, grandparents and concerned brethren are the ones who must teach children to prepare for their accountability before God</a:t>
            </a:r>
          </a:p>
          <a:p>
            <a:r>
              <a:rPr lang="en-US" b="1" dirty="0"/>
              <a:t>(2 Timothy 1:5), </a:t>
            </a:r>
            <a:r>
              <a:rPr lang="en-US" i="1" dirty="0"/>
              <a:t>“when I call to remembrance the genuine faith that is in you, which dwelt first in your grandmother Lois and your mother Eunice, and I am persuaded is in you also.”</a:t>
            </a:r>
          </a:p>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5</a:t>
            </a:fld>
            <a:endParaRPr lang="en-US"/>
          </a:p>
        </p:txBody>
      </p:sp>
    </p:spTree>
    <p:extLst>
      <p:ext uri="{BB962C8B-B14F-4D97-AF65-F5344CB8AC3E}">
        <p14:creationId xmlns:p14="http://schemas.microsoft.com/office/powerpoint/2010/main" val="637384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(Psalm 78:4-8), </a:t>
            </a:r>
            <a:r>
              <a:rPr lang="en-US" i="1" dirty="0"/>
              <a:t>“We will not hide them </a:t>
            </a:r>
            <a:r>
              <a:rPr lang="en-US" b="1" dirty="0"/>
              <a:t>[God’s Precepts] </a:t>
            </a:r>
            <a:r>
              <a:rPr lang="en-US" i="1" dirty="0"/>
              <a:t>from their children, telling to the generation to come the praises of the Lord, and His strength and His wonderful works that He has done. </a:t>
            </a:r>
            <a:r>
              <a:rPr lang="en-US" i="1" baseline="30000" dirty="0"/>
              <a:t>5</a:t>
            </a:r>
            <a:r>
              <a:rPr lang="en-US" i="1" dirty="0"/>
              <a:t> For He established a testimony in Jacob, and appointed a law in Israel, which He commanded our fathers, </a:t>
            </a:r>
            <a:r>
              <a:rPr lang="en-US" i="1" u="sng" dirty="0"/>
              <a:t>that they should make them known to their children</a:t>
            </a:r>
            <a:r>
              <a:rPr lang="en-US" i="1" dirty="0"/>
              <a:t>; </a:t>
            </a:r>
            <a:r>
              <a:rPr lang="en-US" i="1" baseline="30000" dirty="0"/>
              <a:t>6</a:t>
            </a:r>
            <a:r>
              <a:rPr lang="en-US" i="1" dirty="0"/>
              <a:t> That the generation to come </a:t>
            </a:r>
            <a:r>
              <a:rPr lang="en-US" i="1" u="sng" dirty="0"/>
              <a:t>might know them</a:t>
            </a:r>
            <a:r>
              <a:rPr lang="en-US" i="1" dirty="0"/>
              <a:t>, the children who would be born, that they may arise and declare them to their children, </a:t>
            </a:r>
            <a:r>
              <a:rPr lang="en-US" i="1" baseline="30000" dirty="0"/>
              <a:t>7</a:t>
            </a:r>
            <a:r>
              <a:rPr lang="en-US" i="1" dirty="0"/>
              <a:t> That they </a:t>
            </a:r>
            <a:r>
              <a:rPr lang="en-US" i="1" u="sng" dirty="0"/>
              <a:t>may set their hope in God</a:t>
            </a:r>
            <a:r>
              <a:rPr lang="en-US" i="1" dirty="0"/>
              <a:t>, and </a:t>
            </a:r>
            <a:r>
              <a:rPr lang="en-US" i="1" u="sng" dirty="0"/>
              <a:t>not forget the works of God, but keep His commandments</a:t>
            </a:r>
            <a:r>
              <a:rPr lang="en-US" i="1" dirty="0"/>
              <a:t>; </a:t>
            </a:r>
            <a:r>
              <a:rPr lang="en-US" i="1" baseline="30000" dirty="0"/>
              <a:t>8</a:t>
            </a:r>
            <a:r>
              <a:rPr lang="en-US" i="1" dirty="0"/>
              <a:t> And may </a:t>
            </a:r>
            <a:r>
              <a:rPr lang="en-US" i="1" u="sng" dirty="0"/>
              <a:t>not be like their fathers</a:t>
            </a:r>
            <a:r>
              <a:rPr lang="en-US" i="1" dirty="0"/>
              <a:t>, a stubborn and rebellious generation, a generation that did not set its heart aright, and whose spirit was not faithful to God.”</a:t>
            </a:r>
          </a:p>
          <a:p>
            <a:endParaRPr lang="en-US" dirty="0"/>
          </a:p>
          <a:p>
            <a:r>
              <a:rPr lang="en-US" dirty="0"/>
              <a:t>Unless we teach our children about God and Christ, about moral responsibility, accountability and living by faith, no one else will. </a:t>
            </a:r>
          </a:p>
          <a:p>
            <a:endParaRPr lang="en-US" dirty="0"/>
          </a:p>
          <a:p>
            <a:pPr algn="ctr"/>
            <a:r>
              <a:rPr lang="en-US" b="1" dirty="0"/>
              <a:t>Then, they must choose whom they will serve.</a:t>
            </a:r>
          </a:p>
          <a:p>
            <a:pPr algn="ctr"/>
            <a:r>
              <a:rPr lang="en-US" b="1" dirty="0"/>
              <a:t>(Young people, you are personally accountable to God!)</a:t>
            </a:r>
          </a:p>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6</a:t>
            </a:fld>
            <a:endParaRPr lang="en-US"/>
          </a:p>
        </p:txBody>
      </p:sp>
    </p:spTree>
    <p:extLst>
      <p:ext uri="{BB962C8B-B14F-4D97-AF65-F5344CB8AC3E}">
        <p14:creationId xmlns:p14="http://schemas.microsoft.com/office/powerpoint/2010/main" val="3040585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1" y="0"/>
            <a:ext cx="12188826" cy="1905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9" name="Rectangle 8"/>
          <p:cNvSpPr/>
          <p:nvPr/>
        </p:nvSpPr>
        <p:spPr>
          <a:xfrm>
            <a:off x="-1" y="5102352"/>
            <a:ext cx="12188826" cy="175564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2" name="Title 1"/>
          <p:cNvSpPr>
            <a:spLocks noGrp="1"/>
          </p:cNvSpPr>
          <p:nvPr>
            <p:ph type="ctrTitle"/>
          </p:nvPr>
        </p:nvSpPr>
        <p:spPr>
          <a:xfrm>
            <a:off x="1295400" y="2286000"/>
            <a:ext cx="9601200" cy="1517904"/>
          </a:xfrm>
        </p:spPr>
        <p:txBody>
          <a:bodyPr anchor="b"/>
          <a:lstStyle>
            <a:lvl1pPr algn="ctr">
              <a:defRPr sz="5400"/>
            </a:lvl1pPr>
          </a:lstStyle>
          <a:p>
            <a:r>
              <a:rPr lang="en-US"/>
              <a:t>Click to edit Master title style</a:t>
            </a:r>
            <a:endParaRPr/>
          </a:p>
        </p:txBody>
      </p:sp>
      <p:sp>
        <p:nvSpPr>
          <p:cNvPr id="3" name="Subtitle 2"/>
          <p:cNvSpPr>
            <a:spLocks noGrp="1"/>
          </p:cNvSpPr>
          <p:nvPr>
            <p:ph type="subTitle" idx="1"/>
          </p:nvPr>
        </p:nvSpPr>
        <p:spPr>
          <a:xfrm>
            <a:off x="1295400" y="3959352"/>
            <a:ext cx="9601200" cy="914400"/>
          </a:xfrm>
        </p:spPr>
        <p:txBody>
          <a:bodyPr>
            <a:normAutofit/>
          </a:bodyPr>
          <a:lstStyle>
            <a:lvl1pPr marL="0" indent="0" algn="ctr">
              <a:spcBef>
                <a:spcPts val="0"/>
              </a:spcBef>
              <a:buNone/>
              <a:defRPr sz="2000" cap="all"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10/27/2016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10/27/2016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10/27/2016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274320"/>
            <a:ext cx="12192000" cy="6309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295400" y="2130552"/>
            <a:ext cx="9601200" cy="2359152"/>
          </a:xfrm>
        </p:spPr>
        <p:txBody>
          <a:bodyPr anchor="b">
            <a:normAutofit/>
          </a:bodyPr>
          <a:lstStyle>
            <a:lvl1pPr algn="ctr">
              <a:defRPr sz="5400" b="0"/>
            </a:lvl1pPr>
          </a:lstStyle>
          <a:p>
            <a:r>
              <a:rPr lang="en-US"/>
              <a:t>Click to edit Master title style</a:t>
            </a:r>
            <a:endParaRPr/>
          </a:p>
        </p:txBody>
      </p:sp>
      <p:sp>
        <p:nvSpPr>
          <p:cNvPr id="3" name="Text Placeholder 2"/>
          <p:cNvSpPr>
            <a:spLocks noGrp="1"/>
          </p:cNvSpPr>
          <p:nvPr>
            <p:ph type="body" idx="1"/>
          </p:nvPr>
        </p:nvSpPr>
        <p:spPr>
          <a:xfrm>
            <a:off x="1295400" y="4572000"/>
            <a:ext cx="9601200" cy="841248"/>
          </a:xfrm>
        </p:spPr>
        <p:txBody>
          <a:bodyPr anchor="t"/>
          <a:lstStyle>
            <a:lvl1pPr marL="0" indent="0" algn="ctr">
              <a:spcBef>
                <a:spcPts val="0"/>
              </a:spcBef>
              <a:buNone/>
              <a:defRPr sz="20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E583DDF-CA54-461A-A486-592D2374C532}" type="datetimeFigureOut">
              <a:rPr lang="en-US"/>
              <a:t>10/27/2016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34112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7888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0A879FD0-C37A-4F50-8F3B-5FA0D9D0B42F}" type="datetimeFigureOut">
              <a:rPr lang="en-US"/>
              <a:t>10/27/2016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D06EF73-9DB8-4763-865F-2F88181A4732}" type="slidenum">
              <a:rPr/>
              <a:t>‹#›</a:t>
            </a:fld>
            <a:endParaRPr/>
          </a:p>
        </p:txBody>
      </p:sp>
    </p:spTree>
    <p:extLst>
      <p:ext uri="{BB962C8B-B14F-4D97-AF65-F5344CB8AC3E}">
        <p14:creationId xmlns:p14="http://schemas.microsoft.com/office/powerpoint/2010/main" val="292305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341120" y="1837464"/>
            <a:ext cx="4572000" cy="766588"/>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4112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78880" y="1837464"/>
            <a:ext cx="4572000" cy="766588"/>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7888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9E583DDF-CA54-461A-A486-592D2374C532}" type="datetimeFigureOut">
              <a:rPr lang="en-US"/>
              <a:t>10/27/2016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9E583DDF-CA54-461A-A486-592D2374C532}" type="datetimeFigureOut">
              <a:rPr lang="en-US"/>
              <a:t>10/27/2016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0" y="0"/>
            <a:ext cx="12188826" cy="2743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2" name="Date Placeholder 1"/>
          <p:cNvSpPr>
            <a:spLocks noGrp="1"/>
          </p:cNvSpPr>
          <p:nvPr>
            <p:ph type="dt" sz="half" idx="10"/>
          </p:nvPr>
        </p:nvSpPr>
        <p:spPr/>
        <p:txBody>
          <a:bodyPr/>
          <a:lstStyle/>
          <a:p>
            <a:fld id="{9E583DDF-CA54-461A-A486-592D2374C532}" type="datetimeFigureOut">
              <a:rPr lang="en-US"/>
              <a:t>10/27/2016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70648" y="2350008"/>
            <a:ext cx="4206240" cy="1993392"/>
          </a:xfrm>
        </p:spPr>
        <p:txBody>
          <a:bodyPr anchor="b">
            <a:normAutofit/>
          </a:bodyPr>
          <a:lstStyle>
            <a:lvl1pPr>
              <a:defRPr sz="3400" b="0"/>
            </a:lvl1pPr>
          </a:lstStyle>
          <a:p>
            <a:r>
              <a:rPr lang="en-US"/>
              <a:t>Click to edit Master title style</a:t>
            </a:r>
            <a:endParaRPr/>
          </a:p>
        </p:txBody>
      </p:sp>
      <p:sp>
        <p:nvSpPr>
          <p:cNvPr id="3" name="Content Placeholder 2"/>
          <p:cNvSpPr>
            <a:spLocks noGrp="1"/>
          </p:cNvSpPr>
          <p:nvPr>
            <p:ph idx="1"/>
          </p:nvPr>
        </p:nvSpPr>
        <p:spPr>
          <a:xfrm>
            <a:off x="457200" y="758952"/>
            <a:ext cx="6629400" cy="533095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470648" y="4361688"/>
            <a:ext cx="4206240" cy="1728216"/>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10/27/2016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70648" y="2350008"/>
            <a:ext cx="4206240" cy="1993392"/>
          </a:xfrm>
        </p:spPr>
        <p:txBody>
          <a:bodyPr anchor="b">
            <a:normAutofit/>
          </a:bodyPr>
          <a:lstStyle>
            <a:lvl1pPr>
              <a:defRPr sz="3400" b="0"/>
            </a:lvl1pPr>
          </a:lstStyle>
          <a:p>
            <a:r>
              <a:rPr lang="en-US"/>
              <a:t>Click to edit Master title style</a:t>
            </a:r>
            <a:endParaRPr/>
          </a:p>
        </p:txBody>
      </p:sp>
      <p:sp>
        <p:nvSpPr>
          <p:cNvPr id="3" name="Picture Placeholder 2"/>
          <p:cNvSpPr>
            <a:spLocks noGrp="1"/>
          </p:cNvSpPr>
          <p:nvPr>
            <p:ph type="pic" idx="1"/>
          </p:nvPr>
        </p:nvSpPr>
        <p:spPr>
          <a:xfrm>
            <a:off x="301752" y="502920"/>
            <a:ext cx="6702552" cy="5843016"/>
          </a:xfrm>
          <a:solidFill>
            <a:schemeClr val="accent1">
              <a:lumMod val="40000"/>
              <a:lumOff val="60000"/>
            </a:schemeClr>
          </a:solidFill>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470648" y="4361688"/>
            <a:ext cx="4206240" cy="1728216"/>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10/27/2016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583680"/>
            <a:ext cx="12188826" cy="2743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2" name="Title Placeholder 1"/>
          <p:cNvSpPr>
            <a:spLocks noGrp="1"/>
          </p:cNvSpPr>
          <p:nvPr>
            <p:ph type="title"/>
          </p:nvPr>
        </p:nvSpPr>
        <p:spPr>
          <a:xfrm>
            <a:off x="1341120" y="467360"/>
            <a:ext cx="9509760" cy="1233424"/>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341120" y="1901952"/>
            <a:ext cx="9509760" cy="412762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a:defRPr sz="800">
                <a:solidFill>
                  <a:schemeClr val="tx1">
                    <a:tint val="75000"/>
                  </a:schemeClr>
                </a:solidFill>
              </a:defRPr>
            </a:lvl1pPr>
          </a:lstStyle>
          <a:p>
            <a:fld id="{9E583DDF-CA54-461A-A486-592D2374C532}" type="datetimeFigureOut">
              <a:rPr lang="en-US"/>
              <a:pPr/>
              <a:t>10/27/2016</a:t>
            </a:fld>
            <a:endParaRPr/>
          </a:p>
        </p:txBody>
      </p:sp>
      <p:sp>
        <p:nvSpPr>
          <p:cNvPr id="5" name="Footer Placeholder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800" cap="all" baseline="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800">
                <a:solidFill>
                  <a:schemeClr val="tx1">
                    <a:tint val="75000"/>
                  </a:schemeClr>
                </a:solidFill>
              </a:defRPr>
            </a:lvl1pPr>
          </a:lstStyle>
          <a:p>
            <a:fld id="{CA8D9AD5-F248-4919-864A-CFD76CC027D6}" type="slidenum">
              <a:rPr/>
              <a:pPr/>
              <a:t>‹#›</a:t>
            </a:fld>
            <a:endParaRPr/>
          </a:p>
        </p:txBody>
      </p:sp>
    </p:spTree>
    <p:extLst>
      <p:ext uri="{BB962C8B-B14F-4D97-AF65-F5344CB8AC3E}">
        <p14:creationId xmlns:p14="http://schemas.microsoft.com/office/powerpoint/2010/main" val="2563760958"/>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3400" kern="1200">
          <a:solidFill>
            <a:schemeClr val="tx1"/>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555673" y="856013"/>
            <a:ext cx="6226546" cy="5145973"/>
          </a:xfrm>
          <a:prstGeom prst="rect">
            <a:avLst/>
          </a:prstGeom>
          <a:ln w="50800">
            <a:solidFill>
              <a:srgbClr val="363D3D"/>
            </a:solidFill>
          </a:ln>
        </p:spPr>
      </p:pic>
      <p:sp>
        <p:nvSpPr>
          <p:cNvPr id="2" name="Title 1"/>
          <p:cNvSpPr>
            <a:spLocks noGrp="1"/>
          </p:cNvSpPr>
          <p:nvPr>
            <p:ph type="ctrTitle"/>
          </p:nvPr>
        </p:nvSpPr>
        <p:spPr>
          <a:xfrm>
            <a:off x="554182" y="1524000"/>
            <a:ext cx="4585854" cy="3515360"/>
          </a:xfrm>
        </p:spPr>
        <p:txBody>
          <a:bodyPr>
            <a:noAutofit/>
          </a:bodyPr>
          <a:lstStyle/>
          <a:p>
            <a:r>
              <a:rPr lang="en-US" sz="7000" dirty="0">
                <a:latin typeface="Bernard MT Condensed" panose="02050806060905020404" pitchFamily="18" charset="0"/>
              </a:rPr>
              <a:t>Teaching</a:t>
            </a:r>
            <a:br>
              <a:rPr lang="en-US" sz="7000" dirty="0">
                <a:latin typeface="Bernard MT Condensed" panose="02050806060905020404" pitchFamily="18" charset="0"/>
              </a:rPr>
            </a:br>
            <a:r>
              <a:rPr lang="en-US" sz="7000" dirty="0">
                <a:latin typeface="Bernard MT Condensed" panose="02050806060905020404" pitchFamily="18" charset="0"/>
              </a:rPr>
              <a:t>Our</a:t>
            </a:r>
            <a:br>
              <a:rPr lang="en-US" sz="7000" dirty="0">
                <a:latin typeface="Bernard MT Condensed" panose="02050806060905020404" pitchFamily="18" charset="0"/>
              </a:rPr>
            </a:br>
            <a:r>
              <a:rPr lang="en-US" sz="7000" dirty="0">
                <a:latin typeface="Bernard MT Condensed" panose="02050806060905020404" pitchFamily="18" charset="0"/>
              </a:rPr>
              <a:t>Children</a:t>
            </a:r>
          </a:p>
        </p:txBody>
      </p:sp>
      <p:sp>
        <p:nvSpPr>
          <p:cNvPr id="3" name="Subtitle 2"/>
          <p:cNvSpPr>
            <a:spLocks noGrp="1"/>
          </p:cNvSpPr>
          <p:nvPr>
            <p:ph type="subTitle" idx="1"/>
          </p:nvPr>
        </p:nvSpPr>
        <p:spPr>
          <a:xfrm>
            <a:off x="554182" y="5544786"/>
            <a:ext cx="4585854" cy="914400"/>
          </a:xfrm>
        </p:spPr>
        <p:txBody>
          <a:bodyPr>
            <a:normAutofit/>
          </a:bodyPr>
          <a:lstStyle/>
          <a:p>
            <a:r>
              <a:rPr lang="en-US" sz="4400" b="1" dirty="0"/>
              <a:t>Ephesians 6:4</a:t>
            </a:r>
          </a:p>
        </p:txBody>
      </p:sp>
    </p:spTree>
    <p:extLst>
      <p:ext uri="{BB962C8B-B14F-4D97-AF65-F5344CB8AC3E}">
        <p14:creationId xmlns:p14="http://schemas.microsoft.com/office/powerpoint/2010/main" val="32506700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609600"/>
            <a:ext cx="9601200" cy="1701800"/>
          </a:xfrm>
        </p:spPr>
        <p:txBody>
          <a:bodyPr>
            <a:normAutofit/>
          </a:bodyPr>
          <a:lstStyle/>
          <a:p>
            <a:r>
              <a:rPr lang="en-US" sz="8000" dirty="0">
                <a:effectLst>
                  <a:outerShdw blurRad="38100" dist="38100" dir="2700000" algn="tl">
                    <a:srgbClr val="000000">
                      <a:alpha val="43137"/>
                    </a:srgbClr>
                  </a:outerShdw>
                </a:effectLst>
                <a:latin typeface="Bernard MT Condensed" panose="02050806060905020404" pitchFamily="18" charset="0"/>
              </a:rPr>
              <a:t>Accountability</a:t>
            </a:r>
          </a:p>
        </p:txBody>
      </p:sp>
      <p:sp>
        <p:nvSpPr>
          <p:cNvPr id="3" name="Text Placeholder 2"/>
          <p:cNvSpPr>
            <a:spLocks noGrp="1"/>
          </p:cNvSpPr>
          <p:nvPr>
            <p:ph type="body" idx="1"/>
          </p:nvPr>
        </p:nvSpPr>
        <p:spPr>
          <a:xfrm>
            <a:off x="975360" y="2661920"/>
            <a:ext cx="10160000" cy="3616960"/>
          </a:xfrm>
        </p:spPr>
        <p:txBody>
          <a:bodyPr>
            <a:normAutofit/>
          </a:bodyPr>
          <a:lstStyle/>
          <a:p>
            <a:r>
              <a:rPr lang="en-US" sz="4000" b="1" cap="none" dirty="0">
                <a:solidFill>
                  <a:schemeClr val="bg2"/>
                </a:solidFill>
              </a:rPr>
              <a:t>Taking responsibility for one’s actions.  </a:t>
            </a:r>
          </a:p>
          <a:p>
            <a:endParaRPr lang="en-US" sz="4000" b="1" cap="none" dirty="0">
              <a:solidFill>
                <a:schemeClr val="bg2"/>
              </a:solidFill>
            </a:endParaRPr>
          </a:p>
          <a:p>
            <a:r>
              <a:rPr lang="en-US" sz="4000" b="1" cap="none" dirty="0">
                <a:solidFill>
                  <a:schemeClr val="bg2"/>
                </a:solidFill>
              </a:rPr>
              <a:t>Regarding our spiritual responsibilities, being accountable indicates a person has the mental and moral capacity to make decisions.</a:t>
            </a:r>
          </a:p>
        </p:txBody>
      </p:sp>
    </p:spTree>
    <p:extLst>
      <p:ext uri="{BB962C8B-B14F-4D97-AF65-F5344CB8AC3E}">
        <p14:creationId xmlns:p14="http://schemas.microsoft.com/office/powerpoint/2010/main" val="14011374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925" y="609599"/>
            <a:ext cx="11087100" cy="2590801"/>
          </a:xfrm>
        </p:spPr>
        <p:txBody>
          <a:bodyPr>
            <a:normAutofit/>
          </a:bodyPr>
          <a:lstStyle/>
          <a:p>
            <a:r>
              <a:rPr lang="en-US" sz="8000" dirty="0">
                <a:effectLst>
                  <a:outerShdw blurRad="38100" dist="38100" dir="2700000" algn="tl">
                    <a:srgbClr val="000000">
                      <a:alpha val="43137"/>
                    </a:srgbClr>
                  </a:outerShdw>
                </a:effectLst>
                <a:latin typeface="Bernard MT Condensed" panose="02050806060905020404" pitchFamily="18" charset="0"/>
              </a:rPr>
              <a:t>Infants and Small Children are not Accountable!</a:t>
            </a:r>
          </a:p>
        </p:txBody>
      </p:sp>
      <p:sp>
        <p:nvSpPr>
          <p:cNvPr id="3" name="Text Placeholder 2"/>
          <p:cNvSpPr>
            <a:spLocks noGrp="1"/>
          </p:cNvSpPr>
          <p:nvPr>
            <p:ph type="body" idx="1"/>
          </p:nvPr>
        </p:nvSpPr>
        <p:spPr>
          <a:xfrm>
            <a:off x="1016000" y="3429000"/>
            <a:ext cx="10160000" cy="2943225"/>
          </a:xfrm>
        </p:spPr>
        <p:txBody>
          <a:bodyPr>
            <a:normAutofit/>
          </a:bodyPr>
          <a:lstStyle/>
          <a:p>
            <a:r>
              <a:rPr lang="en-US" sz="4000" b="1" cap="none" dirty="0">
                <a:solidFill>
                  <a:schemeClr val="bg2"/>
                </a:solidFill>
              </a:rPr>
              <a:t>They are innocent of sin because their moral capacity has not yet developed to where God holds them accountable for their decisions. </a:t>
            </a:r>
          </a:p>
          <a:p>
            <a:endParaRPr lang="en-US" sz="4000" b="1" cap="none" dirty="0">
              <a:solidFill>
                <a:schemeClr val="bg2"/>
              </a:solidFill>
            </a:endParaRPr>
          </a:p>
          <a:p>
            <a:r>
              <a:rPr lang="en-US" sz="4000" b="1" cap="none" dirty="0">
                <a:solidFill>
                  <a:schemeClr val="bg2"/>
                </a:solidFill>
              </a:rPr>
              <a:t>(Matthew 18:2-3; 19:14)</a:t>
            </a:r>
          </a:p>
        </p:txBody>
      </p:sp>
    </p:spTree>
    <p:extLst>
      <p:ext uri="{BB962C8B-B14F-4D97-AF65-F5344CB8AC3E}">
        <p14:creationId xmlns:p14="http://schemas.microsoft.com/office/powerpoint/2010/main" val="34417389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28624" y="600076"/>
            <a:ext cx="11287125" cy="2085974"/>
          </a:xfrm>
        </p:spPr>
        <p:txBody>
          <a:bodyPr anchor="t">
            <a:noAutofit/>
          </a:bodyPr>
          <a:lstStyle/>
          <a:p>
            <a:pPr algn="ctr"/>
            <a:r>
              <a:rPr lang="en-US" sz="6600" dirty="0">
                <a:latin typeface="Bernard MT Condensed" panose="02050806060905020404" pitchFamily="18" charset="0"/>
              </a:rPr>
              <a:t>The Bible Picture of</a:t>
            </a:r>
            <a:br>
              <a:rPr lang="en-US" sz="6600" dirty="0">
                <a:latin typeface="Bernard MT Condensed" panose="02050806060905020404" pitchFamily="18" charset="0"/>
              </a:rPr>
            </a:br>
            <a:r>
              <a:rPr lang="en-US" sz="6600" dirty="0">
                <a:latin typeface="Bernard MT Condensed" panose="02050806060905020404" pitchFamily="18" charset="0"/>
              </a:rPr>
              <a:t>Youth &amp; Accountability</a:t>
            </a:r>
          </a:p>
        </p:txBody>
      </p:sp>
      <p:sp>
        <p:nvSpPr>
          <p:cNvPr id="14" name="Content Placeholder 13"/>
          <p:cNvSpPr>
            <a:spLocks noGrp="1"/>
          </p:cNvSpPr>
          <p:nvPr>
            <p:ph idx="1"/>
          </p:nvPr>
        </p:nvSpPr>
        <p:spPr>
          <a:xfrm>
            <a:off x="1000125" y="3114675"/>
            <a:ext cx="10144125" cy="2914904"/>
          </a:xfrm>
        </p:spPr>
        <p:txBody>
          <a:bodyPr>
            <a:normAutofit/>
          </a:bodyPr>
          <a:lstStyle/>
          <a:p>
            <a:pPr marL="457200" indent="-457200"/>
            <a:r>
              <a:rPr lang="en-US" sz="4800" b="1" dirty="0"/>
              <a:t>Joseph</a:t>
            </a:r>
            <a:r>
              <a:rPr lang="en-US" sz="4800" dirty="0"/>
              <a:t> </a:t>
            </a:r>
            <a:r>
              <a:rPr lang="en-US" sz="4800" i="1" dirty="0"/>
              <a:t>(age 17) </a:t>
            </a:r>
            <a:r>
              <a:rPr lang="en-US" sz="4800" dirty="0"/>
              <a:t>Genesis 37:2</a:t>
            </a:r>
          </a:p>
          <a:p>
            <a:pPr marL="457200" indent="-457200"/>
            <a:r>
              <a:rPr lang="en-US" sz="4800" b="1" dirty="0"/>
              <a:t>Josiah</a:t>
            </a:r>
            <a:r>
              <a:rPr lang="en-US" sz="4800" dirty="0"/>
              <a:t> </a:t>
            </a:r>
            <a:r>
              <a:rPr lang="en-US" sz="4800" i="1" dirty="0"/>
              <a:t>(age 8, 16) </a:t>
            </a:r>
            <a:r>
              <a:rPr lang="en-US" sz="4800" dirty="0"/>
              <a:t>2 Chronicles 34:1-3</a:t>
            </a:r>
          </a:p>
          <a:p>
            <a:pPr marL="457200" indent="-457200"/>
            <a:r>
              <a:rPr lang="en-US" sz="4800" b="1" dirty="0"/>
              <a:t>Jesus</a:t>
            </a:r>
            <a:r>
              <a:rPr lang="en-US" sz="4800" dirty="0"/>
              <a:t> </a:t>
            </a:r>
            <a:r>
              <a:rPr lang="en-US" sz="4800" i="1" dirty="0"/>
              <a:t>(age 12) </a:t>
            </a:r>
            <a:r>
              <a:rPr lang="en-US" sz="4800" dirty="0"/>
              <a:t>Luke 2:42,49</a:t>
            </a:r>
          </a:p>
        </p:txBody>
      </p:sp>
    </p:spTree>
    <p:extLst>
      <p:ext uri="{BB962C8B-B14F-4D97-AF65-F5344CB8AC3E}">
        <p14:creationId xmlns:p14="http://schemas.microsoft.com/office/powerpoint/2010/main" val="2771859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Effect transition="in" filter="fade">
                                      <p:cBhvr>
                                        <p:cTn id="14" dur="1000"/>
                                        <p:tgtEl>
                                          <p:spTgt spid="14">
                                            <p:txEl>
                                              <p:pRg st="1" end="1"/>
                                            </p:txEl>
                                          </p:spTgt>
                                        </p:tgtEl>
                                      </p:cBhvr>
                                    </p:animEffect>
                                    <p:anim calcmode="lin" valueType="num">
                                      <p:cBhvr>
                                        <p:cTn id="1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animEffect transition="in" filter="fade">
                                      <p:cBhvr>
                                        <p:cTn id="21" dur="1000"/>
                                        <p:tgtEl>
                                          <p:spTgt spid="14">
                                            <p:txEl>
                                              <p:pRg st="2" end="2"/>
                                            </p:txEl>
                                          </p:spTgt>
                                        </p:tgtEl>
                                      </p:cBhvr>
                                    </p:animEffect>
                                    <p:anim calcmode="lin" valueType="num">
                                      <p:cBhvr>
                                        <p:cTn id="22"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28624" y="342901"/>
            <a:ext cx="11287125" cy="1228724"/>
          </a:xfrm>
        </p:spPr>
        <p:txBody>
          <a:bodyPr anchor="t">
            <a:noAutofit/>
          </a:bodyPr>
          <a:lstStyle/>
          <a:p>
            <a:pPr algn="ctr"/>
            <a:r>
              <a:rPr lang="en-US" sz="6600" dirty="0">
                <a:latin typeface="Bernard MT Condensed" panose="02050806060905020404" pitchFamily="18" charset="0"/>
              </a:rPr>
              <a:t>Applications</a:t>
            </a:r>
          </a:p>
        </p:txBody>
      </p:sp>
      <p:sp>
        <p:nvSpPr>
          <p:cNvPr id="14" name="Content Placeholder 13"/>
          <p:cNvSpPr>
            <a:spLocks noGrp="1"/>
          </p:cNvSpPr>
          <p:nvPr>
            <p:ph idx="1"/>
          </p:nvPr>
        </p:nvSpPr>
        <p:spPr>
          <a:xfrm>
            <a:off x="971549" y="1628775"/>
            <a:ext cx="10229851" cy="4914900"/>
          </a:xfrm>
        </p:spPr>
        <p:txBody>
          <a:bodyPr>
            <a:normAutofit lnSpcReduction="10000"/>
          </a:bodyPr>
          <a:lstStyle/>
          <a:p>
            <a:pPr marL="457200" indent="-457200"/>
            <a:r>
              <a:rPr lang="en-US" sz="4800" b="1" dirty="0"/>
              <a:t>Young people can and should think about God! </a:t>
            </a:r>
            <a:r>
              <a:rPr lang="en-US" sz="4800" dirty="0"/>
              <a:t>(Ecclesiastes 12:1)</a:t>
            </a:r>
          </a:p>
          <a:p>
            <a:pPr marL="457200" indent="-457200"/>
            <a:r>
              <a:rPr lang="en-US" sz="4800" b="1" dirty="0"/>
              <a:t>Children can and should be learning about God! </a:t>
            </a:r>
            <a:r>
              <a:rPr lang="en-US" sz="4800" dirty="0"/>
              <a:t>(Ephesians 6:4)</a:t>
            </a:r>
          </a:p>
          <a:p>
            <a:pPr marL="457200" indent="-457200"/>
            <a:r>
              <a:rPr lang="en-US" sz="4800" b="1" dirty="0"/>
              <a:t>Parents, Grandparents and concerned brethren must teach the children!                 </a:t>
            </a:r>
            <a:r>
              <a:rPr lang="en-US" sz="4800" dirty="0"/>
              <a:t>(cf. 2 Timothy 1:5)</a:t>
            </a:r>
          </a:p>
        </p:txBody>
      </p:sp>
    </p:spTree>
    <p:extLst>
      <p:ext uri="{BB962C8B-B14F-4D97-AF65-F5344CB8AC3E}">
        <p14:creationId xmlns:p14="http://schemas.microsoft.com/office/powerpoint/2010/main" val="8961924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Effect transition="in" filter="fade">
                                      <p:cBhvr>
                                        <p:cTn id="14" dur="1000"/>
                                        <p:tgtEl>
                                          <p:spTgt spid="14">
                                            <p:txEl>
                                              <p:pRg st="1" end="1"/>
                                            </p:txEl>
                                          </p:spTgt>
                                        </p:tgtEl>
                                      </p:cBhvr>
                                    </p:animEffect>
                                    <p:anim calcmode="lin" valueType="num">
                                      <p:cBhvr>
                                        <p:cTn id="1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animEffect transition="in" filter="fade">
                                      <p:cBhvr>
                                        <p:cTn id="21" dur="1000"/>
                                        <p:tgtEl>
                                          <p:spTgt spid="14">
                                            <p:txEl>
                                              <p:pRg st="2" end="2"/>
                                            </p:txEl>
                                          </p:spTgt>
                                        </p:tgtEl>
                                      </p:cBhvr>
                                    </p:animEffect>
                                    <p:anim calcmode="lin" valueType="num">
                                      <p:cBhvr>
                                        <p:cTn id="22"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75" y="360045"/>
            <a:ext cx="10305288" cy="1125855"/>
          </a:xfrm>
        </p:spPr>
        <p:txBody>
          <a:bodyPr>
            <a:normAutofit/>
          </a:bodyPr>
          <a:lstStyle/>
          <a:p>
            <a:r>
              <a:rPr lang="en-US" sz="7200" dirty="0">
                <a:latin typeface="Bernard MT Condensed" panose="02050806060905020404" pitchFamily="18" charset="0"/>
              </a:rPr>
              <a:t>Conclusion</a:t>
            </a:r>
          </a:p>
        </p:txBody>
      </p:sp>
      <p:sp>
        <p:nvSpPr>
          <p:cNvPr id="3" name="TextBox 2"/>
          <p:cNvSpPr txBox="1"/>
          <p:nvPr/>
        </p:nvSpPr>
        <p:spPr>
          <a:xfrm>
            <a:off x="714375" y="1779687"/>
            <a:ext cx="10887075" cy="4154984"/>
          </a:xfrm>
          <a:prstGeom prst="rect">
            <a:avLst/>
          </a:prstGeom>
          <a:solidFill>
            <a:srgbClr val="ACE3E4"/>
          </a:solidFill>
        </p:spPr>
        <p:txBody>
          <a:bodyPr wrap="square" rtlCol="0">
            <a:spAutoFit/>
          </a:bodyPr>
          <a:lstStyle/>
          <a:p>
            <a:pPr algn="ctr"/>
            <a:r>
              <a:rPr lang="en-US" sz="4800" b="1" dirty="0">
                <a:solidFill>
                  <a:schemeClr val="bg1"/>
                </a:solidFill>
              </a:rPr>
              <a:t>If we wait until</a:t>
            </a:r>
          </a:p>
          <a:p>
            <a:pPr algn="ctr"/>
            <a:r>
              <a:rPr lang="en-US" sz="4800" b="1" dirty="0">
                <a:solidFill>
                  <a:schemeClr val="bg1"/>
                </a:solidFill>
              </a:rPr>
              <a:t>they are close to the age</a:t>
            </a:r>
          </a:p>
          <a:p>
            <a:pPr algn="ctr"/>
            <a:r>
              <a:rPr lang="en-US" sz="4800" b="1" dirty="0">
                <a:solidFill>
                  <a:schemeClr val="bg1"/>
                </a:solidFill>
              </a:rPr>
              <a:t>of moral capacity and accountability,</a:t>
            </a:r>
          </a:p>
          <a:p>
            <a:pPr algn="ctr"/>
            <a:r>
              <a:rPr lang="en-US" sz="4800" b="1" dirty="0">
                <a:solidFill>
                  <a:schemeClr val="bg1"/>
                </a:solidFill>
              </a:rPr>
              <a:t>we have waited far too long!</a:t>
            </a:r>
          </a:p>
          <a:p>
            <a:endParaRPr lang="en-US" b="1" dirty="0">
              <a:solidFill>
                <a:schemeClr val="bg1"/>
              </a:solidFill>
            </a:endParaRPr>
          </a:p>
          <a:p>
            <a:pPr algn="ctr"/>
            <a:r>
              <a:rPr lang="en-US" sz="5400" b="1" dirty="0">
                <a:solidFill>
                  <a:schemeClr val="bg1"/>
                </a:solidFill>
              </a:rPr>
              <a:t>(Psalm 78:4-8)</a:t>
            </a:r>
          </a:p>
        </p:txBody>
      </p:sp>
    </p:spTree>
    <p:extLst>
      <p:ext uri="{BB962C8B-B14F-4D97-AF65-F5344CB8AC3E}">
        <p14:creationId xmlns:p14="http://schemas.microsoft.com/office/powerpoint/2010/main" val="1585480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Banded Design Teal 16x9">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BBF5D7C-90AF-408A-B515-5CD5355B6C0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Teal banded presentation (widescreen)</Template>
  <TotalTime>635</TotalTime>
  <Words>1292</Words>
  <Application>Microsoft Office PowerPoint</Application>
  <PresentationFormat>Widescreen</PresentationFormat>
  <Paragraphs>75</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Bernard MT Condensed</vt:lpstr>
      <vt:lpstr>Calibri</vt:lpstr>
      <vt:lpstr>Banded Design Teal 16x9</vt:lpstr>
      <vt:lpstr>Teaching Our Children</vt:lpstr>
      <vt:lpstr>Accountability</vt:lpstr>
      <vt:lpstr>Infants and Small Children are not Accountable!</vt:lpstr>
      <vt:lpstr>The Bible Picture of Youth &amp; Accountability</vt:lpstr>
      <vt:lpstr>Applications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Our Children</dc:title>
  <dc:creator>Stan Cox</dc:creator>
  <cp:keywords/>
  <cp:lastModifiedBy>Stan Cox</cp:lastModifiedBy>
  <cp:revision>14</cp:revision>
  <cp:lastPrinted>2016-10-09T12:41:48Z</cp:lastPrinted>
  <dcterms:created xsi:type="dcterms:W3CDTF">2016-10-09T02:03:03Z</dcterms:created>
  <dcterms:modified xsi:type="dcterms:W3CDTF">2016-10-27T15:48:05Z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TC028952549991</vt:lpwstr>
  </property>
</Properties>
</file>