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Gloss And Bloom" pitchFamily="2" charset="0"/>
      <p:regular r:id="rId13"/>
    </p:embeddedFont>
    <p:embeddedFont>
      <p:font typeface="Trebuchet MS" panose="020B060302020202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6A51"/>
    <a:srgbClr val="D7C1AC"/>
    <a:srgbClr val="281A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217267-8875-4326-B231-D05DFFF15907}" v="340" dt="2021-04-03T22:33:46.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935" autoAdjust="0"/>
  </p:normalViewPr>
  <p:slideViewPr>
    <p:cSldViewPr snapToGrid="0">
      <p:cViewPr varScale="1">
        <p:scale>
          <a:sx n="50" d="100"/>
          <a:sy n="50" d="100"/>
        </p:scale>
        <p:origin x="1862" y="29"/>
      </p:cViewPr>
      <p:guideLst/>
    </p:cSldViewPr>
  </p:slideViewPr>
  <p:notesTextViewPr>
    <p:cViewPr>
      <p:scale>
        <a:sx n="1" d="1"/>
        <a:sy n="1" d="1"/>
      </p:scale>
      <p:origin x="0" y="0"/>
    </p:cViewPr>
  </p:notesTextViewPr>
  <p:notesViewPr>
    <p:cSldViewPr snapToGrid="0">
      <p:cViewPr varScale="1">
        <p:scale>
          <a:sx n="62" d="100"/>
          <a:sy n="62" d="100"/>
        </p:scale>
        <p:origin x="1565"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font" Target="fonts/font9.fntdata"/><Relationship Id="rId23" Type="http://schemas.microsoft.com/office/2015/10/relationships/revisionInfo" Target="revisionInfo.xml"/><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89217267-8875-4326-B231-D05DFFF15907}"/>
    <pc:docChg chg="undo custSel addSld delSld modSld modHandout">
      <pc:chgData name="Stan Cox" userId="9376f276357bfffd" providerId="LiveId" clId="{89217267-8875-4326-B231-D05DFFF15907}" dt="2021-04-04T02:36:55.502" v="3233" actId="47"/>
      <pc:docMkLst>
        <pc:docMk/>
      </pc:docMkLst>
      <pc:sldChg chg="modTransition modNotesTx">
        <pc:chgData name="Stan Cox" userId="9376f276357bfffd" providerId="LiveId" clId="{89217267-8875-4326-B231-D05DFFF15907}" dt="2021-04-03T21:22:27.350" v="1384" actId="121"/>
        <pc:sldMkLst>
          <pc:docMk/>
          <pc:sldMk cId="1887525498" sldId="256"/>
        </pc:sldMkLst>
      </pc:sldChg>
      <pc:sldChg chg="new del">
        <pc:chgData name="Stan Cox" userId="9376f276357bfffd" providerId="LiveId" clId="{89217267-8875-4326-B231-D05DFFF15907}" dt="2021-04-02T16:56:33.273" v="1" actId="47"/>
        <pc:sldMkLst>
          <pc:docMk/>
          <pc:sldMk cId="4011930" sldId="257"/>
        </pc:sldMkLst>
      </pc:sldChg>
      <pc:sldChg chg="modSp add mod modTransition setBg modClrScheme modAnim chgLayout modNotesTx">
        <pc:chgData name="Stan Cox" userId="9376f276357bfffd" providerId="LiveId" clId="{89217267-8875-4326-B231-D05DFFF15907}" dt="2021-04-03T22:15:16.111" v="3098"/>
        <pc:sldMkLst>
          <pc:docMk/>
          <pc:sldMk cId="3351067625" sldId="257"/>
        </pc:sldMkLst>
        <pc:spChg chg="mod ord">
          <ac:chgData name="Stan Cox" userId="9376f276357bfffd" providerId="LiveId" clId="{89217267-8875-4326-B231-D05DFFF15907}" dt="2021-04-03T21:43:52.140" v="2079" actId="166"/>
          <ac:spMkLst>
            <pc:docMk/>
            <pc:sldMk cId="3351067625" sldId="257"/>
            <ac:spMk id="2" creationId="{EF7FA3D8-AD2C-4836-90EA-BE4606348958}"/>
          </ac:spMkLst>
        </pc:spChg>
        <pc:spChg chg="mod ord">
          <ac:chgData name="Stan Cox" userId="9376f276357bfffd" providerId="LiveId" clId="{89217267-8875-4326-B231-D05DFFF15907}" dt="2021-04-03T22:07:39.627" v="2751" actId="20577"/>
          <ac:spMkLst>
            <pc:docMk/>
            <pc:sldMk cId="3351067625" sldId="257"/>
            <ac:spMk id="3" creationId="{D7A282D0-94B6-4314-8D52-C42920BAF727}"/>
          </ac:spMkLst>
        </pc:spChg>
      </pc:sldChg>
      <pc:sldChg chg="add del setBg">
        <pc:chgData name="Stan Cox" userId="9376f276357bfffd" providerId="LiveId" clId="{89217267-8875-4326-B231-D05DFFF15907}" dt="2021-04-02T16:56:40.237" v="3"/>
        <pc:sldMkLst>
          <pc:docMk/>
          <pc:sldMk cId="3780228389" sldId="257"/>
        </pc:sldMkLst>
      </pc:sldChg>
      <pc:sldChg chg="add del setBg">
        <pc:chgData name="Stan Cox" userId="9376f276357bfffd" providerId="LiveId" clId="{89217267-8875-4326-B231-D05DFFF15907}" dt="2021-04-02T17:06:44.446" v="709"/>
        <pc:sldMkLst>
          <pc:docMk/>
          <pc:sldMk cId="387950982" sldId="258"/>
        </pc:sldMkLst>
      </pc:sldChg>
      <pc:sldChg chg="modSp add mod modTransition modNotesTx">
        <pc:chgData name="Stan Cox" userId="9376f276357bfffd" providerId="LiveId" clId="{89217267-8875-4326-B231-D05DFFF15907}" dt="2021-04-03T22:13:27.854" v="3088" actId="14"/>
        <pc:sldMkLst>
          <pc:docMk/>
          <pc:sldMk cId="2388155893" sldId="258"/>
        </pc:sldMkLst>
        <pc:spChg chg="mod">
          <ac:chgData name="Stan Cox" userId="9376f276357bfffd" providerId="LiveId" clId="{89217267-8875-4326-B231-D05DFFF15907}" dt="2021-04-02T17:06:49.340" v="720" actId="20577"/>
          <ac:spMkLst>
            <pc:docMk/>
            <pc:sldMk cId="2388155893" sldId="258"/>
            <ac:spMk id="2" creationId="{EF7FA3D8-AD2C-4836-90EA-BE4606348958}"/>
          </ac:spMkLst>
        </pc:spChg>
        <pc:spChg chg="mod">
          <ac:chgData name="Stan Cox" userId="9376f276357bfffd" providerId="LiveId" clId="{89217267-8875-4326-B231-D05DFFF15907}" dt="2021-04-03T22:10:13.027" v="2913" actId="20577"/>
          <ac:spMkLst>
            <pc:docMk/>
            <pc:sldMk cId="2388155893" sldId="258"/>
            <ac:spMk id="3" creationId="{D7A282D0-94B6-4314-8D52-C42920BAF727}"/>
          </ac:spMkLst>
        </pc:spChg>
      </pc:sldChg>
      <pc:sldChg chg="new del setBg">
        <pc:chgData name="Stan Cox" userId="9376f276357bfffd" providerId="LiveId" clId="{89217267-8875-4326-B231-D05DFFF15907}" dt="2021-04-04T02:36:55.502" v="3233" actId="47"/>
        <pc:sldMkLst>
          <pc:docMk/>
          <pc:sldMk cId="2985759288" sldId="2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744075-8DA0-4F58-8A60-2F7998DBB982}"/>
              </a:ext>
            </a:extLst>
          </p:cNvPr>
          <p:cNvSpPr>
            <a:spLocks noGrp="1"/>
          </p:cNvSpPr>
          <p:nvPr>
            <p:ph type="hdr" sz="quarter"/>
          </p:nvPr>
        </p:nvSpPr>
        <p:spPr>
          <a:xfrm>
            <a:off x="0" y="131334"/>
            <a:ext cx="2971800" cy="654908"/>
          </a:xfrm>
          <a:prstGeom prst="rect">
            <a:avLst/>
          </a:prstGeom>
        </p:spPr>
        <p:txBody>
          <a:bodyPr vert="horz" lIns="91440" tIns="45720" rIns="91440" bIns="45720" rtlCol="0"/>
          <a:lstStyle>
            <a:lvl1pPr algn="l">
              <a:defRPr sz="1200"/>
            </a:lvl1pPr>
          </a:lstStyle>
          <a:p>
            <a:r>
              <a:rPr lang="en-US" sz="2000" dirty="0">
                <a:latin typeface="Gloss And Bloom" pitchFamily="2" charset="0"/>
              </a:rPr>
              <a:t>Tents of the Righteous</a:t>
            </a:r>
          </a:p>
          <a:p>
            <a:r>
              <a:rPr lang="en-US" dirty="0"/>
              <a:t>Psalm 118:15-24</a:t>
            </a:r>
          </a:p>
        </p:txBody>
      </p:sp>
      <p:sp>
        <p:nvSpPr>
          <p:cNvPr id="3" name="Date Placeholder 2">
            <a:extLst>
              <a:ext uri="{FF2B5EF4-FFF2-40B4-BE49-F238E27FC236}">
                <a16:creationId xmlns:a16="http://schemas.microsoft.com/office/drawing/2014/main" id="{26C280B8-BBBB-48C0-BF80-8CA2F4EBB6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April 4, 2021 @ 11am</a:t>
            </a:r>
          </a:p>
        </p:txBody>
      </p:sp>
      <p:sp>
        <p:nvSpPr>
          <p:cNvPr id="4" name="Footer Placeholder 3">
            <a:extLst>
              <a:ext uri="{FF2B5EF4-FFF2-40B4-BE49-F238E27FC236}">
                <a16:creationId xmlns:a16="http://schemas.microsoft.com/office/drawing/2014/main" id="{44C4B2C0-C280-42FB-AD84-4B123F9010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30029277-A58B-466B-A223-E122F6AC18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D5970C58-AFC6-4DD7-89D1-45B56751306F}" type="slidenum">
              <a:rPr lang="en-US" smtClean="0"/>
              <a:t>‹#›</a:t>
            </a:fld>
            <a:endParaRPr lang="en-US" dirty="0"/>
          </a:p>
        </p:txBody>
      </p:sp>
    </p:spTree>
    <p:extLst>
      <p:ext uri="{BB962C8B-B14F-4D97-AF65-F5344CB8AC3E}">
        <p14:creationId xmlns:p14="http://schemas.microsoft.com/office/powerpoint/2010/main" val="2244861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FF9D6-D3CF-4DED-A4FD-3BD22F849F2B}" type="datetimeFigureOut">
              <a:rPr lang="en-US" smtClean="0"/>
              <a:t>4/4/2021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780B7-3BE3-4767-AE6E-67F3F6C45854}" type="slidenum">
              <a:rPr lang="en-US" smtClean="0"/>
              <a:t>‹#›</a:t>
            </a:fld>
            <a:endParaRPr lang="en-US"/>
          </a:p>
        </p:txBody>
      </p:sp>
    </p:spTree>
    <p:extLst>
      <p:ext uri="{BB962C8B-B14F-4D97-AF65-F5344CB8AC3E}">
        <p14:creationId xmlns:p14="http://schemas.microsoft.com/office/powerpoint/2010/main" val="2502347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Trebuchet MS" panose="020B0603020202020204" pitchFamily="34" charset="0"/>
              </a:rPr>
              <a:t>(Psalm 118:15-24), </a:t>
            </a:r>
            <a:r>
              <a:rPr lang="en-US" b="0" i="1" dirty="0">
                <a:solidFill>
                  <a:srgbClr val="000000"/>
                </a:solidFill>
                <a:effectLst/>
                <a:latin typeface="+mn-lt"/>
              </a:rPr>
              <a:t>“</a:t>
            </a:r>
            <a:r>
              <a:rPr lang="en-US" b="0" i="1" u="sng" dirty="0">
                <a:latin typeface="+mn-lt"/>
              </a:rPr>
              <a:t>The voice of rejoicing and salvation is in the tents of the righteous; the right hand of the Lord does valiantly. </a:t>
            </a:r>
            <a:r>
              <a:rPr lang="en-US" b="0" i="1" u="sng" baseline="30000" dirty="0">
                <a:latin typeface="+mn-lt"/>
              </a:rPr>
              <a:t>16</a:t>
            </a:r>
            <a:r>
              <a:rPr lang="en-US" b="0" i="1" u="sng" dirty="0">
                <a:latin typeface="+mn-lt"/>
              </a:rPr>
              <a:t> The right hand of the Lord is exalted; the right hand of the Lord does valiantly</a:t>
            </a:r>
            <a:r>
              <a:rPr lang="en-US" b="0" i="1" dirty="0">
                <a:latin typeface="+mn-lt"/>
              </a:rPr>
              <a:t>. </a:t>
            </a:r>
            <a:r>
              <a:rPr lang="en-US" b="0" i="1" baseline="30000" dirty="0">
                <a:latin typeface="+mn-lt"/>
              </a:rPr>
              <a:t>17</a:t>
            </a:r>
            <a:r>
              <a:rPr lang="en-US" b="0" i="1" dirty="0">
                <a:latin typeface="+mn-lt"/>
              </a:rPr>
              <a:t> I shall not die, but live, and declare the works of the Lord. </a:t>
            </a:r>
            <a:r>
              <a:rPr lang="en-US" b="0" i="1" baseline="30000" dirty="0">
                <a:latin typeface="+mn-lt"/>
              </a:rPr>
              <a:t>18</a:t>
            </a:r>
            <a:r>
              <a:rPr lang="en-US" b="0" i="1" dirty="0">
                <a:latin typeface="+mn-lt"/>
              </a:rPr>
              <a:t> The Lord has chastened me severely, but He has not given me over to death. </a:t>
            </a:r>
            <a:r>
              <a:rPr lang="en-US" b="0" i="1" baseline="30000" dirty="0">
                <a:latin typeface="+mn-lt"/>
              </a:rPr>
              <a:t>19</a:t>
            </a:r>
            <a:r>
              <a:rPr lang="en-US" b="0" i="1" dirty="0">
                <a:latin typeface="+mn-lt"/>
              </a:rPr>
              <a:t> Open to me the gates of righteousness; I will go through them, and I will praise the Lord. </a:t>
            </a:r>
            <a:r>
              <a:rPr lang="en-US" b="0" i="1" baseline="30000" dirty="0">
                <a:latin typeface="+mn-lt"/>
              </a:rPr>
              <a:t>20</a:t>
            </a:r>
            <a:r>
              <a:rPr lang="en-US" b="0" i="1" dirty="0">
                <a:latin typeface="+mn-lt"/>
              </a:rPr>
              <a:t> This is the gate of the Lord, through which the righteous shall enter. </a:t>
            </a:r>
            <a:r>
              <a:rPr lang="en-US" b="0" i="1" baseline="30000" dirty="0">
                <a:latin typeface="+mn-lt"/>
              </a:rPr>
              <a:t>21</a:t>
            </a:r>
            <a:r>
              <a:rPr lang="en-US" b="0" i="1" dirty="0">
                <a:latin typeface="+mn-lt"/>
              </a:rPr>
              <a:t> I will praise You, for You have answered me, and have become my salvation. </a:t>
            </a:r>
            <a:r>
              <a:rPr lang="en-US" b="0" i="1" baseline="30000" dirty="0">
                <a:latin typeface="+mn-lt"/>
              </a:rPr>
              <a:t>22</a:t>
            </a:r>
            <a:r>
              <a:rPr lang="en-US" b="0" i="1" dirty="0">
                <a:latin typeface="+mn-lt"/>
              </a:rPr>
              <a:t> The stone which the builders rejected has become the chief cornerstone. </a:t>
            </a:r>
            <a:r>
              <a:rPr lang="en-US" b="0" i="1" baseline="30000" dirty="0">
                <a:latin typeface="+mn-lt"/>
              </a:rPr>
              <a:t>23</a:t>
            </a:r>
            <a:r>
              <a:rPr lang="en-US" b="0" i="1" dirty="0">
                <a:latin typeface="+mn-lt"/>
              </a:rPr>
              <a:t> This was the Lord's doing; it is marvelous in our eyes. </a:t>
            </a:r>
            <a:r>
              <a:rPr lang="en-US" b="0" i="1" baseline="30000" dirty="0">
                <a:latin typeface="+mn-lt"/>
              </a:rPr>
              <a:t>24</a:t>
            </a:r>
            <a:r>
              <a:rPr lang="en-US" b="0" i="1" dirty="0">
                <a:latin typeface="+mn-lt"/>
              </a:rPr>
              <a:t> This is the day the Lord has made; we will rejoice and be glad in it.”</a:t>
            </a:r>
          </a:p>
          <a:p>
            <a:pPr marL="171450" indent="-171450" algn="l">
              <a:buFont typeface="Arial" panose="020B0604020202020204" pitchFamily="34" charset="0"/>
              <a:buChar char="•"/>
            </a:pPr>
            <a:r>
              <a:rPr lang="en-US" b="1" i="0" dirty="0">
                <a:solidFill>
                  <a:srgbClr val="000000"/>
                </a:solidFill>
                <a:effectLst/>
                <a:latin typeface="+mn-lt"/>
              </a:rPr>
              <a:t>A beautiful Psalm, expressing the redemption promised through David’s house (The Messiah and His kingdom)</a:t>
            </a:r>
          </a:p>
          <a:p>
            <a:pPr marL="628650" lvl="1" indent="-171450" algn="l">
              <a:buFont typeface="Arial" panose="020B0604020202020204" pitchFamily="34" charset="0"/>
              <a:buChar char="•"/>
            </a:pPr>
            <a:r>
              <a:rPr lang="en-US" b="0" i="0" dirty="0">
                <a:solidFill>
                  <a:srgbClr val="000000"/>
                </a:solidFill>
                <a:effectLst/>
                <a:latin typeface="+mn-lt"/>
              </a:rPr>
              <a:t>Jesus Christ is the chief cornerstone (though rejected by men)</a:t>
            </a:r>
          </a:p>
          <a:p>
            <a:pPr marL="171450" lvl="0" indent="-171450" algn="l">
              <a:buFont typeface="Arial" panose="020B0604020202020204" pitchFamily="34" charset="0"/>
              <a:buChar char="•"/>
            </a:pPr>
            <a:r>
              <a:rPr lang="en-US" b="1" i="0" dirty="0">
                <a:solidFill>
                  <a:srgbClr val="000000"/>
                </a:solidFill>
                <a:effectLst/>
                <a:latin typeface="+mn-lt"/>
              </a:rPr>
              <a:t>Consider the significance of the words in verses 15-16</a:t>
            </a:r>
          </a:p>
          <a:p>
            <a:pPr marL="628650" lvl="1" indent="-171450" algn="l">
              <a:buFont typeface="Arial" panose="020B0604020202020204" pitchFamily="34" charset="0"/>
              <a:buChar char="•"/>
            </a:pPr>
            <a:r>
              <a:rPr lang="en-US" b="0" i="0" dirty="0">
                <a:solidFill>
                  <a:srgbClr val="000000"/>
                </a:solidFill>
                <a:effectLst/>
                <a:latin typeface="+mn-lt"/>
              </a:rPr>
              <a:t>While this may seem to be a little gimmicky, talking about the concept of tents in scripture, there are a number of important truths that we can gain from the four points we will make in our lesson today.</a:t>
            </a:r>
          </a:p>
          <a:p>
            <a:pPr algn="l"/>
            <a:endParaRPr lang="en-US" b="1" i="0" dirty="0">
              <a:solidFill>
                <a:srgbClr val="000000"/>
              </a:solidFill>
              <a:effectLst/>
              <a:latin typeface="+mn-lt"/>
            </a:endParaRPr>
          </a:p>
          <a:p>
            <a:pPr algn="r"/>
            <a:r>
              <a:rPr lang="en-US" dirty="0">
                <a:latin typeface="+mn-lt"/>
              </a:rPr>
              <a:t>Adapted from outline by Joe R. Price</a:t>
            </a:r>
          </a:p>
          <a:p>
            <a:pPr algn="r"/>
            <a:r>
              <a:rPr lang="en-US" dirty="0">
                <a:latin typeface="+mn-lt"/>
              </a:rPr>
              <a:t>The Spirit’s Sword</a:t>
            </a:r>
          </a:p>
          <a:p>
            <a:pPr algn="r"/>
            <a:r>
              <a:rPr lang="en-US" dirty="0">
                <a:latin typeface="+mn-lt"/>
              </a:rPr>
              <a:t>12/31/2006</a:t>
            </a:r>
          </a:p>
        </p:txBody>
      </p:sp>
      <p:sp>
        <p:nvSpPr>
          <p:cNvPr id="4" name="Slide Number Placeholder 3"/>
          <p:cNvSpPr>
            <a:spLocks noGrp="1"/>
          </p:cNvSpPr>
          <p:nvPr>
            <p:ph type="sldNum" sz="quarter" idx="5"/>
          </p:nvPr>
        </p:nvSpPr>
        <p:spPr/>
        <p:txBody>
          <a:bodyPr/>
          <a:lstStyle/>
          <a:p>
            <a:fld id="{91F780B7-3BE3-4767-AE6E-67F3F6C45854}" type="slidenum">
              <a:rPr lang="en-US" smtClean="0"/>
              <a:t>1</a:t>
            </a:fld>
            <a:endParaRPr lang="en-US"/>
          </a:p>
        </p:txBody>
      </p:sp>
    </p:spTree>
    <p:extLst>
      <p:ext uri="{BB962C8B-B14F-4D97-AF65-F5344CB8AC3E}">
        <p14:creationId xmlns:p14="http://schemas.microsoft.com/office/powerpoint/2010/main" val="601479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1" i="0" dirty="0">
                <a:solidFill>
                  <a:srgbClr val="000000"/>
                </a:solidFill>
                <a:effectLst/>
                <a:latin typeface="+mn-lt"/>
              </a:rPr>
              <a:t>TENTS OF THE RIGHTEOUS</a:t>
            </a:r>
          </a:p>
          <a:p>
            <a:pPr marL="171450" indent="-171450" algn="l">
              <a:buFont typeface="Arial" panose="020B0604020202020204" pitchFamily="34" charset="0"/>
              <a:buChar char="•"/>
            </a:pPr>
            <a:r>
              <a:rPr lang="en-US" b="1" i="0" dirty="0">
                <a:solidFill>
                  <a:srgbClr val="000000"/>
                </a:solidFill>
                <a:effectLst/>
                <a:latin typeface="+mn-lt"/>
              </a:rPr>
              <a:t>LIVING IN TENTS</a:t>
            </a:r>
          </a:p>
          <a:p>
            <a:pPr marL="0" indent="0" algn="l">
              <a:buFont typeface="Arial" panose="020B0604020202020204" pitchFamily="34" charset="0"/>
              <a:buNone/>
            </a:pPr>
            <a:r>
              <a:rPr lang="en-US" b="1" i="0" dirty="0">
                <a:solidFill>
                  <a:srgbClr val="000000"/>
                </a:solidFill>
                <a:effectLst/>
                <a:latin typeface="+mn-lt"/>
              </a:rPr>
              <a:t>(Hebrews 11:8-10), </a:t>
            </a:r>
            <a:r>
              <a:rPr lang="en-US" b="0" i="1" dirty="0">
                <a:solidFill>
                  <a:srgbClr val="000000"/>
                </a:solidFill>
                <a:effectLst/>
                <a:latin typeface="+mn-lt"/>
              </a:rPr>
              <a:t>“</a:t>
            </a:r>
            <a:r>
              <a:rPr lang="en-US" b="0" i="1" dirty="0"/>
              <a:t>By faith Abraham obeyed when he was called to go out to the place which he would receive as an inheritance. And he went out, not knowing where he was going.</a:t>
            </a:r>
            <a:r>
              <a:rPr lang="en-US" b="0" i="1" baseline="30000" dirty="0"/>
              <a:t> 9</a:t>
            </a:r>
            <a:r>
              <a:rPr lang="en-US" b="0" i="1" dirty="0"/>
              <a:t> By faith he dwelt in the land of promise as in a foreign country, dwelling in tents with Isaac and Jacob, the heirs with him of the same promise;</a:t>
            </a:r>
            <a:r>
              <a:rPr lang="en-US" b="0" i="1" baseline="30000" dirty="0"/>
              <a:t> 10</a:t>
            </a:r>
            <a:r>
              <a:rPr lang="en-US" b="0" i="1" dirty="0"/>
              <a:t> for he waited for the city which has foundations, whose builder and maker is God.”</a:t>
            </a:r>
            <a:endParaRPr lang="en-US" b="0" i="1" dirty="0">
              <a:solidFill>
                <a:srgbClr val="000000"/>
              </a:solidFill>
              <a:effectLst/>
              <a:latin typeface="+mn-lt"/>
            </a:endParaRPr>
          </a:p>
          <a:p>
            <a:pPr marL="628650" lvl="1" indent="-171450" algn="l">
              <a:buFont typeface="Arial" panose="020B0604020202020204" pitchFamily="34" charset="0"/>
              <a:buChar char="•"/>
            </a:pPr>
            <a:r>
              <a:rPr lang="en-US" b="1" i="0" dirty="0">
                <a:solidFill>
                  <a:srgbClr val="000000"/>
                </a:solidFill>
                <a:effectLst/>
                <a:latin typeface="+mn-lt"/>
              </a:rPr>
              <a:t>Nomadic Life an Important Symbol in Bible:</a:t>
            </a:r>
          </a:p>
          <a:p>
            <a:pPr marL="1085850" lvl="2" indent="-171450" algn="l">
              <a:buFont typeface="Arial" panose="020B0604020202020204" pitchFamily="34" charset="0"/>
              <a:buChar char="•"/>
            </a:pPr>
            <a:r>
              <a:rPr lang="en-US" b="0" i="0" dirty="0">
                <a:solidFill>
                  <a:srgbClr val="000000"/>
                </a:solidFill>
                <a:effectLst/>
                <a:latin typeface="+mn-lt"/>
              </a:rPr>
              <a:t>Wanderers [Like the Israelites in the Wilderness] </a:t>
            </a:r>
          </a:p>
          <a:p>
            <a:pPr marL="0" lvl="0" indent="0" algn="l">
              <a:buFont typeface="Arial" panose="020B0604020202020204" pitchFamily="34" charset="0"/>
              <a:buNone/>
            </a:pPr>
            <a:r>
              <a:rPr lang="en-US" b="1" i="0" dirty="0">
                <a:solidFill>
                  <a:srgbClr val="000000"/>
                </a:solidFill>
                <a:effectLst/>
                <a:latin typeface="+mn-lt"/>
              </a:rPr>
              <a:t>(Numbers 9:17-18), </a:t>
            </a:r>
            <a:r>
              <a:rPr lang="en-US" b="0" i="1" dirty="0">
                <a:solidFill>
                  <a:srgbClr val="000000"/>
                </a:solidFill>
                <a:effectLst/>
                <a:latin typeface="+mn-lt"/>
              </a:rPr>
              <a:t>“</a:t>
            </a:r>
            <a:r>
              <a:rPr lang="en-US" b="0" i="1" dirty="0"/>
              <a:t>Whenever the cloud was taken up from above the tabernacle, after that the children of Israel would journey; and in the place where the cloud settled, there the children of Israel would pitch their tents.</a:t>
            </a:r>
            <a:r>
              <a:rPr lang="en-US" b="0" i="1" baseline="30000" dirty="0"/>
              <a:t> 18</a:t>
            </a:r>
            <a:r>
              <a:rPr lang="en-US" b="0" i="1" dirty="0"/>
              <a:t> At the command of the Lord the children of Israel would journey, and at the command of the Lord they would camp; as long as the cloud stayed above the tabernacle they remained encamped.”</a:t>
            </a:r>
            <a:endParaRPr lang="en-US" b="0" i="1" dirty="0">
              <a:solidFill>
                <a:srgbClr val="000000"/>
              </a:solidFill>
              <a:effectLst/>
              <a:latin typeface="+mn-lt"/>
            </a:endParaRPr>
          </a:p>
          <a:p>
            <a:pPr marL="0" lvl="0" indent="0" algn="l">
              <a:buFont typeface="Arial" panose="020B0604020202020204" pitchFamily="34" charset="0"/>
              <a:buNone/>
            </a:pPr>
            <a:r>
              <a:rPr lang="en-US" b="1" i="0" dirty="0">
                <a:solidFill>
                  <a:srgbClr val="000000"/>
                </a:solidFill>
                <a:effectLst/>
                <a:latin typeface="+mn-lt"/>
              </a:rPr>
              <a:t>(1 Peter 2:11-12), </a:t>
            </a:r>
            <a:r>
              <a:rPr lang="en-US" b="0" i="1" dirty="0">
                <a:solidFill>
                  <a:srgbClr val="000000"/>
                </a:solidFill>
                <a:effectLst/>
                <a:latin typeface="+mn-lt"/>
              </a:rPr>
              <a:t>“</a:t>
            </a:r>
            <a:r>
              <a:rPr lang="en-US" b="0" i="1" dirty="0"/>
              <a:t>Beloved, I beg you as sojourners and pilgrims, abstain from fleshly lusts which war against the soul,</a:t>
            </a:r>
            <a:r>
              <a:rPr lang="en-US" b="0" i="1" baseline="30000" dirty="0"/>
              <a:t> 12</a:t>
            </a:r>
            <a:r>
              <a:rPr lang="en-US" b="0" i="1" dirty="0"/>
              <a:t> having your conduct honorable among the Gentiles, that when they speak against you as evildoers, they may, by your good works which they observe, glorify God in the day of visitation.”</a:t>
            </a:r>
          </a:p>
          <a:p>
            <a:pPr marL="1085850" lvl="2" indent="-171450" algn="l">
              <a:buFont typeface="Arial" panose="020B0604020202020204" pitchFamily="34" charset="0"/>
              <a:buChar char="•"/>
            </a:pPr>
            <a:r>
              <a:rPr lang="en-US" b="0" i="0" dirty="0">
                <a:solidFill>
                  <a:srgbClr val="000000"/>
                </a:solidFill>
                <a:effectLst/>
                <a:latin typeface="+mn-lt"/>
              </a:rPr>
              <a:t>But, the promise of a homeland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000000"/>
                </a:solidFill>
                <a:effectLst/>
                <a:latin typeface="+mn-lt"/>
              </a:rPr>
              <a:t>(Hebrews 11:9-10), </a:t>
            </a:r>
            <a:r>
              <a:rPr lang="en-US" b="0" i="1" dirty="0">
                <a:solidFill>
                  <a:srgbClr val="000000"/>
                </a:solidFill>
                <a:effectLst/>
                <a:latin typeface="+mn-lt"/>
              </a:rPr>
              <a:t>“</a:t>
            </a:r>
            <a:r>
              <a:rPr lang="en-US" b="0" i="1" dirty="0"/>
              <a:t>By faith he </a:t>
            </a:r>
            <a:r>
              <a:rPr lang="en-US" b="0" i="0" dirty="0"/>
              <a:t>[Abraham] </a:t>
            </a:r>
            <a:r>
              <a:rPr lang="en-US" b="0" i="1" dirty="0"/>
              <a:t>dwelt in the land of promise as in a foreign country, dwelling in tents with Isaac and Jacob, the heirs with him of the same promise;</a:t>
            </a:r>
            <a:r>
              <a:rPr lang="en-US" b="0" i="1" baseline="30000" dirty="0"/>
              <a:t> 10</a:t>
            </a:r>
            <a:r>
              <a:rPr lang="en-US" b="0" i="1" dirty="0"/>
              <a:t> </a:t>
            </a:r>
            <a:r>
              <a:rPr lang="en-US" b="0" i="1" u="sng" dirty="0"/>
              <a:t>for he waited for the city which has foundations, whose builder and maker is God</a:t>
            </a:r>
            <a:r>
              <a:rPr lang="en-US" b="0" i="1" dirty="0"/>
              <a:t>.”</a:t>
            </a:r>
            <a:endParaRPr lang="en-US" b="0" i="1" dirty="0">
              <a:solidFill>
                <a:srgbClr val="000000"/>
              </a:solidFill>
              <a:effectLst/>
              <a:latin typeface="+mn-lt"/>
            </a:endParaRPr>
          </a:p>
          <a:p>
            <a:pPr marL="0" lvl="0" indent="0" algn="l">
              <a:buFont typeface="Arial" panose="020B0604020202020204" pitchFamily="34" charset="0"/>
              <a:buNone/>
            </a:pPr>
            <a:r>
              <a:rPr lang="en-US" b="1" i="0" dirty="0">
                <a:solidFill>
                  <a:srgbClr val="000000"/>
                </a:solidFill>
                <a:effectLst/>
                <a:latin typeface="+mn-lt"/>
              </a:rPr>
              <a:t>(Hebrews 13:12-14), </a:t>
            </a:r>
            <a:r>
              <a:rPr lang="en-US" b="0" i="1" dirty="0">
                <a:solidFill>
                  <a:srgbClr val="000000"/>
                </a:solidFill>
                <a:effectLst/>
                <a:latin typeface="+mn-lt"/>
              </a:rPr>
              <a:t>“</a:t>
            </a:r>
            <a:r>
              <a:rPr lang="en-US" i="1" dirty="0"/>
              <a:t>Therefore Jesus also, that He might sanctify the people with His own blood, suffered outside the gate.</a:t>
            </a:r>
            <a:r>
              <a:rPr lang="en-US" i="1" baseline="30000" dirty="0"/>
              <a:t> 13</a:t>
            </a:r>
            <a:r>
              <a:rPr lang="en-US" i="1" dirty="0"/>
              <a:t> Therefore let us go forth to Him, outside the camp, bearing His reproach.</a:t>
            </a:r>
            <a:r>
              <a:rPr lang="en-US" i="1" baseline="30000" dirty="0"/>
              <a:t> 14</a:t>
            </a:r>
            <a:r>
              <a:rPr lang="en-US" i="1" dirty="0"/>
              <a:t> For here we have no continuing city, but we seek the one to come.”</a:t>
            </a:r>
            <a:endParaRPr lang="en-US" b="0" i="1" dirty="0">
              <a:solidFill>
                <a:srgbClr val="000000"/>
              </a:solidFill>
              <a:effectLst/>
              <a:latin typeface="+mn-lt"/>
            </a:endParaRPr>
          </a:p>
          <a:p>
            <a:pPr marL="171450" indent="-171450" algn="l">
              <a:buFont typeface="Arial" panose="020B0604020202020204" pitchFamily="34" charset="0"/>
              <a:buChar char="•"/>
            </a:pPr>
            <a:endParaRPr lang="en-US" b="1" i="0" dirty="0">
              <a:solidFill>
                <a:srgbClr val="000000"/>
              </a:solidFill>
              <a:effectLst/>
              <a:latin typeface="+mn-lt"/>
            </a:endParaRPr>
          </a:p>
          <a:p>
            <a:pPr marL="171450" indent="-171450" algn="l">
              <a:buFont typeface="Arial" panose="020B0604020202020204" pitchFamily="34" charset="0"/>
              <a:buChar char="•"/>
            </a:pPr>
            <a:r>
              <a:rPr lang="en-US" b="1" i="0" dirty="0">
                <a:solidFill>
                  <a:srgbClr val="000000"/>
                </a:solidFill>
                <a:effectLst/>
                <a:latin typeface="+mn-lt"/>
              </a:rPr>
              <a:t>[CLICK] PITCHING TENTS</a:t>
            </a:r>
            <a:r>
              <a:rPr lang="en-US" b="0" i="0" dirty="0">
                <a:solidFill>
                  <a:srgbClr val="000000"/>
                </a:solidFill>
                <a:effectLst/>
                <a:latin typeface="+mn-lt"/>
              </a:rPr>
              <a:t> (“to stretch out, extend, spread out”).</a:t>
            </a:r>
          </a:p>
          <a:p>
            <a:pPr marL="628650" lvl="1" indent="-171450" algn="l">
              <a:buFont typeface="Arial" panose="020B0604020202020204" pitchFamily="34" charset="0"/>
              <a:buChar char="•"/>
            </a:pPr>
            <a:r>
              <a:rPr lang="en-US" b="1" i="0" dirty="0">
                <a:solidFill>
                  <a:srgbClr val="000000"/>
                </a:solidFill>
                <a:effectLst/>
                <a:latin typeface="+mn-lt"/>
              </a:rPr>
              <a:t>Some Pitch their Tent toward Sodom</a:t>
            </a:r>
            <a:r>
              <a:rPr lang="en-US" b="0" i="0" dirty="0">
                <a:solidFill>
                  <a:srgbClr val="000000"/>
                </a:solidFill>
                <a:effectLst/>
                <a:latin typeface="+mn-lt"/>
              </a:rPr>
              <a:t> </a:t>
            </a:r>
          </a:p>
          <a:p>
            <a:pPr marL="0" lvl="0" indent="0" algn="l">
              <a:buFont typeface="Arial" panose="020B0604020202020204" pitchFamily="34" charset="0"/>
              <a:buNone/>
            </a:pPr>
            <a:r>
              <a:rPr lang="en-US" b="1" i="0" dirty="0">
                <a:solidFill>
                  <a:srgbClr val="000000"/>
                </a:solidFill>
                <a:effectLst/>
                <a:latin typeface="+mn-lt"/>
              </a:rPr>
              <a:t>(Genesis 13:10-13), [Lot, when given the choice by his uncle Abram], </a:t>
            </a:r>
            <a:r>
              <a:rPr lang="en-US" b="0" i="1" dirty="0">
                <a:solidFill>
                  <a:srgbClr val="000000"/>
                </a:solidFill>
                <a:effectLst/>
                <a:latin typeface="+mn-lt"/>
              </a:rPr>
              <a:t>“</a:t>
            </a:r>
            <a:r>
              <a:rPr lang="en-US" i="1" dirty="0"/>
              <a:t>And Lot lifted his eyes and saw all the plain of Jordan, that </a:t>
            </a:r>
            <a:r>
              <a:rPr lang="en-US" i="1" u="sng" dirty="0"/>
              <a:t>it was well watered everywhere</a:t>
            </a:r>
            <a:r>
              <a:rPr lang="en-US" i="1" dirty="0"/>
              <a:t> (before the Lord destroyed Sodom and Gomorrah) like the garden of the Lord, like the land of Egypt as you go toward </a:t>
            </a:r>
            <a:r>
              <a:rPr lang="en-US" i="1" dirty="0" err="1"/>
              <a:t>Zoar</a:t>
            </a:r>
            <a:r>
              <a:rPr lang="en-US" i="1" dirty="0"/>
              <a:t>.</a:t>
            </a:r>
            <a:r>
              <a:rPr lang="en-US" i="1" baseline="30000" dirty="0"/>
              <a:t> 11</a:t>
            </a:r>
            <a:r>
              <a:rPr lang="en-US" i="1" dirty="0"/>
              <a:t> Then Lot </a:t>
            </a:r>
            <a:r>
              <a:rPr lang="en-US" i="1" u="sng" dirty="0"/>
              <a:t>chose for himself</a:t>
            </a:r>
            <a:r>
              <a:rPr lang="en-US" i="1" dirty="0"/>
              <a:t> all the plain of Jordan, and Lot journeyed east. And they separated from each other.</a:t>
            </a:r>
            <a:r>
              <a:rPr lang="en-US" i="1" baseline="30000" dirty="0"/>
              <a:t> 12</a:t>
            </a:r>
            <a:r>
              <a:rPr lang="en-US" i="1" dirty="0"/>
              <a:t> Abram dwelt in the land of Canaan, and Lot dwelt in the cities of the plain and pitched his tent even as far as Sodom.</a:t>
            </a:r>
            <a:r>
              <a:rPr lang="en-US" i="1" baseline="30000" dirty="0"/>
              <a:t> 13</a:t>
            </a:r>
            <a:r>
              <a:rPr lang="en-US" i="1" dirty="0"/>
              <a:t> </a:t>
            </a:r>
            <a:r>
              <a:rPr lang="en-US" i="1" u="sng" dirty="0"/>
              <a:t>But the men of Sodom were exceedingly wicked and sinful</a:t>
            </a:r>
            <a:r>
              <a:rPr lang="en-US" i="1" dirty="0"/>
              <a:t> against the Lord.”</a:t>
            </a:r>
            <a:endParaRPr lang="en-US" b="0" i="1" dirty="0">
              <a:solidFill>
                <a:srgbClr val="000000"/>
              </a:solidFill>
              <a:effectLst/>
              <a:latin typeface="+mn-lt"/>
            </a:endParaRPr>
          </a:p>
          <a:p>
            <a:pPr marL="1085850" lvl="2" indent="-171450" algn="l">
              <a:buFont typeface="Arial" panose="020B0604020202020204" pitchFamily="34" charset="0"/>
              <a:buChar char="•"/>
            </a:pPr>
            <a:r>
              <a:rPr lang="en-US" b="0" i="0" dirty="0">
                <a:solidFill>
                  <a:srgbClr val="000000"/>
                </a:solidFill>
                <a:effectLst/>
                <a:latin typeface="+mn-lt"/>
              </a:rPr>
              <a:t>Material choice, 13:10</a:t>
            </a:r>
          </a:p>
          <a:p>
            <a:pPr marL="1085850" lvl="2" indent="-171450" algn="l">
              <a:buFont typeface="Arial" panose="020B0604020202020204" pitchFamily="34" charset="0"/>
              <a:buChar char="•"/>
            </a:pPr>
            <a:r>
              <a:rPr lang="en-US" b="0" i="0" dirty="0">
                <a:solidFill>
                  <a:srgbClr val="000000"/>
                </a:solidFill>
                <a:effectLst/>
                <a:latin typeface="+mn-lt"/>
              </a:rPr>
              <a:t>Selfish choice, 13:11</a:t>
            </a:r>
          </a:p>
          <a:p>
            <a:pPr marL="1085850" lvl="2" indent="-171450" algn="l">
              <a:buFont typeface="Arial" panose="020B0604020202020204" pitchFamily="34" charset="0"/>
              <a:buChar char="•"/>
            </a:pPr>
            <a:r>
              <a:rPr lang="en-US" b="0" i="0" dirty="0">
                <a:solidFill>
                  <a:srgbClr val="000000"/>
                </a:solidFill>
                <a:effectLst/>
                <a:latin typeface="+mn-lt"/>
              </a:rPr>
              <a:t>Shortsighted choice 13:13</a:t>
            </a:r>
          </a:p>
          <a:p>
            <a:pPr marL="0" lvl="0" indent="0" algn="l">
              <a:buFont typeface="Arial" panose="020B0604020202020204" pitchFamily="34" charset="0"/>
              <a:buNone/>
            </a:pPr>
            <a:r>
              <a:rPr lang="en-US" b="1" i="0" dirty="0">
                <a:solidFill>
                  <a:srgbClr val="000000"/>
                </a:solidFill>
                <a:effectLst/>
                <a:latin typeface="+mn-lt"/>
              </a:rPr>
              <a:t>(1 John 2:15-17), </a:t>
            </a:r>
            <a:r>
              <a:rPr lang="en-US" b="0" i="1" dirty="0">
                <a:solidFill>
                  <a:srgbClr val="000000"/>
                </a:solidFill>
                <a:effectLst/>
                <a:latin typeface="+mn-lt"/>
              </a:rPr>
              <a:t>“</a:t>
            </a:r>
            <a:r>
              <a:rPr lang="en-US" i="1" dirty="0"/>
              <a:t>Do not love the world or the things in the world. If anyone loves the world, the love of the Father is not in him.</a:t>
            </a:r>
            <a:r>
              <a:rPr lang="en-US" i="1" baseline="30000" dirty="0"/>
              <a:t> 16</a:t>
            </a:r>
            <a:r>
              <a:rPr lang="en-US" i="1" dirty="0"/>
              <a:t> For all that is in the world—the lust of the flesh, the lust of the eyes, and the pride of life—is not of the Father but is of the world.</a:t>
            </a:r>
            <a:r>
              <a:rPr lang="en-US" i="1" baseline="30000" dirty="0"/>
              <a:t> 17</a:t>
            </a:r>
            <a:r>
              <a:rPr lang="en-US" i="1" dirty="0"/>
              <a:t> And the world is passing away, and the lust of it; but he who does the will of God abides forever.”</a:t>
            </a:r>
          </a:p>
          <a:p>
            <a:pPr marL="628650" lvl="1" indent="-171450" algn="l">
              <a:buFont typeface="Arial" panose="020B0604020202020204" pitchFamily="34" charset="0"/>
              <a:buChar char="•"/>
            </a:pPr>
            <a:r>
              <a:rPr lang="en-US" b="1" i="0" dirty="0">
                <a:solidFill>
                  <a:srgbClr val="000000"/>
                </a:solidFill>
                <a:effectLst/>
                <a:latin typeface="+mn-lt"/>
              </a:rPr>
              <a:t>Some Pitch their Tent away from Wickedness</a:t>
            </a:r>
          </a:p>
          <a:p>
            <a:pPr marL="0" lvl="0" indent="0" algn="l">
              <a:buFont typeface="Arial" panose="020B0604020202020204" pitchFamily="34" charset="0"/>
              <a:buNone/>
            </a:pPr>
            <a:r>
              <a:rPr lang="en-US" b="1" i="0" dirty="0">
                <a:solidFill>
                  <a:srgbClr val="000000"/>
                </a:solidFill>
                <a:effectLst/>
                <a:latin typeface="+mn-lt"/>
              </a:rPr>
              <a:t>(Psalm 84:10-12), “</a:t>
            </a:r>
            <a:r>
              <a:rPr lang="en-US" dirty="0"/>
              <a:t>For a day in Your courts is better than a thousand. I would rather be a doorkeeper in the house of my God than dwell in the tents of wickedness. </a:t>
            </a:r>
            <a:r>
              <a:rPr lang="en-US" baseline="30000" dirty="0"/>
              <a:t>11</a:t>
            </a:r>
            <a:r>
              <a:rPr lang="en-US" dirty="0"/>
              <a:t> For the Lord God is a sun and shield; the Lord will give grace and glory; no good thing will He withhold from those who walk uprightly. </a:t>
            </a:r>
            <a:r>
              <a:rPr lang="en-US" baseline="30000" dirty="0"/>
              <a:t>12</a:t>
            </a:r>
            <a:r>
              <a:rPr lang="en-US" dirty="0"/>
              <a:t> O Lord of hosts, blessed is the man who trusts in You!”</a:t>
            </a:r>
          </a:p>
          <a:p>
            <a:pPr marL="0" lvl="0" indent="0" algn="l">
              <a:buFont typeface="Arial" panose="020B0604020202020204" pitchFamily="34" charset="0"/>
              <a:buNone/>
            </a:pPr>
            <a:r>
              <a:rPr lang="en-US" b="1" i="0" dirty="0">
                <a:solidFill>
                  <a:srgbClr val="000000"/>
                </a:solidFill>
                <a:effectLst/>
                <a:latin typeface="+mn-lt"/>
              </a:rPr>
              <a:t>(2 Timothy 2:22), </a:t>
            </a:r>
            <a:r>
              <a:rPr lang="en-US" b="0" i="1" dirty="0">
                <a:solidFill>
                  <a:srgbClr val="000000"/>
                </a:solidFill>
                <a:effectLst/>
                <a:latin typeface="+mn-lt"/>
              </a:rPr>
              <a:t>“</a:t>
            </a:r>
            <a:r>
              <a:rPr lang="en-US" i="1" dirty="0"/>
              <a:t>Flee also youthful lusts; but pursue righteousness, faith, love, peace with those who call on the Lord out of a pure heart.”</a:t>
            </a:r>
            <a:endParaRPr lang="en-US" b="1" i="1" dirty="0">
              <a:solidFill>
                <a:srgbClr val="000000"/>
              </a:solidFill>
              <a:effectLst/>
              <a:latin typeface="+mn-lt"/>
            </a:endParaRPr>
          </a:p>
          <a:p>
            <a:pPr marL="171450" indent="-171450" algn="l">
              <a:buFont typeface="Arial" panose="020B0604020202020204" pitchFamily="34" charset="0"/>
              <a:buChar char="•"/>
            </a:pPr>
            <a:endParaRPr lang="en-US" b="1" i="0" dirty="0">
              <a:solidFill>
                <a:srgbClr val="000000"/>
              </a:solidFill>
              <a:effectLst/>
              <a:latin typeface="+mn-lt"/>
            </a:endParaRPr>
          </a:p>
          <a:p>
            <a:pPr marL="171450" indent="-171450" algn="l">
              <a:buFont typeface="Arial" panose="020B0604020202020204" pitchFamily="34" charset="0"/>
              <a:buChar char="•"/>
            </a:pPr>
            <a:r>
              <a:rPr lang="en-US" b="1" i="0" dirty="0">
                <a:solidFill>
                  <a:srgbClr val="000000"/>
                </a:solidFill>
                <a:effectLst/>
                <a:latin typeface="+mn-lt"/>
              </a:rPr>
              <a:t>[CLICK] MAKING TENTS</a:t>
            </a:r>
            <a:r>
              <a:rPr lang="en-US" b="0" i="0" dirty="0">
                <a:solidFill>
                  <a:srgbClr val="000000"/>
                </a:solidFill>
                <a:effectLst/>
                <a:latin typeface="+mn-lt"/>
              </a:rPr>
              <a:t>, </a:t>
            </a:r>
          </a:p>
          <a:p>
            <a:pPr marL="0" indent="0" algn="l">
              <a:buFont typeface="Arial" panose="020B0604020202020204" pitchFamily="34" charset="0"/>
              <a:buNone/>
            </a:pPr>
            <a:r>
              <a:rPr lang="en-US" b="1" i="0" dirty="0">
                <a:solidFill>
                  <a:srgbClr val="000000"/>
                </a:solidFill>
                <a:effectLst/>
                <a:latin typeface="+mn-lt"/>
              </a:rPr>
              <a:t>(Acts 18:1-4), </a:t>
            </a:r>
            <a:r>
              <a:rPr lang="en-US" b="0" i="1" dirty="0">
                <a:solidFill>
                  <a:srgbClr val="000000"/>
                </a:solidFill>
                <a:effectLst/>
                <a:latin typeface="+mn-lt"/>
              </a:rPr>
              <a:t>“</a:t>
            </a:r>
            <a:r>
              <a:rPr lang="en-US" i="1" dirty="0"/>
              <a:t>After these things Paul departed from Athens and went to Corinth.</a:t>
            </a:r>
            <a:r>
              <a:rPr lang="en-US" i="1" baseline="30000" dirty="0"/>
              <a:t> 2</a:t>
            </a:r>
            <a:r>
              <a:rPr lang="en-US" i="1" dirty="0"/>
              <a:t> And he found a certain Jew named Aquila, born in Pontus, who had recently come from Italy with his wife Priscilla (because Claudius had commanded all the Jews to depart from Rome); and he came to them.</a:t>
            </a:r>
            <a:r>
              <a:rPr lang="en-US" i="1" baseline="30000" dirty="0"/>
              <a:t> 3</a:t>
            </a:r>
            <a:r>
              <a:rPr lang="en-US" i="1" dirty="0"/>
              <a:t> So, because he was of the same trade, he stayed with them and worked; for by occupation they were tentmakers.</a:t>
            </a:r>
            <a:r>
              <a:rPr lang="en-US" i="1" baseline="30000" dirty="0"/>
              <a:t> 4</a:t>
            </a:r>
            <a:r>
              <a:rPr lang="en-US" i="1" dirty="0"/>
              <a:t> And he reasoned in the synagogue every Sabbath, and persuaded both Jews and Greeks.”</a:t>
            </a:r>
            <a:endParaRPr lang="en-US" b="0" i="1" dirty="0">
              <a:solidFill>
                <a:srgbClr val="000000"/>
              </a:solidFill>
              <a:effectLst/>
              <a:latin typeface="+mn-lt"/>
            </a:endParaRPr>
          </a:p>
          <a:p>
            <a:pPr marL="628650" lvl="1" indent="-171450" algn="l">
              <a:buFont typeface="Arial" panose="020B0604020202020204" pitchFamily="34" charset="0"/>
              <a:buChar char="•"/>
            </a:pPr>
            <a:r>
              <a:rPr lang="en-US" b="1" i="0" dirty="0">
                <a:solidFill>
                  <a:srgbClr val="000000"/>
                </a:solidFill>
                <a:effectLst/>
                <a:latin typeface="+mn-lt"/>
              </a:rPr>
              <a:t>The Honor of Honest Labor</a:t>
            </a:r>
          </a:p>
          <a:p>
            <a:pPr marL="0" lvl="0" indent="0" algn="l">
              <a:buFont typeface="Arial" panose="020B0604020202020204" pitchFamily="34" charset="0"/>
              <a:buNone/>
            </a:pPr>
            <a:r>
              <a:rPr lang="en-US" b="1" i="0" dirty="0">
                <a:solidFill>
                  <a:srgbClr val="000000"/>
                </a:solidFill>
                <a:effectLst/>
                <a:latin typeface="+mn-lt"/>
              </a:rPr>
              <a:t>(1 Thessalonians 4:9-12), </a:t>
            </a:r>
            <a:r>
              <a:rPr lang="en-US" b="0" i="1" dirty="0">
                <a:solidFill>
                  <a:srgbClr val="000000"/>
                </a:solidFill>
                <a:effectLst/>
                <a:latin typeface="+mn-lt"/>
              </a:rPr>
              <a:t>“</a:t>
            </a:r>
            <a:r>
              <a:rPr lang="en-US" i="1" dirty="0"/>
              <a:t>But concerning brotherly love you have no need that I should write to you, for you yourselves are taught by God to love one another;</a:t>
            </a:r>
            <a:r>
              <a:rPr lang="en-US" i="1" baseline="30000" dirty="0"/>
              <a:t> 10</a:t>
            </a:r>
            <a:r>
              <a:rPr lang="en-US" i="1" dirty="0"/>
              <a:t> and indeed you do so toward all the brethren who are in all Macedonia. But we urge you, brethren, that you increase more and more;</a:t>
            </a:r>
            <a:r>
              <a:rPr lang="en-US" i="1" baseline="30000" dirty="0"/>
              <a:t> 11</a:t>
            </a:r>
            <a:r>
              <a:rPr lang="en-US" i="1" dirty="0"/>
              <a:t> that you also aspire to lead a quiet life, to mind your own business, </a:t>
            </a:r>
            <a:r>
              <a:rPr lang="en-US" i="1" u="sng" dirty="0"/>
              <a:t>and to work with your own hands</a:t>
            </a:r>
            <a:r>
              <a:rPr lang="en-US" i="1" dirty="0"/>
              <a:t>, as we commanded you,</a:t>
            </a:r>
            <a:r>
              <a:rPr lang="en-US" i="1" baseline="30000" dirty="0"/>
              <a:t> 12</a:t>
            </a:r>
            <a:r>
              <a:rPr lang="en-US" i="1" dirty="0"/>
              <a:t> </a:t>
            </a:r>
            <a:r>
              <a:rPr lang="en-US" i="1" u="sng" dirty="0"/>
              <a:t>that you may walk properly toward those who are outside</a:t>
            </a:r>
            <a:r>
              <a:rPr lang="en-US" i="1" dirty="0"/>
              <a:t>, and that you may lack nothing.”</a:t>
            </a:r>
            <a:endParaRPr lang="en-US" b="0" i="1" dirty="0">
              <a:solidFill>
                <a:srgbClr val="000000"/>
              </a:solidFill>
              <a:effectLst/>
              <a:latin typeface="+mn-lt"/>
            </a:endParaRPr>
          </a:p>
          <a:p>
            <a:pPr marL="628650" lvl="1" indent="-171450" algn="l">
              <a:buFont typeface="Arial" panose="020B0604020202020204" pitchFamily="34" charset="0"/>
              <a:buChar char="•"/>
            </a:pPr>
            <a:r>
              <a:rPr lang="en-US" b="1" i="0" dirty="0">
                <a:solidFill>
                  <a:srgbClr val="000000"/>
                </a:solidFill>
                <a:effectLst/>
                <a:latin typeface="+mn-lt"/>
              </a:rPr>
              <a:t>Beware of Covetousness</a:t>
            </a:r>
          </a:p>
          <a:p>
            <a:pPr marL="0" lvl="0" indent="0" algn="l">
              <a:buFont typeface="Arial" panose="020B0604020202020204" pitchFamily="34" charset="0"/>
              <a:buNone/>
            </a:pPr>
            <a:r>
              <a:rPr lang="en-US" b="1" i="0" dirty="0">
                <a:solidFill>
                  <a:srgbClr val="000000"/>
                </a:solidFill>
                <a:effectLst/>
                <a:latin typeface="+mn-lt"/>
              </a:rPr>
              <a:t>(Luke 12:15), [Brothers, arguing over inheritance], </a:t>
            </a:r>
            <a:r>
              <a:rPr lang="en-US" b="0" i="1" dirty="0">
                <a:solidFill>
                  <a:srgbClr val="000000"/>
                </a:solidFill>
                <a:effectLst/>
                <a:latin typeface="+mn-lt"/>
              </a:rPr>
              <a:t>“</a:t>
            </a:r>
            <a:r>
              <a:rPr lang="en-US" i="1" dirty="0"/>
              <a:t>And He said to them, “Take heed and beware of covetousness, for one's life does not consist in the abundance of the things he possesses.”</a:t>
            </a:r>
          </a:p>
          <a:p>
            <a:pPr marL="0" lvl="0" indent="0" algn="l">
              <a:buFont typeface="Arial" panose="020B0604020202020204" pitchFamily="34" charset="0"/>
              <a:buNone/>
            </a:pPr>
            <a:r>
              <a:rPr lang="en-US" b="1" i="0" dirty="0">
                <a:solidFill>
                  <a:srgbClr val="000000"/>
                </a:solidFill>
                <a:effectLst/>
                <a:latin typeface="+mn-lt"/>
              </a:rPr>
              <a:t>(Luke 12:20-21), [Lesson gained from the parable of the Rich Fool], </a:t>
            </a:r>
            <a:r>
              <a:rPr lang="en-US" b="0" i="1" dirty="0">
                <a:solidFill>
                  <a:srgbClr val="000000"/>
                </a:solidFill>
                <a:effectLst/>
                <a:latin typeface="+mn-lt"/>
              </a:rPr>
              <a:t>“</a:t>
            </a:r>
            <a:r>
              <a:rPr lang="en-US" i="1" dirty="0"/>
              <a:t>But God said to him, ‘Fool! This night your soul will be required of you; then whose will those things be which you have provided?’ </a:t>
            </a:r>
            <a:r>
              <a:rPr lang="en-US" i="1" baseline="30000" dirty="0"/>
              <a:t>21</a:t>
            </a:r>
            <a:r>
              <a:rPr lang="en-US" i="1" dirty="0"/>
              <a:t> “</a:t>
            </a:r>
            <a:r>
              <a:rPr lang="en-US" i="1" u="sng" dirty="0"/>
              <a:t>So is he who lays up treasure for himself, and is not rich toward God</a:t>
            </a:r>
            <a:r>
              <a:rPr lang="en-US" i="1" dirty="0"/>
              <a:t>.”</a:t>
            </a:r>
            <a:endParaRPr lang="en-US" b="0" i="1" dirty="0">
              <a:solidFill>
                <a:srgbClr val="000000"/>
              </a:solidFill>
              <a:effectLst/>
              <a:latin typeface="+mn-lt"/>
            </a:endParaRPr>
          </a:p>
          <a:p>
            <a:pPr marL="171450" indent="-171450" algn="l">
              <a:buFont typeface="Arial" panose="020B0604020202020204" pitchFamily="34" charset="0"/>
              <a:buChar char="•"/>
            </a:pPr>
            <a:endParaRPr lang="en-US" b="1" i="0" dirty="0">
              <a:solidFill>
                <a:srgbClr val="000000"/>
              </a:solidFill>
              <a:effectLst/>
              <a:latin typeface="+mn-lt"/>
            </a:endParaRPr>
          </a:p>
          <a:p>
            <a:pPr marL="171450" indent="-171450" algn="l">
              <a:buFont typeface="Arial" panose="020B0604020202020204" pitchFamily="34" charset="0"/>
              <a:buChar char="•"/>
            </a:pPr>
            <a:r>
              <a:rPr lang="en-US" b="1" i="0" dirty="0">
                <a:solidFill>
                  <a:srgbClr val="000000"/>
                </a:solidFill>
                <a:effectLst/>
                <a:latin typeface="+mn-lt"/>
              </a:rPr>
              <a:t>[CLICK] PUTTING OFF OUR TENTS</a:t>
            </a:r>
            <a:r>
              <a:rPr lang="en-US" b="0" i="0" dirty="0">
                <a:solidFill>
                  <a:srgbClr val="000000"/>
                </a:solidFill>
                <a:effectLst/>
                <a:latin typeface="+mn-lt"/>
              </a:rPr>
              <a:t>, </a:t>
            </a:r>
            <a:r>
              <a:rPr lang="en-US" b="1" i="0" dirty="0">
                <a:solidFill>
                  <a:srgbClr val="000000"/>
                </a:solidFill>
                <a:effectLst/>
                <a:latin typeface="+mn-lt"/>
              </a:rPr>
              <a:t>[Peter’s need to remind his readers]</a:t>
            </a:r>
          </a:p>
          <a:p>
            <a:pPr marL="0" indent="0" algn="l">
              <a:buFont typeface="Arial" panose="020B0604020202020204" pitchFamily="34" charset="0"/>
              <a:buNone/>
            </a:pPr>
            <a:r>
              <a:rPr lang="en-US" b="1" i="0" dirty="0">
                <a:solidFill>
                  <a:srgbClr val="000000"/>
                </a:solidFill>
                <a:effectLst/>
                <a:latin typeface="+mn-lt"/>
              </a:rPr>
              <a:t>(2 Peter 1:12-14), </a:t>
            </a:r>
            <a:r>
              <a:rPr lang="en-US" b="0" i="1" dirty="0">
                <a:solidFill>
                  <a:srgbClr val="000000"/>
                </a:solidFill>
                <a:effectLst/>
                <a:latin typeface="+mn-lt"/>
              </a:rPr>
              <a:t>“</a:t>
            </a:r>
            <a:r>
              <a:rPr lang="en-US" i="1" dirty="0"/>
              <a:t>For this reason I will not be negligent to remind you always of these things, though you know and are established in the present truth.</a:t>
            </a:r>
            <a:r>
              <a:rPr lang="en-US" i="1" baseline="30000" dirty="0"/>
              <a:t> 13</a:t>
            </a:r>
            <a:r>
              <a:rPr lang="en-US" i="1" dirty="0"/>
              <a:t> Yes, I think it is right, as long as I am in this tent, to stir you up by reminding you,</a:t>
            </a:r>
            <a:r>
              <a:rPr lang="en-US" i="1" baseline="30000" dirty="0"/>
              <a:t> 14</a:t>
            </a:r>
            <a:r>
              <a:rPr lang="en-US" i="1" dirty="0"/>
              <a:t> knowing that shortly I must put off my tent, just as our Lord Jesus Christ showed me.</a:t>
            </a:r>
            <a:r>
              <a:rPr lang="en-US" i="1" baseline="30000" dirty="0"/>
              <a:t> 15</a:t>
            </a:r>
            <a:r>
              <a:rPr lang="en-US" i="1" dirty="0"/>
              <a:t> Moreover I will be careful to ensure that you always have a reminder of these things after my decease.”</a:t>
            </a:r>
            <a:endParaRPr lang="en-US" b="0" i="1" dirty="0">
              <a:solidFill>
                <a:srgbClr val="000000"/>
              </a:solidFill>
              <a:effectLst/>
              <a:latin typeface="+mn-lt"/>
            </a:endParaRPr>
          </a:p>
          <a:p>
            <a:pPr marL="628650" lvl="1" indent="-171450" algn="l">
              <a:buFont typeface="Arial" panose="020B0604020202020204" pitchFamily="34" charset="0"/>
              <a:buChar char="•"/>
            </a:pPr>
            <a:r>
              <a:rPr lang="en-US" b="1" i="0" dirty="0">
                <a:solidFill>
                  <a:srgbClr val="000000"/>
                </a:solidFill>
                <a:effectLst/>
                <a:latin typeface="+mn-lt"/>
              </a:rPr>
              <a:t>We will all Die,</a:t>
            </a:r>
          </a:p>
          <a:p>
            <a:pPr marL="0" lvl="0" indent="0" algn="l">
              <a:buFont typeface="Arial" panose="020B0604020202020204" pitchFamily="34" charset="0"/>
              <a:buNone/>
            </a:pPr>
            <a:r>
              <a:rPr lang="en-US" b="1" i="0" dirty="0">
                <a:solidFill>
                  <a:srgbClr val="000000"/>
                </a:solidFill>
                <a:effectLst/>
                <a:latin typeface="+mn-lt"/>
              </a:rPr>
              <a:t>(2 Corinthians 5:1-8), </a:t>
            </a:r>
            <a:r>
              <a:rPr lang="en-US" b="0" i="0" dirty="0">
                <a:solidFill>
                  <a:srgbClr val="000000"/>
                </a:solidFill>
                <a:effectLst/>
                <a:latin typeface="+mn-lt"/>
              </a:rPr>
              <a:t>“</a:t>
            </a:r>
            <a:r>
              <a:rPr lang="en-US" dirty="0"/>
              <a:t>For we know that if our earthly house, this tent, is destroyed, we have a building from God, a house not made with hands, eternal in the heavens.</a:t>
            </a:r>
            <a:r>
              <a:rPr lang="en-US" baseline="30000" dirty="0"/>
              <a:t> 2</a:t>
            </a:r>
            <a:r>
              <a:rPr lang="en-US" dirty="0"/>
              <a:t> For in this we groan, earnestly desiring to be clothed with our habitation which is from heaven,</a:t>
            </a:r>
            <a:r>
              <a:rPr lang="en-US" baseline="30000" dirty="0"/>
              <a:t> 3</a:t>
            </a:r>
            <a:r>
              <a:rPr lang="en-US" dirty="0"/>
              <a:t> if indeed, having been clothed, we shall not be found naked.</a:t>
            </a:r>
            <a:r>
              <a:rPr lang="en-US" baseline="30000" dirty="0"/>
              <a:t> 4</a:t>
            </a:r>
            <a:r>
              <a:rPr lang="en-US" dirty="0"/>
              <a:t> For we who are in this tent groan, being burdened, not because we want to be unclothed, but further clothed, that mortality may be swallowed up by life.</a:t>
            </a:r>
            <a:r>
              <a:rPr lang="en-US" baseline="30000" dirty="0"/>
              <a:t> 5</a:t>
            </a:r>
            <a:r>
              <a:rPr lang="en-US" dirty="0"/>
              <a:t> Now He who has prepared us for this very thing is God, who also has given us the Spirit as a guarantee. </a:t>
            </a:r>
            <a:r>
              <a:rPr lang="en-US" baseline="30000" dirty="0"/>
              <a:t>6</a:t>
            </a:r>
            <a:r>
              <a:rPr lang="en-US" dirty="0"/>
              <a:t> So we are always confident, knowing that while we are at home in the body we are absent from the Lord.</a:t>
            </a:r>
            <a:r>
              <a:rPr lang="en-US" baseline="30000" dirty="0"/>
              <a:t> 7</a:t>
            </a:r>
            <a:r>
              <a:rPr lang="en-US" dirty="0"/>
              <a:t> For we walk by faith, not by sight.</a:t>
            </a:r>
            <a:r>
              <a:rPr lang="en-US" baseline="30000" dirty="0"/>
              <a:t> 8</a:t>
            </a:r>
            <a:r>
              <a:rPr lang="en-US" dirty="0"/>
              <a:t> We are confident, yes, well pleased rather to be absent from the body and to be present with the Lord. (NKJV)</a:t>
            </a:r>
            <a:endParaRPr lang="en-US" b="0" i="0" dirty="0">
              <a:solidFill>
                <a:srgbClr val="000000"/>
              </a:solidFill>
              <a:effectLst/>
              <a:latin typeface="+mn-lt"/>
            </a:endParaRPr>
          </a:p>
          <a:p>
            <a:pPr marL="0" lvl="0" indent="0" algn="l">
              <a:buFont typeface="Arial" panose="020B0604020202020204" pitchFamily="34" charset="0"/>
              <a:buNone/>
            </a:pPr>
            <a:r>
              <a:rPr lang="en-US" b="1" i="0" dirty="0">
                <a:solidFill>
                  <a:srgbClr val="000000"/>
                </a:solidFill>
                <a:effectLst/>
                <a:latin typeface="+mn-lt"/>
              </a:rPr>
              <a:t>(Hebrews 9:27)</a:t>
            </a:r>
            <a:r>
              <a:rPr lang="en-US" b="0" i="0" dirty="0">
                <a:solidFill>
                  <a:srgbClr val="000000"/>
                </a:solidFill>
                <a:effectLst/>
                <a:latin typeface="+mn-lt"/>
              </a:rPr>
              <a:t>, “</a:t>
            </a:r>
            <a:r>
              <a:rPr lang="en-US" dirty="0"/>
              <a:t>And as it is appointed for men to die once, but after this the judgment”</a:t>
            </a:r>
            <a:endParaRPr lang="en-US" b="0" i="0" dirty="0">
              <a:solidFill>
                <a:srgbClr val="000000"/>
              </a:solidFill>
              <a:effectLst/>
              <a:latin typeface="+mn-lt"/>
            </a:endParaRPr>
          </a:p>
          <a:p>
            <a:pPr marL="628650" lvl="1" indent="-171450" algn="l">
              <a:buFont typeface="Arial" panose="020B0604020202020204" pitchFamily="34" charset="0"/>
              <a:buChar char="•"/>
            </a:pPr>
            <a:r>
              <a:rPr lang="en-US" b="1" i="0" dirty="0">
                <a:solidFill>
                  <a:srgbClr val="000000"/>
                </a:solidFill>
                <a:effectLst/>
                <a:latin typeface="+mn-lt"/>
              </a:rPr>
              <a:t>Are you ready to die?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780B7-3BE3-4767-AE6E-67F3F6C458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818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Conclusion</a:t>
            </a:r>
          </a:p>
          <a:p>
            <a:pPr marL="171450" indent="-171450" algn="l">
              <a:buFont typeface="Arial" panose="020B0604020202020204" pitchFamily="34" charset="0"/>
              <a:buChar char="•"/>
            </a:pPr>
            <a:r>
              <a:rPr lang="en-US" b="1" i="0" dirty="0">
                <a:solidFill>
                  <a:srgbClr val="000000"/>
                </a:solidFill>
                <a:effectLst/>
                <a:latin typeface="+mn-lt"/>
              </a:rPr>
              <a:t>What will we do while we live in our “tent” (flesh)?</a:t>
            </a:r>
          </a:p>
          <a:p>
            <a:pPr marL="628650" lvl="1" indent="-171450" algn="l">
              <a:buFont typeface="Arial" panose="020B0604020202020204" pitchFamily="34" charset="0"/>
              <a:buChar char="•"/>
            </a:pPr>
            <a:r>
              <a:rPr lang="en-US" b="1" i="0" dirty="0">
                <a:solidFill>
                  <a:srgbClr val="000000"/>
                </a:solidFill>
                <a:effectLst/>
                <a:latin typeface="+mn-lt"/>
              </a:rPr>
              <a:t>Will we complain?</a:t>
            </a:r>
          </a:p>
          <a:p>
            <a:pPr marL="0" lvl="0" indent="0" algn="l">
              <a:buFont typeface="Arial" panose="020B0604020202020204" pitchFamily="34" charset="0"/>
              <a:buNone/>
            </a:pPr>
            <a:r>
              <a:rPr lang="en-US" b="1" i="0" dirty="0">
                <a:solidFill>
                  <a:srgbClr val="000000"/>
                </a:solidFill>
                <a:effectLst/>
                <a:latin typeface="+mn-lt"/>
              </a:rPr>
              <a:t>(Psalm. 106:24-25), [The wandering generation, who refused to enter Canaan], </a:t>
            </a:r>
            <a:r>
              <a:rPr lang="en-US" b="0" i="1" dirty="0">
                <a:solidFill>
                  <a:srgbClr val="000000"/>
                </a:solidFill>
                <a:effectLst/>
                <a:latin typeface="+mn-lt"/>
              </a:rPr>
              <a:t>“</a:t>
            </a:r>
            <a:r>
              <a:rPr lang="en-US" i="1" dirty="0"/>
              <a:t>Then they despised the pleasant land; they did not believe His word, </a:t>
            </a:r>
            <a:r>
              <a:rPr lang="en-US" i="1" baseline="30000" dirty="0"/>
              <a:t>25</a:t>
            </a:r>
            <a:r>
              <a:rPr lang="en-US" i="1" dirty="0"/>
              <a:t> but complained in their tents, and did not heed the voice of the Lord.”</a:t>
            </a:r>
            <a:endParaRPr lang="en-US" b="0" i="1" dirty="0">
              <a:solidFill>
                <a:srgbClr val="000000"/>
              </a:solidFill>
              <a:effectLst/>
              <a:latin typeface="+mn-lt"/>
            </a:endParaRPr>
          </a:p>
          <a:p>
            <a:pPr marL="628650" lvl="1" indent="-171450" algn="l">
              <a:buFont typeface="Arial" panose="020B0604020202020204" pitchFamily="34" charset="0"/>
              <a:buChar char="•"/>
            </a:pPr>
            <a:r>
              <a:rPr lang="en-US" b="1" i="0" dirty="0">
                <a:solidFill>
                  <a:srgbClr val="000000"/>
                </a:solidFill>
                <a:effectLst/>
                <a:latin typeface="+mn-lt"/>
              </a:rPr>
              <a:t>Or will we rejoice?</a:t>
            </a:r>
          </a:p>
          <a:p>
            <a:pPr marL="0" lvl="0" indent="0" algn="l">
              <a:buFont typeface="Arial" panose="020B0604020202020204" pitchFamily="34" charset="0"/>
              <a:buNone/>
            </a:pPr>
            <a:r>
              <a:rPr lang="en-US" b="1" i="0" dirty="0">
                <a:solidFill>
                  <a:srgbClr val="000000"/>
                </a:solidFill>
                <a:effectLst/>
                <a:latin typeface="+mn-lt"/>
              </a:rPr>
              <a:t>(Psalm 118:15), [Our introductory text], ”</a:t>
            </a:r>
            <a:r>
              <a:rPr lang="en-US" dirty="0"/>
              <a:t> The voice of rejoicing and salvation is in the tents of the righteous; the right hand of the Lord does valiantly.”</a:t>
            </a:r>
          </a:p>
          <a:p>
            <a:pPr marL="628650" lvl="1" indent="-171450" algn="l">
              <a:buFont typeface="Arial" panose="020B0604020202020204" pitchFamily="34" charset="0"/>
              <a:buChar char="•"/>
            </a:pPr>
            <a:endParaRPr lang="en-US" b="1" i="0" dirty="0">
              <a:solidFill>
                <a:srgbClr val="000000"/>
              </a:solidFill>
              <a:effectLst/>
              <a:latin typeface="+mn-lt"/>
            </a:endParaRPr>
          </a:p>
          <a:p>
            <a:pPr marL="0" indent="0" algn="ctr">
              <a:buFont typeface="Arial" panose="020B0604020202020204" pitchFamily="34" charset="0"/>
              <a:buNone/>
            </a:pPr>
            <a:r>
              <a:rPr lang="en-US" b="1" i="0" dirty="0">
                <a:solidFill>
                  <a:srgbClr val="000000"/>
                </a:solidFill>
                <a:effectLst/>
                <a:latin typeface="+mn-lt"/>
              </a:rPr>
              <a:t>(Proverbs 4:11), </a:t>
            </a:r>
            <a:r>
              <a:rPr lang="en-US" b="0" i="0" dirty="0">
                <a:solidFill>
                  <a:srgbClr val="000000"/>
                </a:solidFill>
                <a:effectLst/>
                <a:latin typeface="+mn-lt"/>
              </a:rPr>
              <a:t>“</a:t>
            </a:r>
            <a:r>
              <a:rPr lang="en-US" b="0" i="1" dirty="0">
                <a:solidFill>
                  <a:srgbClr val="000000"/>
                </a:solidFill>
                <a:effectLst/>
                <a:latin typeface="+mn-lt"/>
              </a:rPr>
              <a:t>The house of the wicked will be overthrown, but the tent of the upright will flourish.”</a:t>
            </a:r>
            <a:r>
              <a:rPr lang="en-US" b="0" i="0" dirty="0">
                <a:solidFill>
                  <a:srgbClr val="000000"/>
                </a:solidFill>
                <a:effectLst/>
                <a:latin typeface="+mn-lt"/>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780B7-3BE3-4767-AE6E-67F3F6C458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389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4809F-1DBE-4DD5-B5CA-D592CBA71B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046254-EBE2-4FA3-8F6D-E305F40054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E80791-9D9A-4786-98E3-1082C2FF2D7B}"/>
              </a:ext>
            </a:extLst>
          </p:cNvPr>
          <p:cNvSpPr>
            <a:spLocks noGrp="1"/>
          </p:cNvSpPr>
          <p:nvPr>
            <p:ph type="dt" sz="half" idx="10"/>
          </p:nvPr>
        </p:nvSpPr>
        <p:spPr/>
        <p:txBody>
          <a:bodyPr/>
          <a:lstStyle/>
          <a:p>
            <a:fld id="{18D81E89-CDB2-4622-9AC6-C7A4B8F60E32}" type="datetimeFigureOut">
              <a:rPr lang="en-US" smtClean="0"/>
              <a:t>4/4/2021</a:t>
            </a:fld>
            <a:endParaRPr lang="en-US"/>
          </a:p>
        </p:txBody>
      </p:sp>
      <p:sp>
        <p:nvSpPr>
          <p:cNvPr id="5" name="Footer Placeholder 4">
            <a:extLst>
              <a:ext uri="{FF2B5EF4-FFF2-40B4-BE49-F238E27FC236}">
                <a16:creationId xmlns:a16="http://schemas.microsoft.com/office/drawing/2014/main" id="{8D09AD30-F945-43F9-9974-5656A8521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C635D-AD51-43E4-8E68-F5DD3F4EDBF3}"/>
              </a:ext>
            </a:extLst>
          </p:cNvPr>
          <p:cNvSpPr>
            <a:spLocks noGrp="1"/>
          </p:cNvSpPr>
          <p:nvPr>
            <p:ph type="sldNum" sz="quarter" idx="12"/>
          </p:nvPr>
        </p:nvSpPr>
        <p:spPr/>
        <p:txBody>
          <a:bodyPr/>
          <a:lstStyle/>
          <a:p>
            <a:fld id="{28BE61D6-783D-4DC2-9CBD-C813234E06D2}" type="slidenum">
              <a:rPr lang="en-US" smtClean="0"/>
              <a:t>‹#›</a:t>
            </a:fld>
            <a:endParaRPr lang="en-US"/>
          </a:p>
        </p:txBody>
      </p:sp>
    </p:spTree>
    <p:extLst>
      <p:ext uri="{BB962C8B-B14F-4D97-AF65-F5344CB8AC3E}">
        <p14:creationId xmlns:p14="http://schemas.microsoft.com/office/powerpoint/2010/main" val="265617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310BC-F075-4260-B628-30BD7BF12B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E682ED-C091-4A6C-8706-2D684704B7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D620CF-A878-4FCF-B972-35AF4AC3C212}"/>
              </a:ext>
            </a:extLst>
          </p:cNvPr>
          <p:cNvSpPr>
            <a:spLocks noGrp="1"/>
          </p:cNvSpPr>
          <p:nvPr>
            <p:ph type="dt" sz="half" idx="10"/>
          </p:nvPr>
        </p:nvSpPr>
        <p:spPr/>
        <p:txBody>
          <a:bodyPr/>
          <a:lstStyle/>
          <a:p>
            <a:fld id="{18D81E89-CDB2-4622-9AC6-C7A4B8F60E32}" type="datetimeFigureOut">
              <a:rPr lang="en-US" smtClean="0"/>
              <a:t>4/4/2021</a:t>
            </a:fld>
            <a:endParaRPr lang="en-US"/>
          </a:p>
        </p:txBody>
      </p:sp>
      <p:sp>
        <p:nvSpPr>
          <p:cNvPr id="5" name="Footer Placeholder 4">
            <a:extLst>
              <a:ext uri="{FF2B5EF4-FFF2-40B4-BE49-F238E27FC236}">
                <a16:creationId xmlns:a16="http://schemas.microsoft.com/office/drawing/2014/main" id="{34D2FA62-3EF4-4F11-B854-29BB99AEA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AB586-4692-4BC1-9D4D-6228A99AD3CD}"/>
              </a:ext>
            </a:extLst>
          </p:cNvPr>
          <p:cNvSpPr>
            <a:spLocks noGrp="1"/>
          </p:cNvSpPr>
          <p:nvPr>
            <p:ph type="sldNum" sz="quarter" idx="12"/>
          </p:nvPr>
        </p:nvSpPr>
        <p:spPr/>
        <p:txBody>
          <a:bodyPr/>
          <a:lstStyle/>
          <a:p>
            <a:fld id="{28BE61D6-783D-4DC2-9CBD-C813234E06D2}" type="slidenum">
              <a:rPr lang="en-US" smtClean="0"/>
              <a:t>‹#›</a:t>
            </a:fld>
            <a:endParaRPr lang="en-US"/>
          </a:p>
        </p:txBody>
      </p:sp>
    </p:spTree>
    <p:extLst>
      <p:ext uri="{BB962C8B-B14F-4D97-AF65-F5344CB8AC3E}">
        <p14:creationId xmlns:p14="http://schemas.microsoft.com/office/powerpoint/2010/main" val="540532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C581C3-FCDC-4A15-ACD9-117DD0EFF3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351CA2-FCCE-47E5-9567-AF52D7D396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086B5-518D-487E-AD29-FD01C6EB4EAF}"/>
              </a:ext>
            </a:extLst>
          </p:cNvPr>
          <p:cNvSpPr>
            <a:spLocks noGrp="1"/>
          </p:cNvSpPr>
          <p:nvPr>
            <p:ph type="dt" sz="half" idx="10"/>
          </p:nvPr>
        </p:nvSpPr>
        <p:spPr/>
        <p:txBody>
          <a:bodyPr/>
          <a:lstStyle/>
          <a:p>
            <a:fld id="{18D81E89-CDB2-4622-9AC6-C7A4B8F60E32}" type="datetimeFigureOut">
              <a:rPr lang="en-US" smtClean="0"/>
              <a:t>4/4/2021</a:t>
            </a:fld>
            <a:endParaRPr lang="en-US"/>
          </a:p>
        </p:txBody>
      </p:sp>
      <p:sp>
        <p:nvSpPr>
          <p:cNvPr id="5" name="Footer Placeholder 4">
            <a:extLst>
              <a:ext uri="{FF2B5EF4-FFF2-40B4-BE49-F238E27FC236}">
                <a16:creationId xmlns:a16="http://schemas.microsoft.com/office/drawing/2014/main" id="{99E16BDE-9394-42F5-A3B2-1AEEA9AE6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95318-A25F-4C78-A211-DDC72ABB3D6B}"/>
              </a:ext>
            </a:extLst>
          </p:cNvPr>
          <p:cNvSpPr>
            <a:spLocks noGrp="1"/>
          </p:cNvSpPr>
          <p:nvPr>
            <p:ph type="sldNum" sz="quarter" idx="12"/>
          </p:nvPr>
        </p:nvSpPr>
        <p:spPr/>
        <p:txBody>
          <a:bodyPr/>
          <a:lstStyle/>
          <a:p>
            <a:fld id="{28BE61D6-783D-4DC2-9CBD-C813234E06D2}" type="slidenum">
              <a:rPr lang="en-US" smtClean="0"/>
              <a:t>‹#›</a:t>
            </a:fld>
            <a:endParaRPr lang="en-US"/>
          </a:p>
        </p:txBody>
      </p:sp>
    </p:spTree>
    <p:extLst>
      <p:ext uri="{BB962C8B-B14F-4D97-AF65-F5344CB8AC3E}">
        <p14:creationId xmlns:p14="http://schemas.microsoft.com/office/powerpoint/2010/main" val="334380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43008-33EE-4DA4-8130-D74BF039C2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B31C3-80AB-4D75-95F6-5C37764D92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FB1AF-5551-472C-8E51-EE319978004B}"/>
              </a:ext>
            </a:extLst>
          </p:cNvPr>
          <p:cNvSpPr>
            <a:spLocks noGrp="1"/>
          </p:cNvSpPr>
          <p:nvPr>
            <p:ph type="dt" sz="half" idx="10"/>
          </p:nvPr>
        </p:nvSpPr>
        <p:spPr/>
        <p:txBody>
          <a:bodyPr/>
          <a:lstStyle/>
          <a:p>
            <a:fld id="{18D81E89-CDB2-4622-9AC6-C7A4B8F60E32}" type="datetimeFigureOut">
              <a:rPr lang="en-US" smtClean="0"/>
              <a:t>4/4/2021</a:t>
            </a:fld>
            <a:endParaRPr lang="en-US"/>
          </a:p>
        </p:txBody>
      </p:sp>
      <p:sp>
        <p:nvSpPr>
          <p:cNvPr id="5" name="Footer Placeholder 4">
            <a:extLst>
              <a:ext uri="{FF2B5EF4-FFF2-40B4-BE49-F238E27FC236}">
                <a16:creationId xmlns:a16="http://schemas.microsoft.com/office/drawing/2014/main" id="{1AE02065-4DDF-4AF1-B203-2B6C8CB91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B270F-817D-4AB5-A94D-301887F32DAD}"/>
              </a:ext>
            </a:extLst>
          </p:cNvPr>
          <p:cNvSpPr>
            <a:spLocks noGrp="1"/>
          </p:cNvSpPr>
          <p:nvPr>
            <p:ph type="sldNum" sz="quarter" idx="12"/>
          </p:nvPr>
        </p:nvSpPr>
        <p:spPr/>
        <p:txBody>
          <a:bodyPr/>
          <a:lstStyle/>
          <a:p>
            <a:fld id="{28BE61D6-783D-4DC2-9CBD-C813234E06D2}" type="slidenum">
              <a:rPr lang="en-US" smtClean="0"/>
              <a:t>‹#›</a:t>
            </a:fld>
            <a:endParaRPr lang="en-US"/>
          </a:p>
        </p:txBody>
      </p:sp>
    </p:spTree>
    <p:extLst>
      <p:ext uri="{BB962C8B-B14F-4D97-AF65-F5344CB8AC3E}">
        <p14:creationId xmlns:p14="http://schemas.microsoft.com/office/powerpoint/2010/main" val="395494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DAF4B-B289-4CE6-A238-380DAFA826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877D5A-C50A-4EB1-BCF6-35C7808235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B26A09-1514-4A16-990A-C0FB886FA4A0}"/>
              </a:ext>
            </a:extLst>
          </p:cNvPr>
          <p:cNvSpPr>
            <a:spLocks noGrp="1"/>
          </p:cNvSpPr>
          <p:nvPr>
            <p:ph type="dt" sz="half" idx="10"/>
          </p:nvPr>
        </p:nvSpPr>
        <p:spPr/>
        <p:txBody>
          <a:bodyPr/>
          <a:lstStyle/>
          <a:p>
            <a:fld id="{18D81E89-CDB2-4622-9AC6-C7A4B8F60E32}" type="datetimeFigureOut">
              <a:rPr lang="en-US" smtClean="0"/>
              <a:t>4/4/2021</a:t>
            </a:fld>
            <a:endParaRPr lang="en-US"/>
          </a:p>
        </p:txBody>
      </p:sp>
      <p:sp>
        <p:nvSpPr>
          <p:cNvPr id="5" name="Footer Placeholder 4">
            <a:extLst>
              <a:ext uri="{FF2B5EF4-FFF2-40B4-BE49-F238E27FC236}">
                <a16:creationId xmlns:a16="http://schemas.microsoft.com/office/drawing/2014/main" id="{B65F430C-C8B3-4C33-9448-EA64AB9E1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423C94-55EC-4DF4-A2B4-9B47CACD571F}"/>
              </a:ext>
            </a:extLst>
          </p:cNvPr>
          <p:cNvSpPr>
            <a:spLocks noGrp="1"/>
          </p:cNvSpPr>
          <p:nvPr>
            <p:ph type="sldNum" sz="quarter" idx="12"/>
          </p:nvPr>
        </p:nvSpPr>
        <p:spPr/>
        <p:txBody>
          <a:bodyPr/>
          <a:lstStyle/>
          <a:p>
            <a:fld id="{28BE61D6-783D-4DC2-9CBD-C813234E06D2}" type="slidenum">
              <a:rPr lang="en-US" smtClean="0"/>
              <a:t>‹#›</a:t>
            </a:fld>
            <a:endParaRPr lang="en-US"/>
          </a:p>
        </p:txBody>
      </p:sp>
    </p:spTree>
    <p:extLst>
      <p:ext uri="{BB962C8B-B14F-4D97-AF65-F5344CB8AC3E}">
        <p14:creationId xmlns:p14="http://schemas.microsoft.com/office/powerpoint/2010/main" val="339956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D546C-A113-40FE-B920-B197E2798E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35A3B2-708C-4138-95C2-26CB8589DD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D42D69-7023-481A-8934-9CE3AC7E39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2E7067-8D6E-452B-A9FF-67C51CD6AEDC}"/>
              </a:ext>
            </a:extLst>
          </p:cNvPr>
          <p:cNvSpPr>
            <a:spLocks noGrp="1"/>
          </p:cNvSpPr>
          <p:nvPr>
            <p:ph type="dt" sz="half" idx="10"/>
          </p:nvPr>
        </p:nvSpPr>
        <p:spPr/>
        <p:txBody>
          <a:bodyPr/>
          <a:lstStyle/>
          <a:p>
            <a:fld id="{18D81E89-CDB2-4622-9AC6-C7A4B8F60E32}" type="datetimeFigureOut">
              <a:rPr lang="en-US" smtClean="0"/>
              <a:t>4/4/2021</a:t>
            </a:fld>
            <a:endParaRPr lang="en-US"/>
          </a:p>
        </p:txBody>
      </p:sp>
      <p:sp>
        <p:nvSpPr>
          <p:cNvPr id="6" name="Footer Placeholder 5">
            <a:extLst>
              <a:ext uri="{FF2B5EF4-FFF2-40B4-BE49-F238E27FC236}">
                <a16:creationId xmlns:a16="http://schemas.microsoft.com/office/drawing/2014/main" id="{B58F2518-5874-4A46-8C3B-FE638728C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3B2E0-1950-493E-B404-B83C433E5DD8}"/>
              </a:ext>
            </a:extLst>
          </p:cNvPr>
          <p:cNvSpPr>
            <a:spLocks noGrp="1"/>
          </p:cNvSpPr>
          <p:nvPr>
            <p:ph type="sldNum" sz="quarter" idx="12"/>
          </p:nvPr>
        </p:nvSpPr>
        <p:spPr/>
        <p:txBody>
          <a:bodyPr/>
          <a:lstStyle/>
          <a:p>
            <a:fld id="{28BE61D6-783D-4DC2-9CBD-C813234E06D2}" type="slidenum">
              <a:rPr lang="en-US" smtClean="0"/>
              <a:t>‹#›</a:t>
            </a:fld>
            <a:endParaRPr lang="en-US"/>
          </a:p>
        </p:txBody>
      </p:sp>
    </p:spTree>
    <p:extLst>
      <p:ext uri="{BB962C8B-B14F-4D97-AF65-F5344CB8AC3E}">
        <p14:creationId xmlns:p14="http://schemas.microsoft.com/office/powerpoint/2010/main" val="42205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CD80F-E715-485F-8988-5FF3FCB137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6EAF93-15DC-407D-A296-6507B38275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F2AEEE-0A4E-47AA-9DA9-D19792B5E5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11335C-D396-4CE7-96D4-FC092506BA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C630C2-3DAE-4FA6-949F-5296A6D629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26D4A7-D870-4EEB-8868-23AD3DDA3900}"/>
              </a:ext>
            </a:extLst>
          </p:cNvPr>
          <p:cNvSpPr>
            <a:spLocks noGrp="1"/>
          </p:cNvSpPr>
          <p:nvPr>
            <p:ph type="dt" sz="half" idx="10"/>
          </p:nvPr>
        </p:nvSpPr>
        <p:spPr/>
        <p:txBody>
          <a:bodyPr/>
          <a:lstStyle/>
          <a:p>
            <a:fld id="{18D81E89-CDB2-4622-9AC6-C7A4B8F60E32}" type="datetimeFigureOut">
              <a:rPr lang="en-US" smtClean="0"/>
              <a:t>4/4/2021</a:t>
            </a:fld>
            <a:endParaRPr lang="en-US"/>
          </a:p>
        </p:txBody>
      </p:sp>
      <p:sp>
        <p:nvSpPr>
          <p:cNvPr id="8" name="Footer Placeholder 7">
            <a:extLst>
              <a:ext uri="{FF2B5EF4-FFF2-40B4-BE49-F238E27FC236}">
                <a16:creationId xmlns:a16="http://schemas.microsoft.com/office/drawing/2014/main" id="{EB6766AB-7349-4003-9754-130D3B6EE1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C6C3C7-FFBF-43C0-985B-8EDAFD4C1442}"/>
              </a:ext>
            </a:extLst>
          </p:cNvPr>
          <p:cNvSpPr>
            <a:spLocks noGrp="1"/>
          </p:cNvSpPr>
          <p:nvPr>
            <p:ph type="sldNum" sz="quarter" idx="12"/>
          </p:nvPr>
        </p:nvSpPr>
        <p:spPr/>
        <p:txBody>
          <a:bodyPr/>
          <a:lstStyle/>
          <a:p>
            <a:fld id="{28BE61D6-783D-4DC2-9CBD-C813234E06D2}" type="slidenum">
              <a:rPr lang="en-US" smtClean="0"/>
              <a:t>‹#›</a:t>
            </a:fld>
            <a:endParaRPr lang="en-US"/>
          </a:p>
        </p:txBody>
      </p:sp>
    </p:spTree>
    <p:extLst>
      <p:ext uri="{BB962C8B-B14F-4D97-AF65-F5344CB8AC3E}">
        <p14:creationId xmlns:p14="http://schemas.microsoft.com/office/powerpoint/2010/main" val="1071335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73CA-82C5-486A-9E00-EA32CD1116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689378-2A7D-4592-9846-150D4AF89383}"/>
              </a:ext>
            </a:extLst>
          </p:cNvPr>
          <p:cNvSpPr>
            <a:spLocks noGrp="1"/>
          </p:cNvSpPr>
          <p:nvPr>
            <p:ph type="dt" sz="half" idx="10"/>
          </p:nvPr>
        </p:nvSpPr>
        <p:spPr/>
        <p:txBody>
          <a:bodyPr/>
          <a:lstStyle/>
          <a:p>
            <a:fld id="{18D81E89-CDB2-4622-9AC6-C7A4B8F60E32}" type="datetimeFigureOut">
              <a:rPr lang="en-US" smtClean="0"/>
              <a:t>4/4/2021</a:t>
            </a:fld>
            <a:endParaRPr lang="en-US"/>
          </a:p>
        </p:txBody>
      </p:sp>
      <p:sp>
        <p:nvSpPr>
          <p:cNvPr id="4" name="Footer Placeholder 3">
            <a:extLst>
              <a:ext uri="{FF2B5EF4-FFF2-40B4-BE49-F238E27FC236}">
                <a16:creationId xmlns:a16="http://schemas.microsoft.com/office/drawing/2014/main" id="{09580CCB-C079-4F8E-BAA9-7107461483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AB9477-29D7-45D1-9DA9-11B00819DD10}"/>
              </a:ext>
            </a:extLst>
          </p:cNvPr>
          <p:cNvSpPr>
            <a:spLocks noGrp="1"/>
          </p:cNvSpPr>
          <p:nvPr>
            <p:ph type="sldNum" sz="quarter" idx="12"/>
          </p:nvPr>
        </p:nvSpPr>
        <p:spPr/>
        <p:txBody>
          <a:bodyPr/>
          <a:lstStyle/>
          <a:p>
            <a:fld id="{28BE61D6-783D-4DC2-9CBD-C813234E06D2}" type="slidenum">
              <a:rPr lang="en-US" smtClean="0"/>
              <a:t>‹#›</a:t>
            </a:fld>
            <a:endParaRPr lang="en-US"/>
          </a:p>
        </p:txBody>
      </p:sp>
    </p:spTree>
    <p:extLst>
      <p:ext uri="{BB962C8B-B14F-4D97-AF65-F5344CB8AC3E}">
        <p14:creationId xmlns:p14="http://schemas.microsoft.com/office/powerpoint/2010/main" val="2969161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059581-9946-4D02-A555-8CA01B3826F4}"/>
              </a:ext>
            </a:extLst>
          </p:cNvPr>
          <p:cNvSpPr>
            <a:spLocks noGrp="1"/>
          </p:cNvSpPr>
          <p:nvPr>
            <p:ph type="dt" sz="half" idx="10"/>
          </p:nvPr>
        </p:nvSpPr>
        <p:spPr/>
        <p:txBody>
          <a:bodyPr/>
          <a:lstStyle/>
          <a:p>
            <a:fld id="{18D81E89-CDB2-4622-9AC6-C7A4B8F60E32}" type="datetimeFigureOut">
              <a:rPr lang="en-US" smtClean="0"/>
              <a:t>4/4/2021</a:t>
            </a:fld>
            <a:endParaRPr lang="en-US"/>
          </a:p>
        </p:txBody>
      </p:sp>
      <p:sp>
        <p:nvSpPr>
          <p:cNvPr id="3" name="Footer Placeholder 2">
            <a:extLst>
              <a:ext uri="{FF2B5EF4-FFF2-40B4-BE49-F238E27FC236}">
                <a16:creationId xmlns:a16="http://schemas.microsoft.com/office/drawing/2014/main" id="{9755A6A9-19A7-4FCF-8E14-727410BBAA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8AE8B0-C40D-4F60-A671-0414BE3DB0A5}"/>
              </a:ext>
            </a:extLst>
          </p:cNvPr>
          <p:cNvSpPr>
            <a:spLocks noGrp="1"/>
          </p:cNvSpPr>
          <p:nvPr>
            <p:ph type="sldNum" sz="quarter" idx="12"/>
          </p:nvPr>
        </p:nvSpPr>
        <p:spPr/>
        <p:txBody>
          <a:bodyPr/>
          <a:lstStyle/>
          <a:p>
            <a:fld id="{28BE61D6-783D-4DC2-9CBD-C813234E06D2}" type="slidenum">
              <a:rPr lang="en-US" smtClean="0"/>
              <a:t>‹#›</a:t>
            </a:fld>
            <a:endParaRPr lang="en-US"/>
          </a:p>
        </p:txBody>
      </p:sp>
    </p:spTree>
    <p:extLst>
      <p:ext uri="{BB962C8B-B14F-4D97-AF65-F5344CB8AC3E}">
        <p14:creationId xmlns:p14="http://schemas.microsoft.com/office/powerpoint/2010/main" val="1372129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66AA6-5931-476F-967B-5383BB011E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C027C2-0087-4AFD-9D51-E6A337099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44E1C7-7331-4BA9-B2EA-D6DA147076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1F5C0E-1BE5-4750-B580-DFC98D328EAC}"/>
              </a:ext>
            </a:extLst>
          </p:cNvPr>
          <p:cNvSpPr>
            <a:spLocks noGrp="1"/>
          </p:cNvSpPr>
          <p:nvPr>
            <p:ph type="dt" sz="half" idx="10"/>
          </p:nvPr>
        </p:nvSpPr>
        <p:spPr/>
        <p:txBody>
          <a:bodyPr/>
          <a:lstStyle/>
          <a:p>
            <a:fld id="{18D81E89-CDB2-4622-9AC6-C7A4B8F60E32}" type="datetimeFigureOut">
              <a:rPr lang="en-US" smtClean="0"/>
              <a:t>4/4/2021</a:t>
            </a:fld>
            <a:endParaRPr lang="en-US"/>
          </a:p>
        </p:txBody>
      </p:sp>
      <p:sp>
        <p:nvSpPr>
          <p:cNvPr id="6" name="Footer Placeholder 5">
            <a:extLst>
              <a:ext uri="{FF2B5EF4-FFF2-40B4-BE49-F238E27FC236}">
                <a16:creationId xmlns:a16="http://schemas.microsoft.com/office/drawing/2014/main" id="{CAF7C30E-E580-406A-A100-75D264E4F8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E2C793-FE4B-4169-B526-7B87C9CA4EC6}"/>
              </a:ext>
            </a:extLst>
          </p:cNvPr>
          <p:cNvSpPr>
            <a:spLocks noGrp="1"/>
          </p:cNvSpPr>
          <p:nvPr>
            <p:ph type="sldNum" sz="quarter" idx="12"/>
          </p:nvPr>
        </p:nvSpPr>
        <p:spPr/>
        <p:txBody>
          <a:bodyPr/>
          <a:lstStyle/>
          <a:p>
            <a:fld id="{28BE61D6-783D-4DC2-9CBD-C813234E06D2}" type="slidenum">
              <a:rPr lang="en-US" smtClean="0"/>
              <a:t>‹#›</a:t>
            </a:fld>
            <a:endParaRPr lang="en-US"/>
          </a:p>
        </p:txBody>
      </p:sp>
    </p:spTree>
    <p:extLst>
      <p:ext uri="{BB962C8B-B14F-4D97-AF65-F5344CB8AC3E}">
        <p14:creationId xmlns:p14="http://schemas.microsoft.com/office/powerpoint/2010/main" val="305312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8ECDE-EB08-4190-8CFD-D57416388D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AC5DF5-6924-4B9D-A863-5725AD6606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2EBDF8-1315-4062-9C66-7342A1E9AC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C76DBD-A746-48F6-A437-6034E1348709}"/>
              </a:ext>
            </a:extLst>
          </p:cNvPr>
          <p:cNvSpPr>
            <a:spLocks noGrp="1"/>
          </p:cNvSpPr>
          <p:nvPr>
            <p:ph type="dt" sz="half" idx="10"/>
          </p:nvPr>
        </p:nvSpPr>
        <p:spPr/>
        <p:txBody>
          <a:bodyPr/>
          <a:lstStyle/>
          <a:p>
            <a:fld id="{18D81E89-CDB2-4622-9AC6-C7A4B8F60E32}" type="datetimeFigureOut">
              <a:rPr lang="en-US" smtClean="0"/>
              <a:t>4/4/2021</a:t>
            </a:fld>
            <a:endParaRPr lang="en-US"/>
          </a:p>
        </p:txBody>
      </p:sp>
      <p:sp>
        <p:nvSpPr>
          <p:cNvPr id="6" name="Footer Placeholder 5">
            <a:extLst>
              <a:ext uri="{FF2B5EF4-FFF2-40B4-BE49-F238E27FC236}">
                <a16:creationId xmlns:a16="http://schemas.microsoft.com/office/drawing/2014/main" id="{B162A586-9572-4AC4-8ACA-32F98CC49D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D9F87-C29D-447E-91F8-9EF2466ECF1E}"/>
              </a:ext>
            </a:extLst>
          </p:cNvPr>
          <p:cNvSpPr>
            <a:spLocks noGrp="1"/>
          </p:cNvSpPr>
          <p:nvPr>
            <p:ph type="sldNum" sz="quarter" idx="12"/>
          </p:nvPr>
        </p:nvSpPr>
        <p:spPr/>
        <p:txBody>
          <a:bodyPr/>
          <a:lstStyle/>
          <a:p>
            <a:fld id="{28BE61D6-783D-4DC2-9CBD-C813234E06D2}" type="slidenum">
              <a:rPr lang="en-US" smtClean="0"/>
              <a:t>‹#›</a:t>
            </a:fld>
            <a:endParaRPr lang="en-US"/>
          </a:p>
        </p:txBody>
      </p:sp>
    </p:spTree>
    <p:extLst>
      <p:ext uri="{BB962C8B-B14F-4D97-AF65-F5344CB8AC3E}">
        <p14:creationId xmlns:p14="http://schemas.microsoft.com/office/powerpoint/2010/main" val="34232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E91D1F-415A-4443-8DD6-43CFA32044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E1FC30-8394-4ABF-80DA-4C59C43B07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5DB39-58A4-4969-9D90-F27D8A5E12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81E89-CDB2-4622-9AC6-C7A4B8F60E32}" type="datetimeFigureOut">
              <a:rPr lang="en-US" smtClean="0"/>
              <a:t>4/4/2021</a:t>
            </a:fld>
            <a:endParaRPr lang="en-US"/>
          </a:p>
        </p:txBody>
      </p:sp>
      <p:sp>
        <p:nvSpPr>
          <p:cNvPr id="5" name="Footer Placeholder 4">
            <a:extLst>
              <a:ext uri="{FF2B5EF4-FFF2-40B4-BE49-F238E27FC236}">
                <a16:creationId xmlns:a16="http://schemas.microsoft.com/office/drawing/2014/main" id="{85DF68A2-328D-4F43-8825-2FC193083E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9357D3-204A-482C-BFD8-47DEBC11B1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E61D6-783D-4DC2-9CBD-C813234E06D2}" type="slidenum">
              <a:rPr lang="en-US" smtClean="0"/>
              <a:t>‹#›</a:t>
            </a:fld>
            <a:endParaRPr lang="en-US"/>
          </a:p>
        </p:txBody>
      </p:sp>
    </p:spTree>
    <p:extLst>
      <p:ext uri="{BB962C8B-B14F-4D97-AF65-F5344CB8AC3E}">
        <p14:creationId xmlns:p14="http://schemas.microsoft.com/office/powerpoint/2010/main" val="3977678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FA3D8-AD2C-4836-90EA-BE4606348958}"/>
              </a:ext>
            </a:extLst>
          </p:cNvPr>
          <p:cNvSpPr>
            <a:spLocks noGrp="1"/>
          </p:cNvSpPr>
          <p:nvPr>
            <p:ph type="ctrTitle"/>
          </p:nvPr>
        </p:nvSpPr>
        <p:spPr>
          <a:xfrm>
            <a:off x="1828308" y="259080"/>
            <a:ext cx="9144000" cy="1494503"/>
          </a:xfrm>
        </p:spPr>
        <p:txBody>
          <a:bodyPr/>
          <a:lstStyle/>
          <a:p>
            <a:r>
              <a:rPr lang="en-US" dirty="0">
                <a:solidFill>
                  <a:srgbClr val="281A10"/>
                </a:solidFill>
                <a:effectLst>
                  <a:outerShdw blurRad="25400" dist="63500" dir="2700000" algn="tl" rotWithShape="0">
                    <a:schemeClr val="bg1">
                      <a:alpha val="60000"/>
                    </a:schemeClr>
                  </a:outerShdw>
                </a:effectLst>
                <a:latin typeface="Gloss And Bloom" pitchFamily="2" charset="0"/>
              </a:rPr>
              <a:t>Tents of the Righteous</a:t>
            </a:r>
          </a:p>
        </p:txBody>
      </p:sp>
      <p:sp>
        <p:nvSpPr>
          <p:cNvPr id="3" name="Subtitle 2">
            <a:extLst>
              <a:ext uri="{FF2B5EF4-FFF2-40B4-BE49-F238E27FC236}">
                <a16:creationId xmlns:a16="http://schemas.microsoft.com/office/drawing/2014/main" id="{D7A282D0-94B6-4314-8D52-C42920BAF727}"/>
              </a:ext>
            </a:extLst>
          </p:cNvPr>
          <p:cNvSpPr>
            <a:spLocks noGrp="1"/>
          </p:cNvSpPr>
          <p:nvPr>
            <p:ph type="subTitle" idx="1"/>
          </p:nvPr>
        </p:nvSpPr>
        <p:spPr>
          <a:xfrm>
            <a:off x="1524000" y="2361217"/>
            <a:ext cx="9144000" cy="1287861"/>
          </a:xfrm>
        </p:spPr>
        <p:txBody>
          <a:bodyPr>
            <a:noAutofit/>
          </a:bodyPr>
          <a:lstStyle/>
          <a:p>
            <a:r>
              <a:rPr lang="en-US" sz="5400" b="1" dirty="0">
                <a:solidFill>
                  <a:srgbClr val="281A10"/>
                </a:solidFill>
                <a:effectLst>
                  <a:outerShdw blurRad="50800" dist="38100" dir="2700000" algn="tl" rotWithShape="0">
                    <a:schemeClr val="bg1">
                      <a:alpha val="65000"/>
                    </a:schemeClr>
                  </a:outerShdw>
                </a:effectLst>
              </a:rPr>
              <a:t>Psalm 118:15-24</a:t>
            </a:r>
          </a:p>
        </p:txBody>
      </p:sp>
    </p:spTree>
    <p:extLst>
      <p:ext uri="{BB962C8B-B14F-4D97-AF65-F5344CB8AC3E}">
        <p14:creationId xmlns:p14="http://schemas.microsoft.com/office/powerpoint/2010/main" val="1887525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100000"/>
                    </a14:imgEffect>
                    <a14:imgEffect>
                      <a14:brightnessContrast bright="3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7A282D0-94B6-4314-8D52-C42920BAF727}"/>
              </a:ext>
            </a:extLst>
          </p:cNvPr>
          <p:cNvSpPr>
            <a:spLocks noGrp="1"/>
          </p:cNvSpPr>
          <p:nvPr>
            <p:ph idx="1"/>
          </p:nvPr>
        </p:nvSpPr>
        <p:spPr>
          <a:xfrm>
            <a:off x="838200" y="1127760"/>
            <a:ext cx="10515600" cy="5227320"/>
          </a:xfrm>
          <a:solidFill>
            <a:srgbClr val="D7C1AC">
              <a:alpha val="55000"/>
            </a:srgbClr>
          </a:solidFill>
          <a:ln w="38100">
            <a:solidFill>
              <a:srgbClr val="836A51"/>
            </a:solidFill>
          </a:ln>
        </p:spPr>
        <p:txBody>
          <a:bodyPr lIns="182880" tIns="182880" rIns="182880" bIns="182880">
            <a:noAutofit/>
          </a:bodyPr>
          <a:lstStyle/>
          <a:p>
            <a:pPr marL="396875" indent="-396875">
              <a:spcBef>
                <a:spcPts val="0"/>
              </a:spcBef>
              <a:spcAft>
                <a:spcPts val="200"/>
              </a:spcAft>
            </a:pPr>
            <a:r>
              <a:rPr lang="en-US" sz="4400" b="1" dirty="0">
                <a:solidFill>
                  <a:srgbClr val="281A10"/>
                </a:solidFill>
                <a:effectLst>
                  <a:outerShdw blurRad="50800" dist="38100" dir="2700000" algn="tl" rotWithShape="0">
                    <a:schemeClr val="bg1">
                      <a:alpha val="65000"/>
                    </a:schemeClr>
                  </a:outerShdw>
                </a:effectLst>
              </a:rPr>
              <a:t>Living in Tents (Hebrews 11:8-10)</a:t>
            </a:r>
          </a:p>
          <a:p>
            <a:pPr marL="914400" lvl="1" indent="0">
              <a:spcBef>
                <a:spcPts val="0"/>
              </a:spcBef>
              <a:spcAft>
                <a:spcPts val="200"/>
              </a:spcAft>
              <a:buNone/>
            </a:pPr>
            <a:r>
              <a:rPr lang="en-US" sz="4000" i="1" dirty="0">
                <a:solidFill>
                  <a:srgbClr val="281A10"/>
                </a:solidFill>
              </a:rPr>
              <a:t>Numbers 9:17-18; Hebrews 13:12-14</a:t>
            </a:r>
          </a:p>
          <a:p>
            <a:pPr marL="396875" indent="-396875">
              <a:spcBef>
                <a:spcPts val="0"/>
              </a:spcBef>
              <a:spcAft>
                <a:spcPts val="200"/>
              </a:spcAft>
            </a:pPr>
            <a:r>
              <a:rPr lang="en-US" sz="4400" b="1" dirty="0">
                <a:solidFill>
                  <a:srgbClr val="281A10"/>
                </a:solidFill>
                <a:effectLst>
                  <a:outerShdw blurRad="50800" dist="38100" dir="2700000" algn="tl" rotWithShape="0">
                    <a:schemeClr val="bg1">
                      <a:alpha val="65000"/>
                    </a:schemeClr>
                  </a:outerShdw>
                </a:effectLst>
              </a:rPr>
              <a:t>Pitching Tents (Genesis 13:10-13)</a:t>
            </a:r>
          </a:p>
          <a:p>
            <a:pPr marL="914400" lvl="1" indent="0">
              <a:spcBef>
                <a:spcPts val="0"/>
              </a:spcBef>
              <a:spcAft>
                <a:spcPts val="200"/>
              </a:spcAft>
              <a:buNone/>
            </a:pPr>
            <a:r>
              <a:rPr lang="en-US" sz="4000" i="1" dirty="0">
                <a:solidFill>
                  <a:srgbClr val="281A10"/>
                </a:solidFill>
              </a:rPr>
              <a:t>1 John 2:15-17; Psalm 84:10-12; 2 Tim. 2:22</a:t>
            </a:r>
          </a:p>
          <a:p>
            <a:pPr marL="396875" indent="-396875">
              <a:spcBef>
                <a:spcPts val="0"/>
              </a:spcBef>
              <a:spcAft>
                <a:spcPts val="200"/>
              </a:spcAft>
            </a:pPr>
            <a:r>
              <a:rPr lang="en-US" sz="4400" b="1" dirty="0">
                <a:solidFill>
                  <a:srgbClr val="281A10"/>
                </a:solidFill>
                <a:effectLst>
                  <a:outerShdw blurRad="50800" dist="38100" dir="2700000" algn="tl" rotWithShape="0">
                    <a:schemeClr val="bg1">
                      <a:alpha val="65000"/>
                    </a:schemeClr>
                  </a:outerShdw>
                </a:effectLst>
              </a:rPr>
              <a:t>Making Tents (Acts 18:1-4)</a:t>
            </a:r>
          </a:p>
          <a:p>
            <a:pPr marL="914400" lvl="1" indent="0">
              <a:spcBef>
                <a:spcPts val="0"/>
              </a:spcBef>
              <a:spcAft>
                <a:spcPts val="200"/>
              </a:spcAft>
              <a:buNone/>
            </a:pPr>
            <a:r>
              <a:rPr lang="en-US" sz="4000" i="1" dirty="0">
                <a:solidFill>
                  <a:srgbClr val="281A10"/>
                </a:solidFill>
              </a:rPr>
              <a:t>1 Thessalonians 4:9-12; Luke 12:15, 20-21</a:t>
            </a:r>
          </a:p>
          <a:p>
            <a:pPr marL="396875" indent="-396875">
              <a:spcBef>
                <a:spcPts val="0"/>
              </a:spcBef>
              <a:spcAft>
                <a:spcPts val="200"/>
              </a:spcAft>
            </a:pPr>
            <a:r>
              <a:rPr lang="en-US" sz="4400" b="1" dirty="0">
                <a:solidFill>
                  <a:srgbClr val="281A10"/>
                </a:solidFill>
                <a:effectLst>
                  <a:outerShdw blurRad="50800" dist="38100" dir="2700000" algn="tl" rotWithShape="0">
                    <a:schemeClr val="bg1">
                      <a:alpha val="65000"/>
                    </a:schemeClr>
                  </a:outerShdw>
                </a:effectLst>
              </a:rPr>
              <a:t>Putting Off Our Tents (2 Peter 2:12-14)</a:t>
            </a:r>
          </a:p>
          <a:p>
            <a:pPr marL="914400" lvl="1" indent="0">
              <a:spcBef>
                <a:spcPts val="0"/>
              </a:spcBef>
              <a:spcAft>
                <a:spcPts val="200"/>
              </a:spcAft>
              <a:buNone/>
            </a:pPr>
            <a:r>
              <a:rPr lang="en-US" sz="4000" i="1" dirty="0">
                <a:solidFill>
                  <a:srgbClr val="281A10"/>
                </a:solidFill>
              </a:rPr>
              <a:t>2 Corinthians 5:1-8; Hebrews 9:27</a:t>
            </a:r>
          </a:p>
        </p:txBody>
      </p:sp>
      <p:sp>
        <p:nvSpPr>
          <p:cNvPr id="2" name="Title 1">
            <a:extLst>
              <a:ext uri="{FF2B5EF4-FFF2-40B4-BE49-F238E27FC236}">
                <a16:creationId xmlns:a16="http://schemas.microsoft.com/office/drawing/2014/main" id="{EF7FA3D8-AD2C-4836-90EA-BE4606348958}"/>
              </a:ext>
            </a:extLst>
          </p:cNvPr>
          <p:cNvSpPr>
            <a:spLocks noGrp="1"/>
          </p:cNvSpPr>
          <p:nvPr>
            <p:ph type="title"/>
          </p:nvPr>
        </p:nvSpPr>
        <p:spPr>
          <a:xfrm>
            <a:off x="426720" y="426085"/>
            <a:ext cx="10287000" cy="975995"/>
          </a:xfrm>
        </p:spPr>
        <p:txBody>
          <a:bodyPr>
            <a:normAutofit/>
          </a:bodyPr>
          <a:lstStyle/>
          <a:p>
            <a:r>
              <a:rPr lang="en-US" sz="4800" dirty="0">
                <a:solidFill>
                  <a:srgbClr val="281A10"/>
                </a:solidFill>
                <a:latin typeface="Gloss And Bloom" pitchFamily="2" charset="0"/>
              </a:rPr>
              <a:t>Tents of the Righteous</a:t>
            </a:r>
          </a:p>
        </p:txBody>
      </p:sp>
    </p:spTree>
    <p:extLst>
      <p:ext uri="{BB962C8B-B14F-4D97-AF65-F5344CB8AC3E}">
        <p14:creationId xmlns:p14="http://schemas.microsoft.com/office/powerpoint/2010/main" val="3351067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anim calcmode="lin" valueType="num">
                                      <p:cBhvr>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FA3D8-AD2C-4836-90EA-BE4606348958}"/>
              </a:ext>
            </a:extLst>
          </p:cNvPr>
          <p:cNvSpPr>
            <a:spLocks noGrp="1"/>
          </p:cNvSpPr>
          <p:nvPr>
            <p:ph type="ctrTitle"/>
          </p:nvPr>
        </p:nvSpPr>
        <p:spPr>
          <a:xfrm>
            <a:off x="1828308" y="259080"/>
            <a:ext cx="9144000" cy="1494503"/>
          </a:xfrm>
        </p:spPr>
        <p:txBody>
          <a:bodyPr/>
          <a:lstStyle/>
          <a:p>
            <a:r>
              <a:rPr lang="en-US" dirty="0">
                <a:solidFill>
                  <a:srgbClr val="281A10"/>
                </a:solidFill>
                <a:effectLst>
                  <a:outerShdw blurRad="25400" dist="63500" dir="2700000" algn="tl" rotWithShape="0">
                    <a:schemeClr val="bg1">
                      <a:alpha val="60000"/>
                    </a:schemeClr>
                  </a:outerShdw>
                </a:effectLst>
                <a:latin typeface="Gloss And Bloom" pitchFamily="2" charset="0"/>
              </a:rPr>
              <a:t>Conclusion</a:t>
            </a:r>
          </a:p>
        </p:txBody>
      </p:sp>
      <p:sp>
        <p:nvSpPr>
          <p:cNvPr id="3" name="Subtitle 2">
            <a:extLst>
              <a:ext uri="{FF2B5EF4-FFF2-40B4-BE49-F238E27FC236}">
                <a16:creationId xmlns:a16="http://schemas.microsoft.com/office/drawing/2014/main" id="{D7A282D0-94B6-4314-8D52-C42920BAF727}"/>
              </a:ext>
            </a:extLst>
          </p:cNvPr>
          <p:cNvSpPr>
            <a:spLocks noGrp="1"/>
          </p:cNvSpPr>
          <p:nvPr>
            <p:ph type="subTitle" idx="1"/>
          </p:nvPr>
        </p:nvSpPr>
        <p:spPr>
          <a:xfrm>
            <a:off x="867103" y="1970691"/>
            <a:ext cx="10547131" cy="3133728"/>
          </a:xfrm>
        </p:spPr>
        <p:txBody>
          <a:bodyPr>
            <a:noAutofit/>
          </a:bodyPr>
          <a:lstStyle/>
          <a:p>
            <a:r>
              <a:rPr lang="en-US" sz="5400" b="1" dirty="0">
                <a:solidFill>
                  <a:srgbClr val="281A10"/>
                </a:solidFill>
                <a:effectLst>
                  <a:outerShdw blurRad="50800" dist="38100" dir="2700000" algn="tl" rotWithShape="0">
                    <a:schemeClr val="bg1">
                      <a:alpha val="65000"/>
                    </a:schemeClr>
                  </a:outerShdw>
                </a:effectLst>
              </a:rPr>
              <a:t>While in our tent, what will we do?</a:t>
            </a:r>
          </a:p>
          <a:p>
            <a:r>
              <a:rPr lang="en-US" sz="5400" b="1" dirty="0">
                <a:solidFill>
                  <a:srgbClr val="281A10"/>
                </a:solidFill>
                <a:effectLst>
                  <a:outerShdw blurRad="50800" dist="38100" dir="2700000" algn="tl" rotWithShape="0">
                    <a:schemeClr val="bg1">
                      <a:alpha val="65000"/>
                    </a:schemeClr>
                  </a:outerShdw>
                </a:effectLst>
              </a:rPr>
              <a:t>Complain?  Or Rejoice?!</a:t>
            </a:r>
          </a:p>
          <a:p>
            <a:pPr algn="r"/>
            <a:r>
              <a:rPr lang="en-US" sz="4400" b="1" dirty="0">
                <a:solidFill>
                  <a:srgbClr val="281A10"/>
                </a:solidFill>
                <a:effectLst>
                  <a:outerShdw blurRad="50800" dist="38100" dir="2700000" algn="tl" rotWithShape="0">
                    <a:schemeClr val="bg1">
                      <a:alpha val="65000"/>
                    </a:schemeClr>
                  </a:outerShdw>
                </a:effectLst>
              </a:rPr>
              <a:t>(Proverbs 4:11)</a:t>
            </a:r>
          </a:p>
          <a:p>
            <a:endParaRPr lang="en-US" sz="5400" b="1" dirty="0">
              <a:solidFill>
                <a:srgbClr val="281A10"/>
              </a:solidFill>
              <a:effectLst>
                <a:outerShdw blurRad="50800" dist="38100" dir="2700000" algn="tl" rotWithShape="0">
                  <a:schemeClr val="bg1">
                    <a:alpha val="65000"/>
                  </a:schemeClr>
                </a:outerShdw>
              </a:effectLst>
            </a:endParaRPr>
          </a:p>
        </p:txBody>
      </p:sp>
    </p:spTree>
    <p:extLst>
      <p:ext uri="{BB962C8B-B14F-4D97-AF65-F5344CB8AC3E}">
        <p14:creationId xmlns:p14="http://schemas.microsoft.com/office/powerpoint/2010/main" val="23881558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1799</TotalTime>
  <Words>1941</Words>
  <Application>Microsoft Office PowerPoint</Application>
  <PresentationFormat>Widescreen</PresentationFormat>
  <Paragraphs>71</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 Light</vt:lpstr>
      <vt:lpstr>Gloss And Bloom</vt:lpstr>
      <vt:lpstr>Calibri</vt:lpstr>
      <vt:lpstr>Trebuchet MS</vt:lpstr>
      <vt:lpstr>Office Theme</vt:lpstr>
      <vt:lpstr>Tents of the Righteous</vt:lpstr>
      <vt:lpstr>Tents of the Righteous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Tents of the Righteous</dc:title>
  <dc:creator>Stan Cox</dc:creator>
  <cp:lastModifiedBy>Stan Cox</cp:lastModifiedBy>
  <cp:revision>2</cp:revision>
  <dcterms:created xsi:type="dcterms:W3CDTF">2021-04-02T16:34:29Z</dcterms:created>
  <dcterms:modified xsi:type="dcterms:W3CDTF">2021-04-04T23:28:56Z</dcterms:modified>
</cp:coreProperties>
</file>