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53263" cy="93091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onotype Corsiva" panose="03010101010201010101" pitchFamily="66" charset="0"/>
      <p:italic r:id="rId20"/>
    </p:embeddedFont>
    <p:embeddedFont>
      <p:font typeface="Motion Picture Personal Use " panose="020000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7C8"/>
    <a:srgbClr val="AA7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362" autoAdjust="0"/>
  </p:normalViewPr>
  <p:slideViewPr>
    <p:cSldViewPr snapToGrid="0">
      <p:cViewPr varScale="1">
        <p:scale>
          <a:sx n="37" d="100"/>
          <a:sy n="37" d="100"/>
        </p:scale>
        <p:origin x="1042" y="58"/>
      </p:cViewPr>
      <p:guideLst/>
    </p:cSldViewPr>
  </p:slideViewPr>
  <p:notesTextViewPr>
    <p:cViewPr>
      <p:scale>
        <a:sx n="1" d="1"/>
        <a:sy n="1" d="1"/>
      </p:scale>
      <p:origin x="0" y="0"/>
    </p:cViewPr>
  </p:notesTextViewPr>
  <p:notesViewPr>
    <p:cSldViewPr snapToGrid="0">
      <p:cViewPr varScale="1">
        <p:scale>
          <a:sx n="62" d="100"/>
          <a:sy n="62" d="100"/>
        </p:scale>
        <p:origin x="311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EF4A4E-7375-4BDD-8260-0490E056019B}"/>
              </a:ext>
            </a:extLst>
          </p:cNvPr>
          <p:cNvSpPr>
            <a:spLocks noGrp="1"/>
          </p:cNvSpPr>
          <p:nvPr>
            <p:ph type="hdr" sz="quarter"/>
          </p:nvPr>
        </p:nvSpPr>
        <p:spPr>
          <a:xfrm>
            <a:off x="-1" y="0"/>
            <a:ext cx="3526631" cy="827903"/>
          </a:xfrm>
          <a:prstGeom prst="rect">
            <a:avLst/>
          </a:prstGeom>
        </p:spPr>
        <p:txBody>
          <a:bodyPr vert="horz" lIns="91440" tIns="45720" rIns="91440" bIns="45720" rtlCol="0"/>
          <a:lstStyle>
            <a:lvl1pPr algn="l">
              <a:defRPr sz="1200"/>
            </a:lvl1pPr>
          </a:lstStyle>
          <a:p>
            <a:r>
              <a:rPr lang="en-US" sz="3200" dirty="0">
                <a:latin typeface="Motion Picture Personal Use " panose="02000000000000000000" pitchFamily="2" charset="0"/>
              </a:rPr>
              <a:t>The Attributes of God</a:t>
            </a:r>
          </a:p>
        </p:txBody>
      </p:sp>
      <p:sp>
        <p:nvSpPr>
          <p:cNvPr id="3" name="Date Placeholder 2">
            <a:extLst>
              <a:ext uri="{FF2B5EF4-FFF2-40B4-BE49-F238E27FC236}">
                <a16:creationId xmlns:a16="http://schemas.microsoft.com/office/drawing/2014/main" id="{77D1C432-09EE-4994-931A-B92FD2B9B94C}"/>
              </a:ext>
            </a:extLst>
          </p:cNvPr>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r>
              <a:rPr lang="en-US" dirty="0"/>
              <a:t>October 14, 2018 pm</a:t>
            </a:r>
          </a:p>
        </p:txBody>
      </p:sp>
      <p:sp>
        <p:nvSpPr>
          <p:cNvPr id="4" name="Footer Placeholder 3">
            <a:extLst>
              <a:ext uri="{FF2B5EF4-FFF2-40B4-BE49-F238E27FC236}">
                <a16:creationId xmlns:a16="http://schemas.microsoft.com/office/drawing/2014/main" id="{77C6A356-1A34-441D-9A05-EAD50DA4EA60}"/>
              </a:ext>
            </a:extLst>
          </p:cNvPr>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BC852C8-766C-43F8-8354-EA7749E22A32}"/>
              </a:ext>
            </a:extLst>
          </p:cNvPr>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r>
              <a:rPr lang="en-US" dirty="0"/>
              <a:t> soundteaching.org   </a:t>
            </a:r>
            <a:fld id="{98407659-E509-45CF-B080-F6A9770AB672}" type="slidenum">
              <a:rPr lang="en-US" smtClean="0"/>
              <a:t>‹#›</a:t>
            </a:fld>
            <a:endParaRPr lang="en-US" dirty="0"/>
          </a:p>
        </p:txBody>
      </p:sp>
    </p:spTree>
    <p:extLst>
      <p:ext uri="{BB962C8B-B14F-4D97-AF65-F5344CB8AC3E}">
        <p14:creationId xmlns:p14="http://schemas.microsoft.com/office/powerpoint/2010/main" val="41811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589D8D6-418D-42B3-B5F6-5A69FEA14FA4}" type="datetimeFigureOut">
              <a:rPr lang="en-US" smtClean="0"/>
              <a:t>10/14/2018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4472E34-F1DA-4857-9AF1-8CBAC7C9945A}" type="slidenum">
              <a:rPr lang="en-US" smtClean="0"/>
              <a:t>‹#›</a:t>
            </a:fld>
            <a:endParaRPr lang="en-US"/>
          </a:p>
        </p:txBody>
      </p:sp>
    </p:spTree>
    <p:extLst>
      <p:ext uri="{BB962C8B-B14F-4D97-AF65-F5344CB8AC3E}">
        <p14:creationId xmlns:p14="http://schemas.microsoft.com/office/powerpoint/2010/main" val="265194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Pagan mythology paints a very unflattering picture of “the gods.” </a:t>
            </a:r>
            <a:r>
              <a:rPr lang="en-US" dirty="0"/>
              <a:t> </a:t>
            </a:r>
          </a:p>
          <a:p>
            <a:pPr marL="175308" indent="-175308">
              <a:buFont typeface="Arial" panose="020B0604020202020204" pitchFamily="34" charset="0"/>
              <a:buChar char="•"/>
            </a:pPr>
            <a:r>
              <a:rPr lang="en-US" dirty="0"/>
              <a:t>The pagans viewed deity through the filter of their own humanity. </a:t>
            </a:r>
          </a:p>
          <a:p>
            <a:pPr marL="175308" indent="-175308">
              <a:buFont typeface="Arial" panose="020B0604020202020204" pitchFamily="34" charset="0"/>
              <a:buChar char="•"/>
            </a:pPr>
            <a:r>
              <a:rPr lang="en-US" dirty="0"/>
              <a:t>In fact, this is a non-technical, but powerful argument showing the difference between the inspired record of Jehovah, and the imaginations of men which led to the pagan superstitions of antiquity.  </a:t>
            </a:r>
          </a:p>
          <a:p>
            <a:pPr marL="175308" indent="-175308">
              <a:buFont typeface="Arial" panose="020B0604020202020204" pitchFamily="34" charset="0"/>
              <a:buChar char="•"/>
            </a:pPr>
            <a:r>
              <a:rPr lang="en-US" dirty="0"/>
              <a:t>For the pagan, the gods were jealous, petty, capricious, and flawed.  </a:t>
            </a:r>
          </a:p>
          <a:p>
            <a:pPr marL="175308" indent="-175308">
              <a:buFont typeface="Arial" panose="020B0604020202020204" pitchFamily="34" charset="0"/>
              <a:buChar char="•"/>
            </a:pPr>
            <a:r>
              <a:rPr lang="en-US" dirty="0"/>
              <a:t>Though they had superhuman powers, they were limited, and behaved like corrupt men.  War, treachery, infidelity, immaturity and envy are common themes in pagan mythology.</a:t>
            </a:r>
          </a:p>
          <a:p>
            <a:endParaRPr lang="en-US" dirty="0"/>
          </a:p>
          <a:p>
            <a:r>
              <a:rPr lang="en-US" b="1" dirty="0"/>
              <a:t>The descriptions of Jehovah God in the Bible stand in stark contrast to these flawed products of man’s imagination.  Note first the Apostle Paul’s address to the Athenians concerning their superstitions on Mars Hill in Acts 17.  He speaks to them concerning the </a:t>
            </a:r>
            <a:r>
              <a:rPr lang="en-US" b="1" i="1" dirty="0"/>
              <a:t>“Unknown God”</a:t>
            </a:r>
            <a:r>
              <a:rPr lang="en-US" b="1" dirty="0"/>
              <a:t>, the true God which was unknown to them:</a:t>
            </a:r>
          </a:p>
          <a:p>
            <a:endParaRPr lang="en-US" i="1" dirty="0"/>
          </a:p>
          <a:p>
            <a:r>
              <a:rPr lang="en-US" i="1" dirty="0"/>
              <a:t>“God, who made the world and everything in it, since He is Lord of heaven and earth, does not dwell in temples made with hands.  Nor is He worshiped with men's hands, as though He needed anything, since He gives to all life, breath, and all things.  And He has made from one blood every nation of men to dwell on all the face of the earth, and has determined their </a:t>
            </a:r>
            <a:r>
              <a:rPr lang="en-US" i="1" dirty="0" err="1"/>
              <a:t>preappointed</a:t>
            </a:r>
            <a:r>
              <a:rPr lang="en-US" i="1" dirty="0"/>
              <a:t> times and the boundaries of their dwellings, so that they should seek the Lord, in the hope that they might grope for Him and find Him, though He is not far from each one of us; for in Him we live and move and have our being, as also some of your own poets have said, ‘For we are also His offspring.’  Therefore, since we are the offspring of God, we ought not to think that the Divine Nature is like gold or silver or stone, something shaped by art and man's devising”</a:t>
            </a:r>
            <a:r>
              <a:rPr lang="en-US" dirty="0"/>
              <a:t> (</a:t>
            </a:r>
            <a:r>
              <a:rPr lang="en-US" dirty="0" err="1"/>
              <a:t>vvs</a:t>
            </a:r>
            <a:r>
              <a:rPr lang="en-US" dirty="0"/>
              <a:t>. 24-29).</a:t>
            </a:r>
          </a:p>
          <a:p>
            <a:endParaRPr lang="en-US" dirty="0"/>
          </a:p>
          <a:p>
            <a:pPr marL="175308" indent="-175308">
              <a:buFont typeface="Arial" panose="020B0604020202020204" pitchFamily="34" charset="0"/>
              <a:buChar char="•"/>
            </a:pPr>
            <a:r>
              <a:rPr lang="en-US" dirty="0"/>
              <a:t>This picture of God is remarkably uniform throughout the Bible. </a:t>
            </a:r>
          </a:p>
          <a:p>
            <a:pPr marL="175308" indent="-175308">
              <a:buFont typeface="Arial" panose="020B0604020202020204" pitchFamily="34" charset="0"/>
              <a:buChar char="•"/>
            </a:pPr>
            <a:r>
              <a:rPr lang="en-US" dirty="0"/>
              <a:t>In both the Old and New Testaments, God is known as eternal, omnipotent, omniscient, just and loving.  </a:t>
            </a:r>
          </a:p>
          <a:p>
            <a:pPr marL="175308" indent="-175308">
              <a:buFont typeface="Arial" panose="020B0604020202020204" pitchFamily="34" charset="0"/>
              <a:buChar char="•"/>
            </a:pPr>
            <a:r>
              <a:rPr lang="en-US" dirty="0"/>
              <a:t>He is sovereign in the universe, and the first cause or creator.  </a:t>
            </a:r>
          </a:p>
          <a:p>
            <a:pPr marL="175308" indent="-175308">
              <a:buFont typeface="Arial" panose="020B0604020202020204" pitchFamily="34" charset="0"/>
              <a:buChar char="•"/>
            </a:pPr>
            <a:r>
              <a:rPr lang="en-US" dirty="0"/>
              <a:t>The following scriptures are descriptive of His character and person.</a:t>
            </a:r>
          </a:p>
        </p:txBody>
      </p:sp>
      <p:sp>
        <p:nvSpPr>
          <p:cNvPr id="4" name="Slide Number Placeholder 3"/>
          <p:cNvSpPr>
            <a:spLocks noGrp="1"/>
          </p:cNvSpPr>
          <p:nvPr>
            <p:ph type="sldNum" sz="quarter" idx="5"/>
          </p:nvPr>
        </p:nvSpPr>
        <p:spPr/>
        <p:txBody>
          <a:bodyPr/>
          <a:lstStyle/>
          <a:p>
            <a:fld id="{04472E34-F1DA-4857-9AF1-8CBAC7C9945A}" type="slidenum">
              <a:rPr lang="en-US" smtClean="0"/>
              <a:t>1</a:t>
            </a:fld>
            <a:endParaRPr lang="en-US"/>
          </a:p>
        </p:txBody>
      </p:sp>
    </p:spTree>
    <p:extLst>
      <p:ext uri="{BB962C8B-B14F-4D97-AF65-F5344CB8AC3E}">
        <p14:creationId xmlns:p14="http://schemas.microsoft.com/office/powerpoint/2010/main" val="373960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representative, the above scriptures are hardly exhaustive in relating the nature and character of Jehovah.  God is longsuffering, loving, merciful, wise, omnipresent, perfect, righteous, unchangeable, and unsearchable.  As the Psalmist said, </a:t>
            </a:r>
            <a:r>
              <a:rPr lang="en-US" i="1" dirty="0"/>
              <a:t>"Such knowledge is too wonderful for me; It is high, I cannot attain it."</a:t>
            </a:r>
            <a:r>
              <a:rPr lang="en-US" dirty="0"/>
              <a:t> (Psalms 139:6).</a:t>
            </a:r>
          </a:p>
          <a:p>
            <a:endParaRPr lang="en-US" dirty="0"/>
          </a:p>
          <a:p>
            <a:pPr marL="171450" indent="-171450">
              <a:buFont typeface="Arial" panose="020B0604020202020204" pitchFamily="34" charset="0"/>
              <a:buChar char="•"/>
            </a:pPr>
            <a:r>
              <a:rPr lang="en-US" dirty="0"/>
              <a:t>It is from within this context of God’s nature that we are called to holiness in our lives.  As Paul maintained, such a transformation in life and focus is </a:t>
            </a:r>
            <a:r>
              <a:rPr lang="en-US" i="1" dirty="0"/>
              <a:t>“your reasonable service”</a:t>
            </a:r>
            <a:r>
              <a:rPr lang="en-US" dirty="0"/>
              <a:t> (Romans 12:1).  </a:t>
            </a:r>
          </a:p>
          <a:p>
            <a:pPr marL="171450" indent="-171450">
              <a:buFont typeface="Arial" panose="020B0604020202020204" pitchFamily="34" charset="0"/>
              <a:buChar char="•"/>
            </a:pPr>
            <a:r>
              <a:rPr lang="en-US"/>
              <a:t>What </a:t>
            </a:r>
            <a:r>
              <a:rPr lang="en-US" dirty="0"/>
              <a:t>God requires of us is not a series of arbitrary tests imposed by an autocrat. </a:t>
            </a:r>
            <a:r>
              <a:rPr lang="en-US"/>
              <a:t> </a:t>
            </a:r>
          </a:p>
          <a:p>
            <a:pPr marL="171450" indent="-171450">
              <a:buFont typeface="Arial" panose="020B0604020202020204" pitchFamily="34" charset="0"/>
              <a:buChar char="•"/>
            </a:pPr>
            <a:r>
              <a:rPr lang="en-US"/>
              <a:t>Our </a:t>
            </a:r>
            <a:r>
              <a:rPr lang="en-US" dirty="0"/>
              <a:t>service is required because of who God is, and we should always rejoice in meager efforts to please Him.</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87251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Creator</a:t>
            </a:r>
          </a:p>
          <a:p>
            <a:endParaRPr lang="en-US" i="1" dirty="0"/>
          </a:p>
          <a:p>
            <a:r>
              <a:rPr lang="en-US" i="1" dirty="0"/>
              <a:t>“In the beginning God created the heavens and the earth”</a:t>
            </a:r>
            <a:r>
              <a:rPr lang="en-US" dirty="0"/>
              <a:t>(Genesis 1:1).</a:t>
            </a:r>
          </a:p>
          <a:p>
            <a:endParaRPr lang="en-US" dirty="0"/>
          </a:p>
          <a:p>
            <a:r>
              <a:rPr lang="en-US" b="1" dirty="0"/>
              <a:t>(Nehemiah 9:5-6) [Words of the Levites at the time of rededication to God], </a:t>
            </a:r>
            <a:r>
              <a:rPr lang="en-US" i="1" dirty="0"/>
              <a:t>“Stand up and bless the Lord your God forever and ever! ‘Blessed be Your glorious name, which is exalted above all blessing and praise! </a:t>
            </a:r>
            <a:r>
              <a:rPr lang="en-US" i="1" baseline="30000" dirty="0"/>
              <a:t>6</a:t>
            </a:r>
            <a:r>
              <a:rPr lang="en-US" i="1" dirty="0"/>
              <a:t> You alone are the Lord; You have made heaven, the heaven of heavens, with all their host, the earth and everything on it, the seas and all that is in them, and You preserve them all. The host of heaven worships You.”</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4066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THE Eternal One</a:t>
            </a:r>
          </a:p>
          <a:p>
            <a:endParaRPr lang="en-US" i="1" dirty="0"/>
          </a:p>
          <a:p>
            <a:r>
              <a:rPr lang="en-US" i="1" dirty="0"/>
              <a:t>“‘I am the Alpha and the Omega, the Beginning and the End,’ says the Lord, ‘who is and who was and who is to come, the Almighty’” </a:t>
            </a:r>
            <a:r>
              <a:rPr lang="en-US" dirty="0"/>
              <a:t> (Revelation 1:8).</a:t>
            </a:r>
          </a:p>
          <a:p>
            <a:endParaRPr lang="en-US" dirty="0"/>
          </a:p>
          <a:p>
            <a:r>
              <a:rPr lang="en-US" b="1" dirty="0"/>
              <a:t>(Deuteronomy 33:27) [Moses, blessing Israel before dying on Mount Nebo], </a:t>
            </a:r>
            <a:r>
              <a:rPr lang="en-US" i="1" dirty="0"/>
              <a:t>“The eternal God is your refuge, and underneath are the everlasting arms”</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00879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the Son as Ruler</a:t>
            </a:r>
          </a:p>
          <a:p>
            <a:endParaRPr lang="en-US" i="1" dirty="0"/>
          </a:p>
          <a:p>
            <a:r>
              <a:rPr lang="en-US" i="1" dirty="0"/>
              <a:t>"But you, Bethlehem Ephrathah, Though you are little among the thousands of Judah, Yet out of you shall come forth to Me The One to be Ruler in Israel, Whose goings forth are from of old, From everlasting"</a:t>
            </a:r>
            <a:r>
              <a:rPr lang="en-US" dirty="0"/>
              <a:t> (Micah 5:2).</a:t>
            </a:r>
          </a:p>
          <a:p>
            <a:endParaRPr lang="en-US" dirty="0"/>
          </a:p>
          <a:p>
            <a:r>
              <a:rPr lang="en-US" b="1" dirty="0"/>
              <a:t>(Acts 2:36), </a:t>
            </a:r>
            <a:r>
              <a:rPr lang="en-US" i="1" dirty="0"/>
              <a:t>“Therefore let all the house of Israel know assuredly that God has made this Jesus, whom you crucified, both Lord and Christ.”</a:t>
            </a:r>
          </a:p>
          <a:p>
            <a:endParaRPr lang="en-US" b="1" i="0" dirty="0"/>
          </a:p>
          <a:p>
            <a:r>
              <a:rPr lang="en-US" b="1" i="0" dirty="0"/>
              <a:t>God’s Sovereignty is without question</a:t>
            </a:r>
          </a:p>
          <a:p>
            <a:endParaRPr lang="en-US" b="1" i="0" dirty="0"/>
          </a:p>
          <a:p>
            <a:r>
              <a:rPr lang="en-US" b="1" i="0" dirty="0"/>
              <a:t>(Psalm 97:9), “</a:t>
            </a:r>
            <a:r>
              <a:rPr lang="en-US" dirty="0"/>
              <a:t>For You, Lord, are most high above all the earth; You are exalted far above all gods.”</a:t>
            </a:r>
            <a:endParaRPr lang="en-US" b="1" i="0" dirty="0"/>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89392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Trustworthy</a:t>
            </a:r>
          </a:p>
          <a:p>
            <a:endParaRPr lang="en-US" i="1" dirty="0"/>
          </a:p>
          <a:p>
            <a:r>
              <a:rPr lang="en-US" i="1" dirty="0"/>
              <a:t>"And those who know Your name will put their trust in You; For You, LORD, have not forsaken those who seek You”</a:t>
            </a:r>
            <a:r>
              <a:rPr lang="en-US" dirty="0"/>
              <a:t>(Psalm 9:10).</a:t>
            </a:r>
          </a:p>
          <a:p>
            <a:endParaRPr lang="en-US" dirty="0"/>
          </a:p>
          <a:p>
            <a:r>
              <a:rPr lang="en-US" b="1" dirty="0"/>
              <a:t>Because He is trustworthy, we can with confidence call upon Him!</a:t>
            </a:r>
          </a:p>
          <a:p>
            <a:endParaRPr lang="en-US" b="1" dirty="0"/>
          </a:p>
          <a:p>
            <a:r>
              <a:rPr lang="en-US" b="1" dirty="0"/>
              <a:t>(Psalm 55:16), </a:t>
            </a:r>
            <a:r>
              <a:rPr lang="en-US" i="1" dirty="0"/>
              <a:t>“As for me, I will call upon God, and the Lord shall save me.”</a:t>
            </a:r>
          </a:p>
          <a:p>
            <a:endParaRPr lang="en-US" dirty="0"/>
          </a:p>
          <a:p>
            <a:r>
              <a:rPr lang="en-US" b="1" dirty="0"/>
              <a:t>(Psalm 55:22-23), </a:t>
            </a:r>
            <a:r>
              <a:rPr lang="en-US" i="1" dirty="0"/>
              <a:t>“Cast your burden on the Lord, and He shall sustain you; He shall never permit the righteous to be moved.</a:t>
            </a:r>
            <a:br>
              <a:rPr lang="en-US" i="1" dirty="0"/>
            </a:br>
            <a:r>
              <a:rPr lang="en-US" i="1" baseline="30000" dirty="0"/>
              <a:t>23</a:t>
            </a:r>
            <a:r>
              <a:rPr lang="en-US" i="1" dirty="0"/>
              <a:t> But You, O God, shall bring them </a:t>
            </a:r>
            <a:r>
              <a:rPr lang="en-US" b="1" dirty="0"/>
              <a:t>[the enemies of David] </a:t>
            </a:r>
            <a:r>
              <a:rPr lang="en-US" i="1" dirty="0"/>
              <a:t>down to the pit of destruction; bloodthirsty and deceitful men shall not live out half their days; </a:t>
            </a:r>
            <a:r>
              <a:rPr lang="en-US" i="1" u="sng" dirty="0"/>
              <a:t>but I will trust in You</a:t>
            </a:r>
            <a:r>
              <a:rPr lang="en-US" i="1" dirty="0"/>
              <a:t>.”</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28870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Good</a:t>
            </a:r>
          </a:p>
          <a:p>
            <a:endParaRPr lang="en-US" i="1" dirty="0"/>
          </a:p>
          <a:p>
            <a:r>
              <a:rPr lang="en-US" i="1" dirty="0"/>
              <a:t>"So He said to him, ‘Why do you call Me good? No one is good but One, that is, God. But if you want to enter into life, keep the commandments.’” </a:t>
            </a:r>
            <a:r>
              <a:rPr lang="en-US" dirty="0"/>
              <a:t>(Matthew 19:17).</a:t>
            </a:r>
          </a:p>
          <a:p>
            <a:endParaRPr lang="en-US" dirty="0"/>
          </a:p>
          <a:p>
            <a:r>
              <a:rPr lang="en-US" b="1" dirty="0"/>
              <a:t>(Psalm 34:8), </a:t>
            </a:r>
            <a:r>
              <a:rPr lang="en-US" i="1" dirty="0"/>
              <a:t>“Oh, taste and see that the Lord is good; blessed is the man who trusts in Him!”</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36605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Holy</a:t>
            </a:r>
          </a:p>
          <a:p>
            <a:endParaRPr lang="en-US" i="1" dirty="0"/>
          </a:p>
          <a:p>
            <a:r>
              <a:rPr lang="en-US" i="1" dirty="0"/>
              <a:t>"No one is holy like the LORD, For there is none besides You, Nor is there any rock like our God" </a:t>
            </a:r>
            <a:r>
              <a:rPr lang="en-US" dirty="0"/>
              <a:t>(1 Samuel 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holiness</a:t>
            </a:r>
            <a:r>
              <a:rPr lang="en-US" sz="1200" b="0" i="0" u="none" strike="noStrike" kern="1200" baseline="0" dirty="0">
                <a:solidFill>
                  <a:schemeClr val="tx1"/>
                </a:solidFill>
                <a:latin typeface="+mn-lt"/>
                <a:ea typeface="+mn-ea"/>
                <a:cs typeface="+mn-cs"/>
              </a:rPr>
              <a:t>, the spotlessness of God is a source of Comfort, - "There is none holy as the Lord.” To the wicked his attribute is no comfort, but only a terror. Left to themselves, men take away this attribute and like the Greeks and Romans and other pagans, ascribe to their gods the lusts and passions of poor human creatures. Yet to those who </a:t>
            </a:r>
            <a:r>
              <a:rPr lang="en-US" sz="1200" b="0" i="1" u="none" strike="noStrike" kern="1200" baseline="0" dirty="0">
                <a:solidFill>
                  <a:schemeClr val="tx1"/>
                </a:solidFill>
                <a:latin typeface="+mn-lt"/>
                <a:ea typeface="+mn-ea"/>
                <a:cs typeface="+mn-cs"/>
              </a:rPr>
              <a:t>can</a:t>
            </a:r>
            <a:r>
              <a:rPr lang="en-US" sz="1200" b="0" i="0" u="none" strike="noStrike" kern="1200" baseline="0" dirty="0">
                <a:solidFill>
                  <a:schemeClr val="tx1"/>
                </a:solidFill>
                <a:latin typeface="+mn-lt"/>
                <a:ea typeface="+mn-ea"/>
                <a:cs typeface="+mn-cs"/>
              </a:rPr>
              <a:t> appreciate it, how blessed a thing is the holiness of God! No darkness in Him. no corruption, no infirmity; absolutely pure. He governs all on the principles of absolute purity; He keeps all up, even in a sinful, crumbling world, to that high standard; and when His schemes are completed, the blessed outcome will be "the new heavens and the new earth, wherein dwelleth righteousness.“ (Expositor’s Bible 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(Isaiah 6:1-3), [Isaiah’s vision], </a:t>
            </a:r>
            <a:r>
              <a:rPr lang="en-US" sz="1200" b="0" i="1" u="none" strike="noStrike" kern="1200" baseline="0" dirty="0">
                <a:solidFill>
                  <a:schemeClr val="tx1"/>
                </a:solidFill>
                <a:latin typeface="+mn-lt"/>
                <a:ea typeface="+mn-ea"/>
                <a:cs typeface="+mn-cs"/>
              </a:rPr>
              <a:t>“</a:t>
            </a:r>
            <a:r>
              <a:rPr lang="en-US" i="1" dirty="0"/>
              <a:t>In the year that King Uzziah died, I saw the Lord sitting on a throne, high and lifted up, and the train of His robe filled the temple.</a:t>
            </a:r>
            <a:r>
              <a:rPr lang="en-US" i="1" baseline="30000" dirty="0"/>
              <a:t> 2</a:t>
            </a:r>
            <a:r>
              <a:rPr lang="en-US" i="1" dirty="0"/>
              <a:t> Above it stood seraphim; each one had six wings: with two he covered his face, with two he covered his feet, and with two he flew.</a:t>
            </a:r>
            <a:r>
              <a:rPr lang="en-US" i="1" baseline="30000" dirty="0"/>
              <a:t> 3</a:t>
            </a:r>
            <a:r>
              <a:rPr lang="en-US" i="1" dirty="0"/>
              <a:t> And one cried to another and said: “Holy, holy, holy is the Lord of hosts; the whole earth is full of His glory!”</a:t>
            </a:r>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28266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Unchangeable</a:t>
            </a:r>
          </a:p>
          <a:p>
            <a:endParaRPr lang="en-US" i="1" dirty="0"/>
          </a:p>
          <a:p>
            <a:r>
              <a:rPr lang="en-US" i="1" dirty="0"/>
              <a:t>"Every good gift and every perfect gift is from above, and comes down from the Father of lights, with whom there is no variation or shadow of turning"</a:t>
            </a:r>
            <a:r>
              <a:rPr lang="en-US" dirty="0"/>
              <a:t> (James 1:17).</a:t>
            </a:r>
          </a:p>
          <a:p>
            <a:endParaRPr lang="en-US" dirty="0"/>
          </a:p>
          <a:p>
            <a:r>
              <a:rPr lang="en-US" b="1" dirty="0"/>
              <a:t>(Numbers 23:19), [Balaam’s words (from God) to </a:t>
            </a:r>
            <a:r>
              <a:rPr lang="en-US" b="1" dirty="0" err="1"/>
              <a:t>Balak</a:t>
            </a:r>
            <a:r>
              <a:rPr lang="en-US" b="1" dirty="0"/>
              <a:t>], </a:t>
            </a:r>
            <a:r>
              <a:rPr lang="en-US" i="1" dirty="0"/>
              <a:t>“God is not a man, that He should lie, nor a son of man, that He should repent. Has He said, and will He not do? Or has He spoken, and will He not make it good?”</a:t>
            </a:r>
          </a:p>
          <a:p>
            <a:endParaRPr lang="en-US" i="1" dirty="0"/>
          </a:p>
          <a:p>
            <a:r>
              <a:rPr lang="en-US" b="1" i="0" dirty="0"/>
              <a:t>Note:  We rejoice in this, as it brings confidence in the promises of redemption to the faithful!</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12419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as Light</a:t>
            </a:r>
          </a:p>
          <a:p>
            <a:endParaRPr lang="en-US" i="1" dirty="0"/>
          </a:p>
          <a:p>
            <a:r>
              <a:rPr lang="en-US" i="1" dirty="0"/>
              <a:t>"This is the message which we have heard from Him and declare to you, that God is light and in Him is no darkness at all"</a:t>
            </a:r>
            <a:r>
              <a:rPr lang="en-US" dirty="0"/>
              <a:t> (1 John 1:5).</a:t>
            </a:r>
          </a:p>
          <a:p>
            <a:endParaRPr lang="en-US" dirty="0"/>
          </a:p>
          <a:p>
            <a:r>
              <a:rPr lang="en-US" b="1" dirty="0"/>
              <a:t>Victory of light over darkness (the smallest of flames is visible, no matter the size of the black void.  God has no darkness in Him.</a:t>
            </a:r>
          </a:p>
          <a:p>
            <a:endParaRPr lang="en-US" b="1" dirty="0"/>
          </a:p>
          <a:p>
            <a:r>
              <a:rPr lang="en-US" b="1" dirty="0"/>
              <a:t>(Ezekiel 1:26-28), [Ezekiel’s beautiful vision of the Lord in His glory], </a:t>
            </a:r>
            <a:r>
              <a:rPr lang="en-US" b="0" i="1" dirty="0"/>
              <a:t>“And above the firmament over their heads was the likeness of a throne, in appearance like a sapphire stone; on the likeness of the throne was a likeness with the appearance of a man high above it.</a:t>
            </a:r>
            <a:r>
              <a:rPr lang="en-US" b="0" i="1" baseline="30000" dirty="0"/>
              <a:t> 27</a:t>
            </a:r>
            <a:r>
              <a:rPr lang="en-US" b="0" i="1" dirty="0"/>
              <a:t> Also from the appearance of His waist and upward I saw, as it were, the color of amber with the appearance of fire all around within it; and from the appearance of His waist and downward I saw, as it were, the appearance of fire with brightness all around. </a:t>
            </a:r>
            <a:r>
              <a:rPr lang="en-US" b="0" i="1" baseline="30000" dirty="0"/>
              <a:t>28</a:t>
            </a:r>
            <a:r>
              <a:rPr lang="en-US" b="0" i="1" dirty="0"/>
              <a:t> Like the appearance of a rainbow in a cloud on a rainy day, so was the appearance of the brightness all around it. This was the appearance of the likeness of the glory of the Lord.”</a:t>
            </a:r>
          </a:p>
        </p:txBody>
      </p:sp>
      <p:sp>
        <p:nvSpPr>
          <p:cNvPr id="4" name="Slide Number Placeholder 3"/>
          <p:cNvSpPr>
            <a:spLocks noGrp="1"/>
          </p:cNvSpPr>
          <p:nvPr>
            <p:ph type="sldNum" sz="quarter" idx="5"/>
          </p:nvPr>
        </p:nvSpPr>
        <p:spPr/>
        <p:txBody>
          <a:bodyPr/>
          <a:lstStyle/>
          <a:p>
            <a:pPr defTabSz="934974"/>
            <a:fld id="{04472E34-F1DA-4857-9AF1-8CBAC7C9945A}" type="slidenum">
              <a:rPr lang="en-US">
                <a:solidFill>
                  <a:prstClr val="black"/>
                </a:solidFill>
                <a:latin typeface="Calibri" panose="020F0502020204030204"/>
              </a:rPr>
              <a:pPr defTabSz="934974"/>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540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E0B7-3725-48C8-80C9-13D403496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2669C5-AA6E-4EE2-A1A0-7CED90393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DE873-0B19-4D6C-91A3-59E5128886BA}"/>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00936ECF-303E-422A-A998-3087B9C33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7C873-81F0-4A9F-99ED-4063E74159B3}"/>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409205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68B7-C5B1-4023-BAEC-257B6F46A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FCB8E1-22EE-4736-95F8-0AF86B1252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D3309-E331-4CF3-96C7-C9DBA1716019}"/>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F38EE775-C494-4BFC-A23C-05AB8BEF8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D0CC9-A4F5-415C-8455-2A8BC9B599E0}"/>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59928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A93B9-0294-43CA-B028-CE63C31A71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4ED9D-CFDD-4AD4-8D4F-002034D18C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3805-23EA-41D3-BD43-CBE8ACAD8712}"/>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2459032A-2DE3-4E79-B829-DCD975D8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CFB13-3B53-4261-894D-D166E759E575}"/>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424642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E2B-75F9-40F1-8D65-EA793C7DE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DE868-60EA-43D0-9859-C6B7D5D07B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4FF58-8453-4913-9E57-E1A0BD66E440}"/>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5709A403-8B61-4E9A-A57F-817B00ABB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4C24E-45ED-4462-A8E2-E64E3BC03251}"/>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387194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09E4-7657-4FF1-B96F-E0CEC8538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AED48-516E-4B3E-B47E-9F762BEBA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D74CC8-2D1A-40E2-9358-0171850C24CB}"/>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ED5CFD14-CD6C-4053-B65A-A7178F030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15A76-B784-4A8F-8AF4-F07C13200ACD}"/>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136230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AAE6-C833-444B-B9A5-8C5F5F035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2CD6E-5535-414B-8F31-6FCC29F851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4329ED-ECD8-4883-A16A-9D6DB8CCD5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3745-56C7-47CC-B589-9932BD8F60C8}"/>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6" name="Footer Placeholder 5">
            <a:extLst>
              <a:ext uri="{FF2B5EF4-FFF2-40B4-BE49-F238E27FC236}">
                <a16:creationId xmlns:a16="http://schemas.microsoft.com/office/drawing/2014/main" id="{693DA073-CE82-4C0C-882C-1384C97BA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A288B-6245-434D-8D3A-DF43D3F1047A}"/>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38833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4230-58BC-43F8-A4F6-1E455759B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0D03B-FD4F-4D35-9843-FB86C1BDB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B3F92E-F757-44A7-ADD9-9588F32C8A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739EE5-C4AF-4F0A-8EF8-89137E118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2340C9-8BF5-413B-A643-3D93D1D0BB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F0745-B1F2-471B-BEA7-8EDBF82F07EE}"/>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8" name="Footer Placeholder 7">
            <a:extLst>
              <a:ext uri="{FF2B5EF4-FFF2-40B4-BE49-F238E27FC236}">
                <a16:creationId xmlns:a16="http://schemas.microsoft.com/office/drawing/2014/main" id="{C03B1D25-4F89-4282-9AD6-4AD7A79B3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999795-7474-42CD-B06D-9A13B905858B}"/>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337815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0025-0BD9-4D6C-A1C1-CF088074B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F3E39C-CEC2-46BF-A53B-5F19ED22BF75}"/>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4" name="Footer Placeholder 3">
            <a:extLst>
              <a:ext uri="{FF2B5EF4-FFF2-40B4-BE49-F238E27FC236}">
                <a16:creationId xmlns:a16="http://schemas.microsoft.com/office/drawing/2014/main" id="{64E6A5FC-F5A4-4C63-B39F-743A8D19F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B7FCD-5201-400F-A07E-181FD4F07EA3}"/>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13803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164D-4ED5-4D09-A185-A1D3F46E4D29}"/>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3" name="Footer Placeholder 2">
            <a:extLst>
              <a:ext uri="{FF2B5EF4-FFF2-40B4-BE49-F238E27FC236}">
                <a16:creationId xmlns:a16="http://schemas.microsoft.com/office/drawing/2014/main" id="{681285E7-B682-42DD-B973-859FB36FF9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E1F42-94F8-400B-8457-F8C555226A80}"/>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195744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D0DC-0192-41B4-8DED-A03D9916F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3899B-FD83-43D7-BB54-0797E1E9D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365FBD-7B6B-4C5C-9840-F8FEF5F21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B3AF7-2176-4A91-B283-254A87B11101}"/>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6" name="Footer Placeholder 5">
            <a:extLst>
              <a:ext uri="{FF2B5EF4-FFF2-40B4-BE49-F238E27FC236}">
                <a16:creationId xmlns:a16="http://schemas.microsoft.com/office/drawing/2014/main" id="{4FC25CA3-F5DC-4CAB-8D73-86D2819D0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283E5-4226-4270-BB7C-F4B84BE7800E}"/>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201957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5BAE-0556-4EA2-8F91-8E5F8F479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671D5F-DBF4-4F82-A3C6-A4049512B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68EEC-9FEB-4B8A-89FB-4DE846BAB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E6574D-A2DE-4669-B935-F3E1FAFA7927}"/>
              </a:ext>
            </a:extLst>
          </p:cNvPr>
          <p:cNvSpPr>
            <a:spLocks noGrp="1"/>
          </p:cNvSpPr>
          <p:nvPr>
            <p:ph type="dt" sz="half" idx="10"/>
          </p:nvPr>
        </p:nvSpPr>
        <p:spPr/>
        <p:txBody>
          <a:bodyPr/>
          <a:lstStyle/>
          <a:p>
            <a:fld id="{79370BC8-95C4-4658-A473-72EEAE3293F2}" type="datetimeFigureOut">
              <a:rPr lang="en-US" smtClean="0"/>
              <a:t>10/14/2018</a:t>
            </a:fld>
            <a:endParaRPr lang="en-US"/>
          </a:p>
        </p:txBody>
      </p:sp>
      <p:sp>
        <p:nvSpPr>
          <p:cNvPr id="6" name="Footer Placeholder 5">
            <a:extLst>
              <a:ext uri="{FF2B5EF4-FFF2-40B4-BE49-F238E27FC236}">
                <a16:creationId xmlns:a16="http://schemas.microsoft.com/office/drawing/2014/main" id="{368BC834-1EEE-4F22-9B63-D3FD5B02E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EA909-005C-43EA-AD65-AEF5716257BA}"/>
              </a:ext>
            </a:extLst>
          </p:cNvPr>
          <p:cNvSpPr>
            <a:spLocks noGrp="1"/>
          </p:cNvSpPr>
          <p:nvPr>
            <p:ph type="sldNum" sz="quarter" idx="12"/>
          </p:nvPr>
        </p:nvSpPr>
        <p:spPr/>
        <p:txBody>
          <a:bodyPr/>
          <a:lstStyle/>
          <a:p>
            <a:fld id="{F2CDB3DF-6149-4CCA-84A9-837D07DDF057}" type="slidenum">
              <a:rPr lang="en-US" smtClean="0"/>
              <a:t>‹#›</a:t>
            </a:fld>
            <a:endParaRPr lang="en-US"/>
          </a:p>
        </p:txBody>
      </p:sp>
    </p:spTree>
    <p:extLst>
      <p:ext uri="{BB962C8B-B14F-4D97-AF65-F5344CB8AC3E}">
        <p14:creationId xmlns:p14="http://schemas.microsoft.com/office/powerpoint/2010/main" val="143211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B48F-05DD-4654-8D5C-57518F3E0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3ACF40-938B-46FA-889E-C96526354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A267C-59E7-400C-B49A-703B84F08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70BC8-95C4-4658-A473-72EEAE3293F2}" type="datetimeFigureOut">
              <a:rPr lang="en-US" smtClean="0"/>
              <a:t>10/14/2018</a:t>
            </a:fld>
            <a:endParaRPr lang="en-US"/>
          </a:p>
        </p:txBody>
      </p:sp>
      <p:sp>
        <p:nvSpPr>
          <p:cNvPr id="5" name="Footer Placeholder 4">
            <a:extLst>
              <a:ext uri="{FF2B5EF4-FFF2-40B4-BE49-F238E27FC236}">
                <a16:creationId xmlns:a16="http://schemas.microsoft.com/office/drawing/2014/main" id="{B6F46248-EF2A-4CB2-AD0C-77835C74A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BEF3D-5A51-4744-A9B5-7BA8565C4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DB3DF-6149-4CCA-84A9-837D07DDF057}" type="slidenum">
              <a:rPr lang="en-US" smtClean="0"/>
              <a:t>‹#›</a:t>
            </a:fld>
            <a:endParaRPr lang="en-US"/>
          </a:p>
        </p:txBody>
      </p:sp>
    </p:spTree>
    <p:extLst>
      <p:ext uri="{BB962C8B-B14F-4D97-AF65-F5344CB8AC3E}">
        <p14:creationId xmlns:p14="http://schemas.microsoft.com/office/powerpoint/2010/main" val="167652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1162466"/>
            <a:ext cx="9144000" cy="2011035"/>
          </a:xfrm>
        </p:spPr>
        <p:txBody>
          <a:bodyPr>
            <a:normAutofit/>
          </a:bodyPr>
          <a:lstStyle/>
          <a:p>
            <a:r>
              <a:rPr lang="en-US" sz="9600" dirty="0">
                <a:solidFill>
                  <a:srgbClr val="D1B7C8"/>
                </a:solidFill>
                <a:latin typeface="Motion Picture Personal Use " panose="02000000000000000000" pitchFamily="2" charset="0"/>
              </a:rPr>
              <a:t>The Attributes of God</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1524000" y="3998258"/>
            <a:ext cx="9144000" cy="1259541"/>
          </a:xfrm>
        </p:spPr>
        <p:txBody>
          <a:bodyPr>
            <a:normAutofit/>
          </a:bodyPr>
          <a:lstStyle/>
          <a:p>
            <a:r>
              <a:rPr lang="en-US" sz="6000" b="1" dirty="0">
                <a:solidFill>
                  <a:srgbClr val="D1B7C8"/>
                </a:solidFill>
              </a:rPr>
              <a:t>Acts 17:24-29</a:t>
            </a:r>
          </a:p>
        </p:txBody>
      </p:sp>
    </p:spTree>
    <p:extLst>
      <p:ext uri="{BB962C8B-B14F-4D97-AF65-F5344CB8AC3E}">
        <p14:creationId xmlns:p14="http://schemas.microsoft.com/office/powerpoint/2010/main" val="229385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448235" y="230145"/>
            <a:ext cx="10219765" cy="1526945"/>
          </a:xfrm>
        </p:spPr>
        <p:txBody>
          <a:bodyPr>
            <a:normAutofit/>
          </a:bodyPr>
          <a:lstStyle/>
          <a:p>
            <a:pPr algn="l"/>
            <a:r>
              <a:rPr lang="en-US" sz="9600" dirty="0">
                <a:solidFill>
                  <a:srgbClr val="D1B7C8"/>
                </a:solidFill>
                <a:latin typeface="Motion Picture Personal Use " panose="02000000000000000000" pitchFamily="2" charset="0"/>
              </a:rPr>
              <a:t>Conclusion</a:t>
            </a:r>
            <a:endParaRPr lang="en-US" sz="9600" dirty="0">
              <a:solidFill>
                <a:srgbClr val="D1B7C8"/>
              </a:solidFill>
              <a:latin typeface="Monotype Corsiva" panose="03010101010201010101" pitchFamily="66" charset="0"/>
            </a:endParaRP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591671" y="1757090"/>
            <a:ext cx="11026588" cy="4679569"/>
          </a:xfrm>
        </p:spPr>
        <p:txBody>
          <a:bodyPr>
            <a:normAutofit/>
          </a:bodyPr>
          <a:lstStyle/>
          <a:p>
            <a:r>
              <a:rPr lang="en-US" sz="4800" b="1" dirty="0">
                <a:solidFill>
                  <a:srgbClr val="D1B7C8"/>
                </a:solidFill>
              </a:rPr>
              <a:t>“Such knowledge is too wonderful for me; It is high, I cannot attain it.”</a:t>
            </a:r>
          </a:p>
          <a:p>
            <a:pPr algn="r"/>
            <a:r>
              <a:rPr lang="en-US" sz="4000" i="1" dirty="0">
                <a:solidFill>
                  <a:srgbClr val="D1B7C8"/>
                </a:solidFill>
              </a:rPr>
              <a:t>(Psalms 139:6)</a:t>
            </a:r>
          </a:p>
          <a:p>
            <a:endParaRPr lang="en-US" sz="400" dirty="0">
              <a:solidFill>
                <a:schemeClr val="bg1"/>
              </a:solidFill>
            </a:endParaRPr>
          </a:p>
          <a:p>
            <a:endParaRPr lang="en-US" sz="400" dirty="0">
              <a:solidFill>
                <a:schemeClr val="bg1"/>
              </a:solidFill>
            </a:endParaRPr>
          </a:p>
          <a:p>
            <a:pPr indent="466725" algn="just"/>
            <a:r>
              <a:rPr lang="en-US" sz="4400" dirty="0">
                <a:solidFill>
                  <a:schemeClr val="bg1"/>
                </a:solidFill>
              </a:rPr>
              <a:t>God’s relationship with us is based upon who God is! We should always rejoice in our efforts to please Him.</a:t>
            </a:r>
          </a:p>
        </p:txBody>
      </p:sp>
    </p:spTree>
    <p:extLst>
      <p:ext uri="{BB962C8B-B14F-4D97-AF65-F5344CB8AC3E}">
        <p14:creationId xmlns:p14="http://schemas.microsoft.com/office/powerpoint/2010/main" val="14425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Genesis </a:t>
            </a:r>
            <a:r>
              <a:rPr lang="en-US" sz="9600" dirty="0">
                <a:solidFill>
                  <a:srgbClr val="D1B7C8"/>
                </a:solidFill>
                <a:latin typeface="Monotype Corsiva" panose="03010101010201010101" pitchFamily="66" charset="0"/>
              </a:rPr>
              <a:t>1:1</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“In the beginning God created the heavens and the earth.”</a:t>
            </a:r>
          </a:p>
        </p:txBody>
      </p:sp>
    </p:spTree>
    <p:extLst>
      <p:ext uri="{BB962C8B-B14F-4D97-AF65-F5344CB8AC3E}">
        <p14:creationId xmlns:p14="http://schemas.microsoft.com/office/powerpoint/2010/main" val="166098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Revelation </a:t>
            </a:r>
            <a:r>
              <a:rPr lang="en-US" sz="9600" dirty="0">
                <a:solidFill>
                  <a:srgbClr val="D1B7C8"/>
                </a:solidFill>
                <a:latin typeface="Monotype Corsiva" panose="03010101010201010101" pitchFamily="66" charset="0"/>
              </a:rPr>
              <a:t>1:8</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“‘I am the Alpha and the Omega, the Beginning and the End,’ says the Lord, ‘who is and who was and who is to come, the Almighty.’” </a:t>
            </a:r>
          </a:p>
        </p:txBody>
      </p:sp>
    </p:spTree>
    <p:extLst>
      <p:ext uri="{BB962C8B-B14F-4D97-AF65-F5344CB8AC3E}">
        <p14:creationId xmlns:p14="http://schemas.microsoft.com/office/powerpoint/2010/main" val="15579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Micah </a:t>
            </a:r>
            <a:r>
              <a:rPr lang="en-US" sz="9600" dirty="0">
                <a:solidFill>
                  <a:srgbClr val="D1B7C8"/>
                </a:solidFill>
                <a:latin typeface="Monotype Corsiva" panose="03010101010201010101" pitchFamily="66" charset="0"/>
              </a:rPr>
              <a:t>5:2</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5"/>
            <a:ext cx="10542494" cy="3723297"/>
          </a:xfrm>
        </p:spPr>
        <p:txBody>
          <a:bodyPr>
            <a:normAutofit/>
          </a:bodyPr>
          <a:lstStyle/>
          <a:p>
            <a:r>
              <a:rPr lang="en-US" sz="4400" b="1" dirty="0">
                <a:solidFill>
                  <a:srgbClr val="D1B7C8"/>
                </a:solidFill>
              </a:rPr>
              <a:t>“But you, Bethlehem Ephrathah, Though you are little among the thousands of Judah, Yet out of you shall come forth to Me The One to be Ruler in Israel, Whose goings forth are from of old, From everlasting.”</a:t>
            </a:r>
          </a:p>
        </p:txBody>
      </p:sp>
    </p:spTree>
    <p:extLst>
      <p:ext uri="{BB962C8B-B14F-4D97-AF65-F5344CB8AC3E}">
        <p14:creationId xmlns:p14="http://schemas.microsoft.com/office/powerpoint/2010/main" val="25452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Psalm </a:t>
            </a:r>
            <a:r>
              <a:rPr lang="en-US" sz="9600" dirty="0">
                <a:solidFill>
                  <a:srgbClr val="D1B7C8"/>
                </a:solidFill>
                <a:latin typeface="Monotype Corsiva" panose="03010101010201010101" pitchFamily="66" charset="0"/>
              </a:rPr>
              <a:t>9:10</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“And those who know Your name will put their trust in You; For You, LORD, have not forsaken those who seek You.”</a:t>
            </a:r>
          </a:p>
        </p:txBody>
      </p:sp>
    </p:spTree>
    <p:extLst>
      <p:ext uri="{BB962C8B-B14F-4D97-AF65-F5344CB8AC3E}">
        <p14:creationId xmlns:p14="http://schemas.microsoft.com/office/powerpoint/2010/main" val="424819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Matthew </a:t>
            </a:r>
            <a:r>
              <a:rPr lang="en-US" sz="9600" dirty="0">
                <a:solidFill>
                  <a:srgbClr val="D1B7C8"/>
                </a:solidFill>
                <a:latin typeface="Monotype Corsiva" panose="03010101010201010101" pitchFamily="66" charset="0"/>
              </a:rPr>
              <a:t>19:17</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“So He said to him, ‘Why do you call Me good? No one is good but One, that is, God. But if you want to enter into life, keep the commandments.’”</a:t>
            </a:r>
          </a:p>
        </p:txBody>
      </p:sp>
    </p:spTree>
    <p:extLst>
      <p:ext uri="{BB962C8B-B14F-4D97-AF65-F5344CB8AC3E}">
        <p14:creationId xmlns:p14="http://schemas.microsoft.com/office/powerpoint/2010/main" val="346570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notype Corsiva" panose="03010101010201010101" pitchFamily="66" charset="0"/>
              </a:rPr>
              <a:t>1</a:t>
            </a:r>
            <a:r>
              <a:rPr lang="en-US" sz="9600" dirty="0">
                <a:solidFill>
                  <a:srgbClr val="D1B7C8"/>
                </a:solidFill>
                <a:latin typeface="Motion Picture Personal Use " panose="02000000000000000000" pitchFamily="2" charset="0"/>
              </a:rPr>
              <a:t> Samuel </a:t>
            </a:r>
            <a:r>
              <a:rPr lang="en-US" sz="9600" dirty="0">
                <a:solidFill>
                  <a:srgbClr val="D1B7C8"/>
                </a:solidFill>
                <a:latin typeface="Monotype Corsiva" panose="03010101010201010101" pitchFamily="66" charset="0"/>
              </a:rPr>
              <a:t>2:2</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681318" y="2581836"/>
            <a:ext cx="10865223" cy="3427458"/>
          </a:xfrm>
        </p:spPr>
        <p:txBody>
          <a:bodyPr>
            <a:normAutofit/>
          </a:bodyPr>
          <a:lstStyle/>
          <a:p>
            <a:r>
              <a:rPr lang="en-US" sz="4400" b="1" dirty="0">
                <a:solidFill>
                  <a:srgbClr val="D1B7C8"/>
                </a:solidFill>
              </a:rPr>
              <a:t>“No one is holy like the LORD, for there is none besides You, nor is there any rock like our God.”</a:t>
            </a:r>
          </a:p>
        </p:txBody>
      </p:sp>
    </p:spTree>
    <p:extLst>
      <p:ext uri="{BB962C8B-B14F-4D97-AF65-F5344CB8AC3E}">
        <p14:creationId xmlns:p14="http://schemas.microsoft.com/office/powerpoint/2010/main" val="13323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tion Picture Personal Use " panose="02000000000000000000" pitchFamily="2" charset="0"/>
              </a:rPr>
              <a:t>James </a:t>
            </a:r>
            <a:r>
              <a:rPr lang="en-US" sz="9600" dirty="0">
                <a:solidFill>
                  <a:srgbClr val="D1B7C8"/>
                </a:solidFill>
                <a:latin typeface="Monotype Corsiva" panose="03010101010201010101" pitchFamily="66" charset="0"/>
              </a:rPr>
              <a:t>1:17</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“Every good gift and every perfect gift is from above, and comes down from the Father of lights, with whom there is no variation or shadow of turning.”</a:t>
            </a:r>
          </a:p>
        </p:txBody>
      </p:sp>
    </p:spTree>
    <p:extLst>
      <p:ext uri="{BB962C8B-B14F-4D97-AF65-F5344CB8AC3E}">
        <p14:creationId xmlns:p14="http://schemas.microsoft.com/office/powerpoint/2010/main" val="2351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15C0-AEB3-4BC9-AC50-6B24C3CE1E0A}"/>
              </a:ext>
            </a:extLst>
          </p:cNvPr>
          <p:cNvSpPr>
            <a:spLocks noGrp="1"/>
          </p:cNvSpPr>
          <p:nvPr>
            <p:ph type="ctrTitle"/>
          </p:nvPr>
        </p:nvSpPr>
        <p:spPr>
          <a:xfrm>
            <a:off x="1524000" y="552867"/>
            <a:ext cx="9144000" cy="1697276"/>
          </a:xfrm>
        </p:spPr>
        <p:txBody>
          <a:bodyPr>
            <a:normAutofit/>
          </a:bodyPr>
          <a:lstStyle/>
          <a:p>
            <a:r>
              <a:rPr lang="en-US" sz="9600" dirty="0">
                <a:solidFill>
                  <a:srgbClr val="D1B7C8"/>
                </a:solidFill>
                <a:latin typeface="Monotype Corsiva" panose="03010101010201010101" pitchFamily="66" charset="0"/>
              </a:rPr>
              <a:t>1</a:t>
            </a:r>
            <a:r>
              <a:rPr lang="en-US" sz="9600" dirty="0">
                <a:solidFill>
                  <a:srgbClr val="D1B7C8"/>
                </a:solidFill>
                <a:latin typeface="Motion Picture Personal Use " panose="02000000000000000000" pitchFamily="2" charset="0"/>
              </a:rPr>
              <a:t> John </a:t>
            </a:r>
            <a:r>
              <a:rPr lang="en-US" sz="9600" dirty="0">
                <a:solidFill>
                  <a:srgbClr val="D1B7C8"/>
                </a:solidFill>
                <a:latin typeface="Monotype Corsiva" panose="03010101010201010101" pitchFamily="66" charset="0"/>
              </a:rPr>
              <a:t>1:5</a:t>
            </a:r>
          </a:p>
        </p:txBody>
      </p:sp>
      <p:sp>
        <p:nvSpPr>
          <p:cNvPr id="3" name="Subtitle 2">
            <a:extLst>
              <a:ext uri="{FF2B5EF4-FFF2-40B4-BE49-F238E27FC236}">
                <a16:creationId xmlns:a16="http://schemas.microsoft.com/office/drawing/2014/main" id="{307208D7-D4E4-45C8-A882-94B083D4F99F}"/>
              </a:ext>
            </a:extLst>
          </p:cNvPr>
          <p:cNvSpPr>
            <a:spLocks noGrp="1"/>
          </p:cNvSpPr>
          <p:nvPr>
            <p:ph type="subTitle" idx="1"/>
          </p:nvPr>
        </p:nvSpPr>
        <p:spPr>
          <a:xfrm>
            <a:off x="896471" y="2581836"/>
            <a:ext cx="10542494" cy="3427458"/>
          </a:xfrm>
        </p:spPr>
        <p:txBody>
          <a:bodyPr>
            <a:normAutofit/>
          </a:bodyPr>
          <a:lstStyle/>
          <a:p>
            <a:r>
              <a:rPr lang="en-US" sz="4400" b="1" dirty="0">
                <a:solidFill>
                  <a:srgbClr val="D1B7C8"/>
                </a:solidFill>
              </a:rPr>
              <a:t>“This is the message which we have heard from Him and declare to you, that God is light and in Him is no darkness at all.”</a:t>
            </a:r>
          </a:p>
        </p:txBody>
      </p:sp>
    </p:spTree>
    <p:extLst>
      <p:ext uri="{BB962C8B-B14F-4D97-AF65-F5344CB8AC3E}">
        <p14:creationId xmlns:p14="http://schemas.microsoft.com/office/powerpoint/2010/main" val="109945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791</Words>
  <Application>Microsoft Office PowerPoint</Application>
  <PresentationFormat>Widescreen</PresentationFormat>
  <Paragraphs>107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Monotype Corsiva</vt:lpstr>
      <vt:lpstr>Calibri</vt:lpstr>
      <vt:lpstr>Calibri Light</vt:lpstr>
      <vt:lpstr>Motion Picture Personal Use </vt:lpstr>
      <vt:lpstr>Arial</vt:lpstr>
      <vt:lpstr>Office Theme</vt:lpstr>
      <vt:lpstr>The Attributes of God</vt:lpstr>
      <vt:lpstr>Genesis 1:1</vt:lpstr>
      <vt:lpstr>Revelation 1:8</vt:lpstr>
      <vt:lpstr>Micah 5:2</vt:lpstr>
      <vt:lpstr>Psalm 9:10</vt:lpstr>
      <vt:lpstr>Matthew 19:17</vt:lpstr>
      <vt:lpstr>1 Samuel 2:2</vt:lpstr>
      <vt:lpstr>James 1:17</vt:lpstr>
      <vt:lpstr>1 John 1:5</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Attributes of God</dc:title>
  <dc:creator>Stan Cox</dc:creator>
  <cp:lastModifiedBy>Stan Cox</cp:lastModifiedBy>
  <cp:revision>11</cp:revision>
  <cp:lastPrinted>2018-10-14T04:03:45Z</cp:lastPrinted>
  <dcterms:created xsi:type="dcterms:W3CDTF">2018-10-14T03:25:55Z</dcterms:created>
  <dcterms:modified xsi:type="dcterms:W3CDTF">2018-10-14T19:38:29Z</dcterms:modified>
</cp:coreProperties>
</file>