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7053263" cy="9309100"/>
  <p:embeddedFontLs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
      <p:font typeface="Berkshire Swash" panose="02000505000000020003" pitchFamily="2" charset="0"/>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391" autoAdjust="0"/>
  </p:normalViewPr>
  <p:slideViewPr>
    <p:cSldViewPr snapToGrid="0">
      <p:cViewPr varScale="1">
        <p:scale>
          <a:sx n="43" d="100"/>
          <a:sy n="43" d="100"/>
        </p:scale>
        <p:origin x="1698" y="42"/>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2672" cy="467072"/>
          </a:xfrm>
          <a:prstGeom prst="rect">
            <a:avLst/>
          </a:prstGeom>
        </p:spPr>
        <p:txBody>
          <a:bodyPr vert="horz" lIns="93497" tIns="46749" rIns="93497" bIns="46749" rtlCol="0"/>
          <a:lstStyle>
            <a:lvl1pPr algn="l">
              <a:defRPr sz="1200"/>
            </a:lvl1pPr>
          </a:lstStyle>
          <a:p>
            <a:r>
              <a:rPr lang="en-US" sz="2000" dirty="0">
                <a:latin typeface="Berkshire Swash" panose="02000505000000020003" pitchFamily="2" charset="0"/>
              </a:rPr>
              <a:t>The Benefits of a Life Lived for Christ</a:t>
            </a:r>
          </a:p>
        </p:txBody>
      </p:sp>
      <p:sp>
        <p:nvSpPr>
          <p:cNvPr id="3" name="Date Placeholder 2"/>
          <p:cNvSpPr>
            <a:spLocks noGrp="1"/>
          </p:cNvSpPr>
          <p:nvPr>
            <p:ph type="dt" sz="quarter" idx="1"/>
          </p:nvPr>
        </p:nvSpPr>
        <p:spPr>
          <a:xfrm>
            <a:off x="4682983" y="0"/>
            <a:ext cx="2368648" cy="467072"/>
          </a:xfrm>
          <a:prstGeom prst="rect">
            <a:avLst/>
          </a:prstGeom>
        </p:spPr>
        <p:txBody>
          <a:bodyPr vert="horz" lIns="93497" tIns="46749" rIns="93497" bIns="46749" rtlCol="0"/>
          <a:lstStyle>
            <a:lvl1pPr algn="r">
              <a:defRPr sz="1200"/>
            </a:lvl1pPr>
          </a:lstStyle>
          <a:p>
            <a:r>
              <a:rPr lang="en-US" dirty="0"/>
              <a:t>March 12, 2017 AM &amp; PM</a:t>
            </a:r>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soundteaching.org    </a:t>
            </a:r>
            <a:fld id="{F2A24C18-51A8-4B40-A2EA-D911A5A0983E}" type="slidenum">
              <a:rPr lang="en-US" smtClean="0"/>
              <a:t>‹#›</a:t>
            </a:fld>
            <a:endParaRPr lang="en-US" dirty="0"/>
          </a:p>
        </p:txBody>
      </p:sp>
    </p:spTree>
    <p:extLst>
      <p:ext uri="{BB962C8B-B14F-4D97-AF65-F5344CB8AC3E}">
        <p14:creationId xmlns:p14="http://schemas.microsoft.com/office/powerpoint/2010/main" val="3609205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97B578E0-CC6E-45F6-B572-E34503A48139}" type="datetimeFigureOut">
              <a:rPr lang="en-US" smtClean="0"/>
              <a:t>3/17/2017</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E1EBDF1A-E29A-48F6-A520-063DEBD793A3}" type="slidenum">
              <a:rPr lang="en-US" smtClean="0"/>
              <a:t>‹#›</a:t>
            </a:fld>
            <a:endParaRPr lang="en-US"/>
          </a:p>
        </p:txBody>
      </p:sp>
    </p:spTree>
    <p:extLst>
      <p:ext uri="{BB962C8B-B14F-4D97-AF65-F5344CB8AC3E}">
        <p14:creationId xmlns:p14="http://schemas.microsoft.com/office/powerpoint/2010/main" val="272903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and Discuss Ephesians 1:3-14</a:t>
            </a:r>
          </a:p>
          <a:p>
            <a:pPr marL="642795" lvl="1" indent="-175308">
              <a:buFont typeface="Arial" panose="020B0604020202020204" pitchFamily="34" charset="0"/>
              <a:buChar char="•"/>
            </a:pPr>
            <a:r>
              <a:rPr lang="en-US" dirty="0"/>
              <a:t>Every spiritual blessing is to be found in Jesus Christ</a:t>
            </a:r>
          </a:p>
          <a:p>
            <a:pPr marL="642795" lvl="1" indent="-175308">
              <a:buFont typeface="Arial" panose="020B0604020202020204" pitchFamily="34" charset="0"/>
              <a:buChar char="•"/>
            </a:pPr>
            <a:r>
              <a:rPr lang="en-US" dirty="0"/>
              <a:t>God chose to save (adopt) through Christ alone</a:t>
            </a:r>
          </a:p>
          <a:p>
            <a:pPr marL="642795" lvl="1" indent="-175308">
              <a:buFont typeface="Arial" panose="020B0604020202020204" pitchFamily="34" charset="0"/>
              <a:buChar char="•"/>
            </a:pPr>
            <a:r>
              <a:rPr lang="en-US" dirty="0"/>
              <a:t>Our redemption is accomplished through the shed blood of Christ</a:t>
            </a:r>
          </a:p>
          <a:p>
            <a:pPr marL="642795" lvl="1" indent="-175308">
              <a:buFont typeface="Arial" panose="020B0604020202020204" pitchFamily="34" charset="0"/>
              <a:buChar char="•"/>
            </a:pPr>
            <a:r>
              <a:rPr lang="en-US" dirty="0"/>
              <a:t>Our inheritance was established in God’s mind before the world began</a:t>
            </a:r>
          </a:p>
          <a:p>
            <a:pPr marL="642795" lvl="1" indent="-175308">
              <a:buFont typeface="Arial" panose="020B0604020202020204" pitchFamily="34" charset="0"/>
              <a:buChar char="•"/>
            </a:pPr>
            <a:r>
              <a:rPr lang="en-US" dirty="0"/>
              <a:t>We are of the elect if we trust by accepting the word of truth!</a:t>
            </a:r>
          </a:p>
          <a:p>
            <a:r>
              <a:rPr lang="en-US" b="1" dirty="0"/>
              <a:t>Note: The blessings are conditioned upon our accepting (believing and obeying) the word of God!</a:t>
            </a:r>
          </a:p>
          <a:p>
            <a:r>
              <a:rPr lang="en-US" b="1" dirty="0"/>
              <a:t>The opposite is a life lived without God in it.  Such a life is VAIN!</a:t>
            </a:r>
          </a:p>
          <a:p>
            <a:r>
              <a:rPr lang="en-US" b="1" dirty="0"/>
              <a:t>(Ecclesiastes 1:12-14), </a:t>
            </a:r>
            <a:r>
              <a:rPr lang="en-US" b="0" i="1" dirty="0"/>
              <a:t>“I, the Preacher, was king over Israel in Jerusalem. </a:t>
            </a:r>
            <a:r>
              <a:rPr lang="en-US" b="0" i="1" baseline="30000" dirty="0"/>
              <a:t>13</a:t>
            </a:r>
            <a:r>
              <a:rPr lang="en-US" b="0" i="1" dirty="0"/>
              <a:t> And I set my heart to seek and search out by wisdom concerning all that is done under heaven; this burdensome task God has given to the sons of man, by which they may be exercised. </a:t>
            </a:r>
            <a:r>
              <a:rPr lang="en-US" b="0" i="1" baseline="30000" dirty="0"/>
              <a:t>14</a:t>
            </a:r>
            <a:r>
              <a:rPr lang="en-US" b="0" i="1" dirty="0"/>
              <a:t> I have seen all the works that are done under the sun; </a:t>
            </a:r>
            <a:r>
              <a:rPr lang="en-US" b="0" i="1" u="sng" dirty="0"/>
              <a:t>and indeed, all is vanity and grasping for the wind</a:t>
            </a:r>
            <a:r>
              <a:rPr lang="en-US" b="0" i="1" dirty="0"/>
              <a:t>.”</a:t>
            </a:r>
          </a:p>
          <a:p>
            <a:pPr marL="642795" lvl="1" indent="-175308">
              <a:buFont typeface="Arial" panose="020B0604020202020204" pitchFamily="34" charset="0"/>
              <a:buChar char="•"/>
            </a:pPr>
            <a:r>
              <a:rPr lang="en-US" b="1" i="0" dirty="0"/>
              <a:t>Momentary and fleeting happiness, but no eternal joy or value in a life lived without God</a:t>
            </a:r>
          </a:p>
          <a:p>
            <a:pPr marL="642795" lvl="1" indent="-175308">
              <a:buFont typeface="Arial" panose="020B0604020202020204" pitchFamily="34" charset="0"/>
              <a:buChar char="•"/>
            </a:pPr>
            <a:endParaRPr lang="en-US" b="1" i="0" dirty="0"/>
          </a:p>
          <a:p>
            <a:r>
              <a:rPr lang="en-US" b="1" i="0" dirty="0"/>
              <a:t>So, What are the benefits of a life lived for Christ?</a:t>
            </a:r>
          </a:p>
          <a:p>
            <a:pPr marL="642795" lvl="1" indent="-175308">
              <a:buFont typeface="Arial" panose="020B0604020202020204" pitchFamily="34" charset="0"/>
              <a:buChar char="•"/>
            </a:pPr>
            <a:endParaRPr lang="en-US" dirty="0"/>
          </a:p>
          <a:p>
            <a:pPr marL="642795" lvl="1"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EBDF1A-E29A-48F6-A520-063DEBD793A3}" type="slidenum">
              <a:rPr lang="en-US" smtClean="0"/>
              <a:t>1</a:t>
            </a:fld>
            <a:endParaRPr lang="en-US"/>
          </a:p>
        </p:txBody>
      </p:sp>
    </p:spTree>
    <p:extLst>
      <p:ext uri="{BB962C8B-B14F-4D97-AF65-F5344CB8AC3E}">
        <p14:creationId xmlns:p14="http://schemas.microsoft.com/office/powerpoint/2010/main" val="2027359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(Hebrews 4:8-9), </a:t>
            </a:r>
            <a:r>
              <a:rPr lang="en-US" b="0" i="1" dirty="0"/>
              <a:t>“For if Joshua had given them rest, then He would not afterward have spoken of another day. </a:t>
            </a:r>
            <a:r>
              <a:rPr lang="en-US" b="0" i="1" baseline="30000" dirty="0"/>
              <a:t>9</a:t>
            </a:r>
            <a:r>
              <a:rPr lang="en-US" b="0" i="1" dirty="0"/>
              <a:t> </a:t>
            </a:r>
            <a:r>
              <a:rPr lang="en-US" b="0" i="1" u="sng" dirty="0"/>
              <a:t>There remains therefore a rest for the people of God</a:t>
            </a:r>
            <a:r>
              <a:rPr lang="en-US" b="0" i="1" dirty="0"/>
              <a:t>.”</a:t>
            </a:r>
            <a:endParaRPr lang="en-US" b="1" i="0" dirty="0"/>
          </a:p>
          <a:p>
            <a:endParaRPr lang="en-US" b="1" i="0" dirty="0"/>
          </a:p>
          <a:p>
            <a:r>
              <a:rPr lang="en-US" b="1" i="0" dirty="0"/>
              <a:t>(Revelation 14:13), </a:t>
            </a:r>
            <a:r>
              <a:rPr lang="en-US" b="0" i="1" dirty="0"/>
              <a:t>“Then I heard a voice from heaven saying to me, ‘Write: “Blessed are the dead who die in the Lord from now on.” ‘Yes,’ says the Spirit, ‘</a:t>
            </a:r>
            <a:r>
              <a:rPr lang="en-US" b="0" i="1" u="sng" dirty="0"/>
              <a:t>that they may rest from their labors</a:t>
            </a:r>
            <a:r>
              <a:rPr lang="en-US" b="0" i="1" dirty="0"/>
              <a:t>, and their works follow them.’”</a:t>
            </a:r>
          </a:p>
        </p:txBody>
      </p:sp>
      <p:sp>
        <p:nvSpPr>
          <p:cNvPr id="4" name="Slide Number Placeholder 3"/>
          <p:cNvSpPr>
            <a:spLocks noGrp="1"/>
          </p:cNvSpPr>
          <p:nvPr>
            <p:ph type="sldNum" sz="quarter" idx="10"/>
          </p:nvPr>
        </p:nvSpPr>
        <p:spPr/>
        <p:txBody>
          <a:bodyPr/>
          <a:lstStyle/>
          <a:p>
            <a:fld id="{E1EBDF1A-E29A-48F6-A520-063DEBD793A3}" type="slidenum">
              <a:rPr lang="en-US" smtClean="0"/>
              <a:t>10</a:t>
            </a:fld>
            <a:endParaRPr lang="en-US"/>
          </a:p>
        </p:txBody>
      </p:sp>
    </p:spTree>
    <p:extLst>
      <p:ext uri="{BB962C8B-B14F-4D97-AF65-F5344CB8AC3E}">
        <p14:creationId xmlns:p14="http://schemas.microsoft.com/office/powerpoint/2010/main" val="1229892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(Revelation 22:1-5), [The final, glorious victory of the children of God], </a:t>
            </a:r>
            <a:r>
              <a:rPr lang="en-US" b="0" i="1" dirty="0"/>
              <a:t>“And he showed me a pure river of water of life, clear as crystal, proceeding from the throne of God and of the Lamb. </a:t>
            </a:r>
            <a:r>
              <a:rPr lang="en-US" b="0" i="1" baseline="30000" dirty="0"/>
              <a:t>2</a:t>
            </a:r>
            <a:r>
              <a:rPr lang="en-US" b="0" i="1" dirty="0"/>
              <a:t> In the middle of its street, and on either side of the river, was the tree of life, which bore twelve fruits, each tree yielding its fruit every month. The leaves of the tree were for the healing of the nations. </a:t>
            </a:r>
            <a:r>
              <a:rPr lang="en-US" b="0" i="1" baseline="30000" dirty="0"/>
              <a:t>3</a:t>
            </a:r>
            <a:r>
              <a:rPr lang="en-US" b="0" i="1" dirty="0"/>
              <a:t> And there shall be no more curse, but the throne of God and of the Lamb shall be in it, and His servants shall serve Him. </a:t>
            </a:r>
            <a:r>
              <a:rPr lang="en-US" b="0" i="1" baseline="30000" dirty="0"/>
              <a:t>4</a:t>
            </a:r>
            <a:r>
              <a:rPr lang="en-US" b="0" i="1" dirty="0"/>
              <a:t> </a:t>
            </a:r>
            <a:r>
              <a:rPr lang="en-US" b="0" i="1" u="sng" dirty="0"/>
              <a:t>They shall see His face, and His name shall be on their foreheads. </a:t>
            </a:r>
            <a:r>
              <a:rPr lang="en-US" b="0" i="1" u="sng" baseline="30000" dirty="0"/>
              <a:t>5</a:t>
            </a:r>
            <a:r>
              <a:rPr lang="en-US" b="0" i="1" u="sng" dirty="0"/>
              <a:t> There shall be no night there: they need no lamp nor light of the sun, for the Lord God gives them light. And they shall reign forever and ever</a:t>
            </a:r>
            <a:r>
              <a:rPr lang="en-US" b="0" i="1" dirty="0"/>
              <a:t>.”</a:t>
            </a:r>
            <a:endParaRPr lang="en-US" b="1" i="0" dirty="0"/>
          </a:p>
        </p:txBody>
      </p:sp>
      <p:sp>
        <p:nvSpPr>
          <p:cNvPr id="4" name="Slide Number Placeholder 3"/>
          <p:cNvSpPr>
            <a:spLocks noGrp="1"/>
          </p:cNvSpPr>
          <p:nvPr>
            <p:ph type="sldNum" sz="quarter" idx="10"/>
          </p:nvPr>
        </p:nvSpPr>
        <p:spPr/>
        <p:txBody>
          <a:bodyPr/>
          <a:lstStyle/>
          <a:p>
            <a:fld id="{E1EBDF1A-E29A-48F6-A520-063DEBD793A3}" type="slidenum">
              <a:rPr lang="en-US" smtClean="0"/>
              <a:t>11</a:t>
            </a:fld>
            <a:endParaRPr lang="en-US"/>
          </a:p>
        </p:txBody>
      </p:sp>
    </p:spTree>
    <p:extLst>
      <p:ext uri="{BB962C8B-B14F-4D97-AF65-F5344CB8AC3E}">
        <p14:creationId xmlns:p14="http://schemas.microsoft.com/office/powerpoint/2010/main" val="372637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(Luke 18:29-30), </a:t>
            </a:r>
            <a:r>
              <a:rPr lang="en-US" b="0" i="1" dirty="0"/>
              <a:t>“So He said to them, ‘Assuredly, I say to you, there is no one who has left house or parents or brothers or wife or children, for the sake of the kingdom of God, </a:t>
            </a:r>
            <a:r>
              <a:rPr lang="en-US" b="0" i="1" baseline="30000" dirty="0"/>
              <a:t>30</a:t>
            </a:r>
            <a:r>
              <a:rPr lang="en-US" b="0" i="1" dirty="0"/>
              <a:t> who shall not receive many times more in this present time, and in the age to come eternal life.’"</a:t>
            </a:r>
          </a:p>
          <a:p>
            <a:endParaRPr lang="en-US" b="1" i="0" dirty="0"/>
          </a:p>
          <a:p>
            <a:r>
              <a:rPr lang="en-US" b="1" i="0" dirty="0"/>
              <a:t>(Romans 6:22-23), </a:t>
            </a:r>
            <a:r>
              <a:rPr lang="en-US" b="0" i="1" dirty="0"/>
              <a:t>“But now having been set free from sin, and having become slaves of God, you have your fruit to holiness, and the end, everlasting life. </a:t>
            </a:r>
            <a:r>
              <a:rPr lang="en-US" b="0" i="1" baseline="30000" dirty="0"/>
              <a:t>23</a:t>
            </a:r>
            <a:r>
              <a:rPr lang="en-US" b="0" i="1" dirty="0"/>
              <a:t> For the wages of sin is death, but the gift of God is eternal life in Christ Jesus our Lord.”</a:t>
            </a:r>
          </a:p>
        </p:txBody>
      </p:sp>
      <p:sp>
        <p:nvSpPr>
          <p:cNvPr id="4" name="Slide Number Placeholder 3"/>
          <p:cNvSpPr>
            <a:spLocks noGrp="1"/>
          </p:cNvSpPr>
          <p:nvPr>
            <p:ph type="sldNum" sz="quarter" idx="10"/>
          </p:nvPr>
        </p:nvSpPr>
        <p:spPr/>
        <p:txBody>
          <a:bodyPr/>
          <a:lstStyle/>
          <a:p>
            <a:fld id="{E1EBDF1A-E29A-48F6-A520-063DEBD793A3}" type="slidenum">
              <a:rPr lang="en-US" smtClean="0"/>
              <a:t>12</a:t>
            </a:fld>
            <a:endParaRPr lang="en-US"/>
          </a:p>
        </p:txBody>
      </p:sp>
    </p:spTree>
    <p:extLst>
      <p:ext uri="{BB962C8B-B14F-4D97-AF65-F5344CB8AC3E}">
        <p14:creationId xmlns:p14="http://schemas.microsoft.com/office/powerpoint/2010/main" val="363319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5:8-9), </a:t>
            </a:r>
            <a:r>
              <a:rPr lang="en-US" i="1" dirty="0"/>
              <a:t>“though He was a Son, yet He learned obedience by the things which He suffered. </a:t>
            </a:r>
            <a:r>
              <a:rPr lang="en-US" i="1" baseline="30000" dirty="0"/>
              <a:t>9</a:t>
            </a:r>
            <a:r>
              <a:rPr lang="en-US" i="1" dirty="0"/>
              <a:t> And having been perfected, He became the author of eternal salvation to all who obey Him.”</a:t>
            </a:r>
          </a:p>
        </p:txBody>
      </p:sp>
      <p:sp>
        <p:nvSpPr>
          <p:cNvPr id="4" name="Slide Number Placeholder 3"/>
          <p:cNvSpPr>
            <a:spLocks noGrp="1"/>
          </p:cNvSpPr>
          <p:nvPr>
            <p:ph type="sldNum" sz="quarter" idx="10"/>
          </p:nvPr>
        </p:nvSpPr>
        <p:spPr/>
        <p:txBody>
          <a:bodyPr/>
          <a:lstStyle/>
          <a:p>
            <a:fld id="{E1EBDF1A-E29A-48F6-A520-063DEBD793A3}" type="slidenum">
              <a:rPr lang="en-US" smtClean="0"/>
              <a:t>13</a:t>
            </a:fld>
            <a:endParaRPr lang="en-US"/>
          </a:p>
        </p:txBody>
      </p:sp>
    </p:spTree>
    <p:extLst>
      <p:ext uri="{BB962C8B-B14F-4D97-AF65-F5344CB8AC3E}">
        <p14:creationId xmlns:p14="http://schemas.microsoft.com/office/powerpoint/2010/main" val="319571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13:1-4), </a:t>
            </a:r>
            <a:r>
              <a:rPr lang="en-US" i="1" dirty="0"/>
              <a:t>“Let every soul be subject to the governing authorities. For there is no authority except from God, and the authorities that exist are appointed by God. </a:t>
            </a:r>
            <a:r>
              <a:rPr lang="en-US" i="1" baseline="30000" dirty="0"/>
              <a:t>2</a:t>
            </a:r>
            <a:r>
              <a:rPr lang="en-US" i="1" dirty="0"/>
              <a:t> Therefore whoever resists the authority resists the ordinance of God, and those who resist will bring judgment on themselves. </a:t>
            </a:r>
            <a:r>
              <a:rPr lang="en-US" i="1" baseline="30000" dirty="0"/>
              <a:t>3</a:t>
            </a:r>
            <a:r>
              <a:rPr lang="en-US" i="1" dirty="0"/>
              <a:t> For rulers are not a terror to good works, but to evil. Do you want to be unafraid of the authority? Do what is good, and you will have praise from the same. </a:t>
            </a:r>
            <a:r>
              <a:rPr lang="en-US" i="1" baseline="30000" dirty="0"/>
              <a:t>4</a:t>
            </a:r>
            <a:r>
              <a:rPr lang="en-US" i="1" dirty="0"/>
              <a:t> For he is God's minister to you for good. But if you do evil, be afraid; for he does not bear the sword in vain; for he is God's minister, an avenger to execute wrath on him who practices evil.</a:t>
            </a:r>
          </a:p>
          <a:p>
            <a:pPr marL="642795" lvl="1" indent="-175308">
              <a:buFont typeface="Arial" panose="020B0604020202020204" pitchFamily="34" charset="0"/>
              <a:buChar char="•"/>
            </a:pPr>
            <a:r>
              <a:rPr lang="en-US" b="1" i="0" dirty="0"/>
              <a:t>However, we must realize that we live in an imperfect world.  There are times that living as a Christian may cause you to fall afoul of the government!</a:t>
            </a:r>
          </a:p>
          <a:p>
            <a:r>
              <a:rPr lang="en-US" b="1" i="0" dirty="0"/>
              <a:t>(Acts 5:29) [Commanded not to Preach in Jesus’ name], </a:t>
            </a:r>
            <a:r>
              <a:rPr lang="en-US" i="1" dirty="0"/>
              <a:t>“But Peter and the other apostles answered and said: ‘We ought to obey God rather than men.’”</a:t>
            </a:r>
          </a:p>
        </p:txBody>
      </p:sp>
      <p:sp>
        <p:nvSpPr>
          <p:cNvPr id="4" name="Slide Number Placeholder 3"/>
          <p:cNvSpPr>
            <a:spLocks noGrp="1"/>
          </p:cNvSpPr>
          <p:nvPr>
            <p:ph type="sldNum" sz="quarter" idx="10"/>
          </p:nvPr>
        </p:nvSpPr>
        <p:spPr/>
        <p:txBody>
          <a:bodyPr/>
          <a:lstStyle/>
          <a:p>
            <a:fld id="{E1EBDF1A-E29A-48F6-A520-063DEBD793A3}" type="slidenum">
              <a:rPr lang="en-US" smtClean="0"/>
              <a:t>2</a:t>
            </a:fld>
            <a:endParaRPr lang="en-US"/>
          </a:p>
        </p:txBody>
      </p:sp>
    </p:spTree>
    <p:extLst>
      <p:ext uri="{BB962C8B-B14F-4D97-AF65-F5344CB8AC3E}">
        <p14:creationId xmlns:p14="http://schemas.microsoft.com/office/powerpoint/2010/main" val="145674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(Proverbs 23:20-21), </a:t>
            </a:r>
            <a:r>
              <a:rPr lang="en-US" i="1" dirty="0"/>
              <a:t>“Do not mix with winebibbers, or with gluttonous eaters of meat; </a:t>
            </a:r>
            <a:r>
              <a:rPr lang="en-US" i="1" baseline="30000" dirty="0"/>
              <a:t>21</a:t>
            </a:r>
            <a:r>
              <a:rPr lang="en-US" i="1" dirty="0"/>
              <a:t> For the drunkard and the glutton will come to poverty, and drowsiness will clothe a man with rags.”</a:t>
            </a:r>
          </a:p>
          <a:p>
            <a:pPr marL="642795" lvl="1" indent="-175308">
              <a:buFont typeface="Arial" panose="020B0604020202020204" pitchFamily="34" charset="0"/>
              <a:buChar char="•"/>
            </a:pPr>
            <a:r>
              <a:rPr lang="en-US" b="1" i="0" dirty="0"/>
              <a:t>Other destructive vices:  Gambling, drug use, larceny and greed, sloth, gossip, sexual immorality, etc.</a:t>
            </a:r>
          </a:p>
          <a:p>
            <a:pPr marL="642795" lvl="1" indent="-175308">
              <a:buFont typeface="Arial" panose="020B0604020202020204" pitchFamily="34" charset="0"/>
              <a:buChar char="•"/>
            </a:pPr>
            <a:r>
              <a:rPr lang="en-US" b="1" i="0" dirty="0"/>
              <a:t>All these can lead to destroyed health, wealth, families and even lives</a:t>
            </a:r>
          </a:p>
          <a:p>
            <a:endParaRPr lang="en-US" b="1" i="0" dirty="0"/>
          </a:p>
          <a:p>
            <a:r>
              <a:rPr lang="en-US" b="1" i="0" dirty="0"/>
              <a:t>However, we live in an imperfect world.  Living a “clean” righteous life is no guarantee of a long or healthy life.</a:t>
            </a:r>
          </a:p>
          <a:p>
            <a:endParaRPr lang="en-US" b="1" i="0" dirty="0"/>
          </a:p>
          <a:p>
            <a:r>
              <a:rPr lang="en-US" b="1" i="0" dirty="0"/>
              <a:t>(Psalm 90:10), </a:t>
            </a:r>
            <a:r>
              <a:rPr lang="en-US" i="1" dirty="0"/>
              <a:t>“The days of our lives are seventy years; and if by reason of strength they are eighty years, yet their boast is only labor and sorrow; for it is soon cut off, and we fly away.”</a:t>
            </a:r>
          </a:p>
        </p:txBody>
      </p:sp>
      <p:sp>
        <p:nvSpPr>
          <p:cNvPr id="4" name="Slide Number Placeholder 3"/>
          <p:cNvSpPr>
            <a:spLocks noGrp="1"/>
          </p:cNvSpPr>
          <p:nvPr>
            <p:ph type="sldNum" sz="quarter" idx="10"/>
          </p:nvPr>
        </p:nvSpPr>
        <p:spPr/>
        <p:txBody>
          <a:bodyPr/>
          <a:lstStyle/>
          <a:p>
            <a:fld id="{E1EBDF1A-E29A-48F6-A520-063DEBD793A3}" type="slidenum">
              <a:rPr lang="en-US" smtClean="0"/>
              <a:t>3</a:t>
            </a:fld>
            <a:endParaRPr lang="en-US"/>
          </a:p>
        </p:txBody>
      </p:sp>
    </p:spTree>
    <p:extLst>
      <p:ext uri="{BB962C8B-B14F-4D97-AF65-F5344CB8AC3E}">
        <p14:creationId xmlns:p14="http://schemas.microsoft.com/office/powerpoint/2010/main" val="327809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(Proverbs 22:6), </a:t>
            </a:r>
            <a:r>
              <a:rPr lang="en-US" i="1" dirty="0"/>
              <a:t>“Train up a child in the way he should go, and when he is old he will not depart from it.”</a:t>
            </a:r>
          </a:p>
          <a:p>
            <a:pPr marL="642795" lvl="1" indent="-175308">
              <a:buFont typeface="Arial" panose="020B0604020202020204" pitchFamily="34" charset="0"/>
              <a:buChar char="•"/>
            </a:pPr>
            <a:r>
              <a:rPr lang="en-US" dirty="0"/>
              <a:t>No greater joy for parents and grandparents than to see a child grow into a faithful Christian!</a:t>
            </a:r>
          </a:p>
          <a:p>
            <a:r>
              <a:rPr lang="en-US" b="1" dirty="0"/>
              <a:t>(1 Peter 3:1-2), </a:t>
            </a:r>
            <a:r>
              <a:rPr lang="en-US" i="1" dirty="0"/>
              <a:t>“Wives, likewise, be submissive to your own husbands, that even if some do not obey the word, they, without a word, may be won by the conduct of their wives, </a:t>
            </a:r>
            <a:r>
              <a:rPr lang="en-US" i="1" baseline="30000" dirty="0"/>
              <a:t>2</a:t>
            </a:r>
            <a:r>
              <a:rPr lang="en-US" i="1" dirty="0"/>
              <a:t> when they observe your chaste conduct accompanied by fear.”</a:t>
            </a:r>
          </a:p>
          <a:p>
            <a:pPr marL="642795" lvl="1" indent="-175308">
              <a:buFont typeface="Arial" panose="020B0604020202020204" pitchFamily="34" charset="0"/>
              <a:buChar char="•"/>
            </a:pPr>
            <a:r>
              <a:rPr lang="en-US" b="1" i="0" dirty="0"/>
              <a:t>However, we live in an imperfect world, with ungodly influences.  Each man has free will, and no matter the efforts of godly parents, a child may decide to turn away from God!</a:t>
            </a:r>
          </a:p>
          <a:p>
            <a:r>
              <a:rPr lang="en-US" b="1" i="0" dirty="0"/>
              <a:t>(Ezekiel 18:14), </a:t>
            </a:r>
            <a:r>
              <a:rPr lang="en-US" i="1" dirty="0"/>
              <a:t>“"Behold, all souls are Mine; the soul of the father as well as the soul of the son is Mine; the soul who sins shall die.”</a:t>
            </a:r>
          </a:p>
        </p:txBody>
      </p:sp>
      <p:sp>
        <p:nvSpPr>
          <p:cNvPr id="4" name="Slide Number Placeholder 3"/>
          <p:cNvSpPr>
            <a:spLocks noGrp="1"/>
          </p:cNvSpPr>
          <p:nvPr>
            <p:ph type="sldNum" sz="quarter" idx="10"/>
          </p:nvPr>
        </p:nvSpPr>
        <p:spPr/>
        <p:txBody>
          <a:bodyPr/>
          <a:lstStyle/>
          <a:p>
            <a:fld id="{E1EBDF1A-E29A-48F6-A520-063DEBD793A3}" type="slidenum">
              <a:rPr lang="en-US" smtClean="0"/>
              <a:t>4</a:t>
            </a:fld>
            <a:endParaRPr lang="en-US"/>
          </a:p>
        </p:txBody>
      </p:sp>
    </p:spTree>
    <p:extLst>
      <p:ext uri="{BB962C8B-B14F-4D97-AF65-F5344CB8AC3E}">
        <p14:creationId xmlns:p14="http://schemas.microsoft.com/office/powerpoint/2010/main" val="2646982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(Psalm 133), </a:t>
            </a:r>
            <a:r>
              <a:rPr lang="en-US" i="1" dirty="0"/>
              <a:t>“</a:t>
            </a:r>
            <a:r>
              <a:rPr lang="en-US" i="1" u="sng" dirty="0"/>
              <a:t>Behold, how good and how pleasant it is for brethren to dwell together in unity</a:t>
            </a:r>
            <a:r>
              <a:rPr lang="en-US" i="1" dirty="0"/>
              <a:t>! </a:t>
            </a:r>
            <a:r>
              <a:rPr lang="en-US" i="1" baseline="30000" dirty="0"/>
              <a:t>2</a:t>
            </a:r>
            <a:r>
              <a:rPr lang="en-US" i="1" dirty="0"/>
              <a:t> It is like the precious oil upon the head, running down on the beard, the beard of Aaron, running down on the edge of his garments. </a:t>
            </a:r>
            <a:r>
              <a:rPr lang="en-US" i="1" baseline="30000" dirty="0"/>
              <a:t>3</a:t>
            </a:r>
            <a:r>
              <a:rPr lang="en-US" i="1" dirty="0"/>
              <a:t> It is like the dew of Hermon, descending upon the mountains of Zion; for there the Lord commanded the blessing — Life forevermore.”</a:t>
            </a:r>
          </a:p>
          <a:p>
            <a:endParaRPr lang="en-US" b="1" i="0" dirty="0"/>
          </a:p>
          <a:p>
            <a:r>
              <a:rPr lang="en-US" b="1" i="0" dirty="0"/>
              <a:t>(Acts 2:44-47), </a:t>
            </a:r>
            <a:r>
              <a:rPr lang="en-US" i="1" dirty="0"/>
              <a:t>“Now all who believed were together, and had all things in common, </a:t>
            </a:r>
            <a:r>
              <a:rPr lang="en-US" i="1" baseline="30000" dirty="0"/>
              <a:t>45</a:t>
            </a:r>
            <a:r>
              <a:rPr lang="en-US" i="1" dirty="0"/>
              <a:t> and sold their possessions and goods, and divided them among all, as anyone had need. </a:t>
            </a:r>
            <a:r>
              <a:rPr lang="en-US" i="1" baseline="30000" dirty="0"/>
              <a:t>46</a:t>
            </a:r>
            <a:r>
              <a:rPr lang="en-US" i="1" dirty="0"/>
              <a:t> </a:t>
            </a:r>
            <a:r>
              <a:rPr lang="en-US" i="1" u="sng" dirty="0"/>
              <a:t>So continuing daily with one accord in the temple, and breaking bread from house to house</a:t>
            </a:r>
            <a:r>
              <a:rPr lang="en-US" i="1" dirty="0"/>
              <a:t>, they ate their food with gladness and simplicity of heart, </a:t>
            </a:r>
            <a:r>
              <a:rPr lang="en-US" i="1" baseline="30000" dirty="0"/>
              <a:t>47</a:t>
            </a:r>
            <a:r>
              <a:rPr lang="en-US" i="1" dirty="0"/>
              <a:t> praising God and having favor with all the people. And the Lord added to the church daily those who were being saved.</a:t>
            </a:r>
          </a:p>
        </p:txBody>
      </p:sp>
      <p:sp>
        <p:nvSpPr>
          <p:cNvPr id="4" name="Slide Number Placeholder 3"/>
          <p:cNvSpPr>
            <a:spLocks noGrp="1"/>
          </p:cNvSpPr>
          <p:nvPr>
            <p:ph type="sldNum" sz="quarter" idx="10"/>
          </p:nvPr>
        </p:nvSpPr>
        <p:spPr/>
        <p:txBody>
          <a:bodyPr/>
          <a:lstStyle/>
          <a:p>
            <a:fld id="{E1EBDF1A-E29A-48F6-A520-063DEBD793A3}" type="slidenum">
              <a:rPr lang="en-US" smtClean="0"/>
              <a:t>5</a:t>
            </a:fld>
            <a:endParaRPr lang="en-US"/>
          </a:p>
        </p:txBody>
      </p:sp>
    </p:spTree>
    <p:extLst>
      <p:ext uri="{BB962C8B-B14F-4D97-AF65-F5344CB8AC3E}">
        <p14:creationId xmlns:p14="http://schemas.microsoft.com/office/powerpoint/2010/main" val="307724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(1 John 3:21-22), </a:t>
            </a:r>
            <a:r>
              <a:rPr lang="en-US" i="1" dirty="0"/>
              <a:t>“Beloved, if our heart does not condemn us, we have confidence toward God. </a:t>
            </a:r>
            <a:r>
              <a:rPr lang="en-US" i="1" baseline="30000" dirty="0"/>
              <a:t>22</a:t>
            </a:r>
            <a:r>
              <a:rPr lang="en-US" i="1" dirty="0"/>
              <a:t> </a:t>
            </a:r>
            <a:r>
              <a:rPr lang="en-US" i="1" u="sng" dirty="0"/>
              <a:t>And whatever we ask we receive from Him, </a:t>
            </a:r>
            <a:r>
              <a:rPr lang="en-US" b="1" i="1" u="sng" dirty="0"/>
              <a:t>because</a:t>
            </a:r>
            <a:r>
              <a:rPr lang="en-US" i="1" u="sng" dirty="0"/>
              <a:t> we keep His commandments and do those things that are pleasing in His sight</a:t>
            </a:r>
            <a:r>
              <a:rPr lang="en-US" i="1" dirty="0"/>
              <a:t>.”</a:t>
            </a:r>
          </a:p>
          <a:p>
            <a:endParaRPr lang="en-US" i="1" dirty="0"/>
          </a:p>
          <a:p>
            <a:r>
              <a:rPr lang="en-US" b="1" i="0" dirty="0"/>
              <a:t>(James 5:16-18), </a:t>
            </a:r>
            <a:r>
              <a:rPr lang="en-US" i="1" dirty="0"/>
              <a:t>“Confess your trespasses to one another, and pray for one another, that you may be healed. </a:t>
            </a:r>
            <a:r>
              <a:rPr lang="en-US" b="1" i="1" dirty="0"/>
              <a:t>The effective, fervent prayer of a righteous man avails much</a:t>
            </a:r>
            <a:r>
              <a:rPr lang="en-US" i="1" dirty="0"/>
              <a:t>. </a:t>
            </a:r>
            <a:r>
              <a:rPr lang="en-US" i="1" baseline="30000" dirty="0"/>
              <a:t>17</a:t>
            </a:r>
            <a:r>
              <a:rPr lang="en-US" i="1" dirty="0"/>
              <a:t> Elijah was a man with a nature like ours, and he prayed earnestly that it would not rain; and it did not rain on the land for three years and six months. </a:t>
            </a:r>
            <a:r>
              <a:rPr lang="en-US" i="1" baseline="30000" dirty="0"/>
              <a:t>18</a:t>
            </a:r>
            <a:r>
              <a:rPr lang="en-US" i="1" dirty="0"/>
              <a:t> And he prayed again, and the heaven gave rain, and the earth produced its fruit.”</a:t>
            </a:r>
          </a:p>
          <a:p>
            <a:endParaRPr lang="en-US" i="1" dirty="0"/>
          </a:p>
          <a:p>
            <a:r>
              <a:rPr lang="en-US" b="1" i="0" dirty="0"/>
              <a:t>(1 John 5:14-15), </a:t>
            </a:r>
            <a:r>
              <a:rPr lang="en-US" i="1" dirty="0"/>
              <a:t>“Now this is the confidence that we have in Him, </a:t>
            </a:r>
            <a:r>
              <a:rPr lang="en-US" i="1" u="sng" dirty="0"/>
              <a:t>that if we ask anything according to His will, He hears us</a:t>
            </a:r>
            <a:r>
              <a:rPr lang="en-US" i="1" dirty="0"/>
              <a:t>. </a:t>
            </a:r>
            <a:r>
              <a:rPr lang="en-US" i="1" baseline="30000" dirty="0"/>
              <a:t>15</a:t>
            </a:r>
            <a:r>
              <a:rPr lang="en-US" i="1" dirty="0"/>
              <a:t> And if we know that He hears us, whatever we ask, we know that we have the petitions that we have asked of Him.”</a:t>
            </a:r>
          </a:p>
        </p:txBody>
      </p:sp>
      <p:sp>
        <p:nvSpPr>
          <p:cNvPr id="4" name="Slide Number Placeholder 3"/>
          <p:cNvSpPr>
            <a:spLocks noGrp="1"/>
          </p:cNvSpPr>
          <p:nvPr>
            <p:ph type="sldNum" sz="quarter" idx="10"/>
          </p:nvPr>
        </p:nvSpPr>
        <p:spPr/>
        <p:txBody>
          <a:bodyPr/>
          <a:lstStyle/>
          <a:p>
            <a:fld id="{E1EBDF1A-E29A-48F6-A520-063DEBD793A3}" type="slidenum">
              <a:rPr lang="en-US" smtClean="0"/>
              <a:t>6</a:t>
            </a:fld>
            <a:endParaRPr lang="en-US"/>
          </a:p>
        </p:txBody>
      </p:sp>
    </p:spTree>
    <p:extLst>
      <p:ext uri="{BB962C8B-B14F-4D97-AF65-F5344CB8AC3E}">
        <p14:creationId xmlns:p14="http://schemas.microsoft.com/office/powerpoint/2010/main" val="204742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(2 Timothy 3:16-17), </a:t>
            </a:r>
            <a:r>
              <a:rPr lang="en-US" i="1" dirty="0"/>
              <a:t>“All Scripture is given by inspiration of God, and is profitable for doctrine, for reproof, for correction, for instruction in righteousness, </a:t>
            </a:r>
            <a:r>
              <a:rPr lang="en-US" i="1" baseline="30000" dirty="0"/>
              <a:t>17</a:t>
            </a:r>
            <a:r>
              <a:rPr lang="en-US" i="1" dirty="0"/>
              <a:t> that the man of God may be complete, </a:t>
            </a:r>
            <a:r>
              <a:rPr lang="en-US" i="1" u="sng" dirty="0"/>
              <a:t>thoroughly equipped for every good work</a:t>
            </a:r>
            <a:r>
              <a:rPr lang="en-US" i="1" dirty="0"/>
              <a:t>.”</a:t>
            </a:r>
          </a:p>
          <a:p>
            <a:endParaRPr lang="en-US" i="1" dirty="0"/>
          </a:p>
          <a:p>
            <a:r>
              <a:rPr lang="en-US" b="1" i="0" dirty="0"/>
              <a:t>(2 Peter 1:2-3), </a:t>
            </a:r>
            <a:r>
              <a:rPr lang="en-US" i="1" dirty="0"/>
              <a:t>“Grace and peace be multiplied to you in the knowledge of God and of Jesus our Lord, 3 as </a:t>
            </a:r>
            <a:r>
              <a:rPr lang="en-US" i="1" u="sng" dirty="0"/>
              <a:t>His divine power has given to us all things that pertain to life and godliness, through the knowledge of Him </a:t>
            </a:r>
            <a:r>
              <a:rPr lang="en-US" i="1" dirty="0"/>
              <a:t>who called us by glory and virtue”</a:t>
            </a:r>
          </a:p>
        </p:txBody>
      </p:sp>
      <p:sp>
        <p:nvSpPr>
          <p:cNvPr id="4" name="Slide Number Placeholder 3"/>
          <p:cNvSpPr>
            <a:spLocks noGrp="1"/>
          </p:cNvSpPr>
          <p:nvPr>
            <p:ph type="sldNum" sz="quarter" idx="10"/>
          </p:nvPr>
        </p:nvSpPr>
        <p:spPr/>
        <p:txBody>
          <a:bodyPr/>
          <a:lstStyle/>
          <a:p>
            <a:fld id="{E1EBDF1A-E29A-48F6-A520-063DEBD793A3}" type="slidenum">
              <a:rPr lang="en-US" smtClean="0"/>
              <a:t>7</a:t>
            </a:fld>
            <a:endParaRPr lang="en-US"/>
          </a:p>
        </p:txBody>
      </p:sp>
    </p:spTree>
    <p:extLst>
      <p:ext uri="{BB962C8B-B14F-4D97-AF65-F5344CB8AC3E}">
        <p14:creationId xmlns:p14="http://schemas.microsoft.com/office/powerpoint/2010/main" val="3346085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(Romans 5:1-5),</a:t>
            </a:r>
            <a:r>
              <a:rPr lang="en-US" i="1" dirty="0"/>
              <a:t> “Therefore, having been justified by faith, </a:t>
            </a:r>
            <a:r>
              <a:rPr lang="en-US" i="1" u="sng" dirty="0"/>
              <a:t>we have peace with God through our Lord Jesus Christ</a:t>
            </a:r>
            <a:r>
              <a:rPr lang="en-US" i="1" dirty="0"/>
              <a:t>,</a:t>
            </a:r>
            <a:r>
              <a:rPr lang="en-US" i="1" baseline="30000" dirty="0"/>
              <a:t> 2 </a:t>
            </a:r>
            <a:r>
              <a:rPr lang="en-US" i="1" dirty="0"/>
              <a:t>through whom also we have access by faith into this grace in which we stand, </a:t>
            </a:r>
            <a:r>
              <a:rPr lang="en-US" i="1" u="sng" dirty="0"/>
              <a:t>and rejoice in hope of the glory of God</a:t>
            </a:r>
            <a:r>
              <a:rPr lang="en-US" i="1" dirty="0"/>
              <a:t>. </a:t>
            </a:r>
            <a:r>
              <a:rPr lang="en-US" i="1" baseline="30000" dirty="0"/>
              <a:t>3</a:t>
            </a:r>
            <a:r>
              <a:rPr lang="en-US" i="1" dirty="0"/>
              <a:t> And not only that, but we also glory in tribulations, knowing that tribulation produces perseverance; </a:t>
            </a:r>
            <a:r>
              <a:rPr lang="en-US" i="1" baseline="30000" dirty="0"/>
              <a:t>4</a:t>
            </a:r>
            <a:r>
              <a:rPr lang="en-US" i="1" dirty="0"/>
              <a:t> and perseverance, character; and character, hope. </a:t>
            </a:r>
            <a:r>
              <a:rPr lang="en-US" i="1" baseline="30000" dirty="0"/>
              <a:t>5</a:t>
            </a:r>
            <a:r>
              <a:rPr lang="en-US" i="1" dirty="0"/>
              <a:t> </a:t>
            </a:r>
            <a:r>
              <a:rPr lang="en-US" i="1" u="sng" dirty="0"/>
              <a:t>Now hope does not disappoint, because the love of God has been poured out in our hearts by the Holy Spirit who was given to us</a:t>
            </a:r>
            <a:r>
              <a:rPr lang="en-US" i="1" dirty="0"/>
              <a:t>.”</a:t>
            </a:r>
          </a:p>
          <a:p>
            <a:endParaRPr lang="en-US" i="1" dirty="0"/>
          </a:p>
          <a:p>
            <a:r>
              <a:rPr lang="en-US" b="1" i="0" dirty="0"/>
              <a:t>(2 Corinthians 4:8-11), </a:t>
            </a:r>
            <a:r>
              <a:rPr lang="en-US" i="1" dirty="0"/>
              <a:t>“We are hard- pressed on every side, yet not crushed; we are perplexed, but not in despair; </a:t>
            </a:r>
            <a:r>
              <a:rPr lang="en-US" i="1" baseline="30000" dirty="0"/>
              <a:t>9</a:t>
            </a:r>
            <a:r>
              <a:rPr lang="en-US" i="1" dirty="0"/>
              <a:t> persecuted, but not forsaken; struck down, but not destroyed— </a:t>
            </a:r>
            <a:r>
              <a:rPr lang="en-US" i="1" baseline="30000" dirty="0"/>
              <a:t>10 </a:t>
            </a:r>
            <a:r>
              <a:rPr lang="en-US" i="1" dirty="0"/>
              <a:t>always carrying about in the body the dying of the Lord Jesus, that </a:t>
            </a:r>
            <a:r>
              <a:rPr lang="en-US" i="1" u="sng" dirty="0"/>
              <a:t>the life of Jesus </a:t>
            </a:r>
            <a:r>
              <a:rPr lang="en-US" i="1" dirty="0"/>
              <a:t>also may be manifested in our body. </a:t>
            </a:r>
            <a:r>
              <a:rPr lang="en-US" i="1" baseline="30000" dirty="0"/>
              <a:t>11</a:t>
            </a:r>
            <a:r>
              <a:rPr lang="en-US" i="1" dirty="0"/>
              <a:t> For we who live are always delivered to death for Jesus' sake, that </a:t>
            </a:r>
            <a:r>
              <a:rPr lang="en-US" i="1" u="sng" dirty="0"/>
              <a:t>the life of Jesus </a:t>
            </a:r>
            <a:r>
              <a:rPr lang="en-US" i="1" dirty="0"/>
              <a:t>also may be manifested in our mortal flesh.”</a:t>
            </a:r>
          </a:p>
        </p:txBody>
      </p:sp>
      <p:sp>
        <p:nvSpPr>
          <p:cNvPr id="4" name="Slide Number Placeholder 3"/>
          <p:cNvSpPr>
            <a:spLocks noGrp="1"/>
          </p:cNvSpPr>
          <p:nvPr>
            <p:ph type="sldNum" sz="quarter" idx="10"/>
          </p:nvPr>
        </p:nvSpPr>
        <p:spPr/>
        <p:txBody>
          <a:bodyPr/>
          <a:lstStyle/>
          <a:p>
            <a:fld id="{E1EBDF1A-E29A-48F6-A520-063DEBD793A3}" type="slidenum">
              <a:rPr lang="en-US" smtClean="0"/>
              <a:t>8</a:t>
            </a:fld>
            <a:endParaRPr lang="en-US"/>
          </a:p>
        </p:txBody>
      </p:sp>
    </p:spTree>
    <p:extLst>
      <p:ext uri="{BB962C8B-B14F-4D97-AF65-F5344CB8AC3E}">
        <p14:creationId xmlns:p14="http://schemas.microsoft.com/office/powerpoint/2010/main" val="1627189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Note:  While we are not promised an easy life while on this earth (cf. Lazarus, Luke 16:19-31); we rejoice in the surety of better eternal existence in Heaven!</a:t>
            </a:r>
          </a:p>
          <a:p>
            <a:endParaRPr lang="en-US" b="1" i="0" dirty="0"/>
          </a:p>
          <a:p>
            <a:r>
              <a:rPr lang="en-US" b="1" i="0" dirty="0"/>
              <a:t>(Revelation 21:4), </a:t>
            </a:r>
            <a:r>
              <a:rPr lang="en-US" b="0" i="1" dirty="0"/>
              <a:t>“And God will wipe away every tear from their eyes; there shall be no more death, nor sorrow, nor crying. There shall be no more pain, for the former things have passed away."</a:t>
            </a:r>
          </a:p>
          <a:p>
            <a:endParaRPr lang="en-US" b="1" i="0" dirty="0"/>
          </a:p>
          <a:p>
            <a:r>
              <a:rPr lang="en-US" b="1" i="0" dirty="0"/>
              <a:t>(1 Peter 4:12-13), </a:t>
            </a:r>
            <a:r>
              <a:rPr lang="en-US" b="0" i="1" dirty="0"/>
              <a:t>“Beloved, do not think it strange concerning the fiery trial which is to try you, as though some strange thing happened to you; </a:t>
            </a:r>
            <a:r>
              <a:rPr lang="en-US" b="0" i="1" baseline="30000" dirty="0"/>
              <a:t>13</a:t>
            </a:r>
            <a:r>
              <a:rPr lang="en-US" b="0" i="1" dirty="0"/>
              <a:t> but rejoice to the extent that you partake of Christ's sufferings, </a:t>
            </a:r>
            <a:r>
              <a:rPr lang="en-US" b="0" i="1" u="sng" dirty="0"/>
              <a:t>that when His glory is revealed, you may also be glad with exceeding joy</a:t>
            </a:r>
            <a:r>
              <a:rPr lang="en-US" b="0" i="1" dirty="0"/>
              <a:t>.”</a:t>
            </a:r>
          </a:p>
          <a:p>
            <a:endParaRPr lang="en-US" b="1" i="0" dirty="0"/>
          </a:p>
          <a:p>
            <a:endParaRPr lang="en-US" b="1" i="0" dirty="0"/>
          </a:p>
          <a:p>
            <a:endParaRPr lang="en-US" b="1" i="0" dirty="0"/>
          </a:p>
          <a:p>
            <a:endParaRPr lang="en-US" b="1" i="0" dirty="0"/>
          </a:p>
          <a:p>
            <a:endParaRPr lang="en-US" b="1" i="0" dirty="0"/>
          </a:p>
        </p:txBody>
      </p:sp>
      <p:sp>
        <p:nvSpPr>
          <p:cNvPr id="4" name="Slide Number Placeholder 3"/>
          <p:cNvSpPr>
            <a:spLocks noGrp="1"/>
          </p:cNvSpPr>
          <p:nvPr>
            <p:ph type="sldNum" sz="quarter" idx="10"/>
          </p:nvPr>
        </p:nvSpPr>
        <p:spPr/>
        <p:txBody>
          <a:bodyPr/>
          <a:lstStyle/>
          <a:p>
            <a:fld id="{E1EBDF1A-E29A-48F6-A520-063DEBD793A3}" type="slidenum">
              <a:rPr lang="en-US" smtClean="0"/>
              <a:t>9</a:t>
            </a:fld>
            <a:endParaRPr lang="en-US"/>
          </a:p>
        </p:txBody>
      </p:sp>
    </p:spTree>
    <p:extLst>
      <p:ext uri="{BB962C8B-B14F-4D97-AF65-F5344CB8AC3E}">
        <p14:creationId xmlns:p14="http://schemas.microsoft.com/office/powerpoint/2010/main" val="239686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4A918-3F0B-4172-A03A-C9226E53F7F2}"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91A8-3EC1-4195-861C-AE5323A5E4E6}" type="slidenum">
              <a:rPr lang="en-US" smtClean="0"/>
              <a:t>‹#›</a:t>
            </a:fld>
            <a:endParaRPr lang="en-US"/>
          </a:p>
        </p:txBody>
      </p:sp>
    </p:spTree>
    <p:extLst>
      <p:ext uri="{BB962C8B-B14F-4D97-AF65-F5344CB8AC3E}">
        <p14:creationId xmlns:p14="http://schemas.microsoft.com/office/powerpoint/2010/main" val="135699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4A918-3F0B-4172-A03A-C9226E53F7F2}"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91A8-3EC1-4195-861C-AE5323A5E4E6}" type="slidenum">
              <a:rPr lang="en-US" smtClean="0"/>
              <a:t>‹#›</a:t>
            </a:fld>
            <a:endParaRPr lang="en-US"/>
          </a:p>
        </p:txBody>
      </p:sp>
    </p:spTree>
    <p:extLst>
      <p:ext uri="{BB962C8B-B14F-4D97-AF65-F5344CB8AC3E}">
        <p14:creationId xmlns:p14="http://schemas.microsoft.com/office/powerpoint/2010/main" val="18607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4A918-3F0B-4172-A03A-C9226E53F7F2}"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91A8-3EC1-4195-861C-AE5323A5E4E6}" type="slidenum">
              <a:rPr lang="en-US" smtClean="0"/>
              <a:t>‹#›</a:t>
            </a:fld>
            <a:endParaRPr lang="en-US"/>
          </a:p>
        </p:txBody>
      </p:sp>
    </p:spTree>
    <p:extLst>
      <p:ext uri="{BB962C8B-B14F-4D97-AF65-F5344CB8AC3E}">
        <p14:creationId xmlns:p14="http://schemas.microsoft.com/office/powerpoint/2010/main" val="260961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4A918-3F0B-4172-A03A-C9226E53F7F2}"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91A8-3EC1-4195-861C-AE5323A5E4E6}" type="slidenum">
              <a:rPr lang="en-US" smtClean="0"/>
              <a:t>‹#›</a:t>
            </a:fld>
            <a:endParaRPr lang="en-US"/>
          </a:p>
        </p:txBody>
      </p:sp>
    </p:spTree>
    <p:extLst>
      <p:ext uri="{BB962C8B-B14F-4D97-AF65-F5344CB8AC3E}">
        <p14:creationId xmlns:p14="http://schemas.microsoft.com/office/powerpoint/2010/main" val="102902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4A918-3F0B-4172-A03A-C9226E53F7F2}"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91A8-3EC1-4195-861C-AE5323A5E4E6}" type="slidenum">
              <a:rPr lang="en-US" smtClean="0"/>
              <a:t>‹#›</a:t>
            </a:fld>
            <a:endParaRPr lang="en-US"/>
          </a:p>
        </p:txBody>
      </p:sp>
    </p:spTree>
    <p:extLst>
      <p:ext uri="{BB962C8B-B14F-4D97-AF65-F5344CB8AC3E}">
        <p14:creationId xmlns:p14="http://schemas.microsoft.com/office/powerpoint/2010/main" val="364314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4A918-3F0B-4172-A03A-C9226E53F7F2}"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91A8-3EC1-4195-861C-AE5323A5E4E6}" type="slidenum">
              <a:rPr lang="en-US" smtClean="0"/>
              <a:t>‹#›</a:t>
            </a:fld>
            <a:endParaRPr lang="en-US"/>
          </a:p>
        </p:txBody>
      </p:sp>
    </p:spTree>
    <p:extLst>
      <p:ext uri="{BB962C8B-B14F-4D97-AF65-F5344CB8AC3E}">
        <p14:creationId xmlns:p14="http://schemas.microsoft.com/office/powerpoint/2010/main" val="158072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4A918-3F0B-4172-A03A-C9226E53F7F2}" type="datetimeFigureOut">
              <a:rPr lang="en-US" smtClean="0"/>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6491A8-3EC1-4195-861C-AE5323A5E4E6}" type="slidenum">
              <a:rPr lang="en-US" smtClean="0"/>
              <a:t>‹#›</a:t>
            </a:fld>
            <a:endParaRPr lang="en-US"/>
          </a:p>
        </p:txBody>
      </p:sp>
    </p:spTree>
    <p:extLst>
      <p:ext uri="{BB962C8B-B14F-4D97-AF65-F5344CB8AC3E}">
        <p14:creationId xmlns:p14="http://schemas.microsoft.com/office/powerpoint/2010/main" val="165969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4A918-3F0B-4172-A03A-C9226E53F7F2}" type="datetimeFigureOut">
              <a:rPr lang="en-US" smtClean="0"/>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491A8-3EC1-4195-861C-AE5323A5E4E6}" type="slidenum">
              <a:rPr lang="en-US" smtClean="0"/>
              <a:t>‹#›</a:t>
            </a:fld>
            <a:endParaRPr lang="en-US"/>
          </a:p>
        </p:txBody>
      </p:sp>
    </p:spTree>
    <p:extLst>
      <p:ext uri="{BB962C8B-B14F-4D97-AF65-F5344CB8AC3E}">
        <p14:creationId xmlns:p14="http://schemas.microsoft.com/office/powerpoint/2010/main" val="10248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4A918-3F0B-4172-A03A-C9226E53F7F2}" type="datetimeFigureOut">
              <a:rPr lang="en-US" smtClean="0"/>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6491A8-3EC1-4195-861C-AE5323A5E4E6}" type="slidenum">
              <a:rPr lang="en-US" smtClean="0"/>
              <a:t>‹#›</a:t>
            </a:fld>
            <a:endParaRPr lang="en-US"/>
          </a:p>
        </p:txBody>
      </p:sp>
    </p:spTree>
    <p:extLst>
      <p:ext uri="{BB962C8B-B14F-4D97-AF65-F5344CB8AC3E}">
        <p14:creationId xmlns:p14="http://schemas.microsoft.com/office/powerpoint/2010/main" val="232074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4A918-3F0B-4172-A03A-C9226E53F7F2}"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91A8-3EC1-4195-861C-AE5323A5E4E6}" type="slidenum">
              <a:rPr lang="en-US" smtClean="0"/>
              <a:t>‹#›</a:t>
            </a:fld>
            <a:endParaRPr lang="en-US"/>
          </a:p>
        </p:txBody>
      </p:sp>
    </p:spTree>
    <p:extLst>
      <p:ext uri="{BB962C8B-B14F-4D97-AF65-F5344CB8AC3E}">
        <p14:creationId xmlns:p14="http://schemas.microsoft.com/office/powerpoint/2010/main" val="2573781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4A918-3F0B-4172-A03A-C9226E53F7F2}"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91A8-3EC1-4195-861C-AE5323A5E4E6}" type="slidenum">
              <a:rPr lang="en-US" smtClean="0"/>
              <a:t>‹#›</a:t>
            </a:fld>
            <a:endParaRPr lang="en-US"/>
          </a:p>
        </p:txBody>
      </p:sp>
    </p:spTree>
    <p:extLst>
      <p:ext uri="{BB962C8B-B14F-4D97-AF65-F5344CB8AC3E}">
        <p14:creationId xmlns:p14="http://schemas.microsoft.com/office/powerpoint/2010/main" val="161856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1000" contras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4A918-3F0B-4172-A03A-C9226E53F7F2}" type="datetimeFigureOut">
              <a:rPr lang="en-US" smtClean="0"/>
              <a:t>3/17/2017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491A8-3EC1-4195-861C-AE5323A5E4E6}" type="slidenum">
              <a:rPr lang="en-US" smtClean="0"/>
              <a:t>‹#›</a:t>
            </a:fld>
            <a:endParaRPr lang="en-US"/>
          </a:p>
        </p:txBody>
      </p:sp>
    </p:spTree>
    <p:extLst>
      <p:ext uri="{BB962C8B-B14F-4D97-AF65-F5344CB8AC3E}">
        <p14:creationId xmlns:p14="http://schemas.microsoft.com/office/powerpoint/2010/main" val="1177258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28000" contrast="44000"/>
          </a:blip>
          <a:stretch>
            <a:fillRect/>
          </a:stretch>
        </p:blipFill>
        <p:spPr>
          <a:xfrm>
            <a:off x="-65315" y="0"/>
            <a:ext cx="12322629" cy="6858000"/>
          </a:xfrm>
          <a:prstGeom prst="rect">
            <a:avLst/>
          </a:prstGeom>
        </p:spPr>
      </p:pic>
      <p:sp>
        <p:nvSpPr>
          <p:cNvPr id="2" name="Title 1"/>
          <p:cNvSpPr>
            <a:spLocks noGrp="1"/>
          </p:cNvSpPr>
          <p:nvPr>
            <p:ph type="ctrTitle"/>
          </p:nvPr>
        </p:nvSpPr>
        <p:spPr>
          <a:xfrm>
            <a:off x="4824919" y="607218"/>
            <a:ext cx="7062280" cy="2413073"/>
          </a:xfrm>
        </p:spPr>
        <p:txBody>
          <a:bodyPr>
            <a:normAutofit/>
          </a:bodyPr>
          <a:lstStyle/>
          <a:p>
            <a:r>
              <a:rPr lang="en-US" dirty="0">
                <a:effectLst>
                  <a:outerShdw blurRad="50800" dist="38100" dir="2700000" algn="tl" rotWithShape="0">
                    <a:schemeClr val="bg1">
                      <a:alpha val="40000"/>
                    </a:schemeClr>
                  </a:outerShdw>
                </a:effectLst>
                <a:latin typeface="Berkshire Swash" panose="02000505000000020003" pitchFamily="2" charset="0"/>
              </a:rPr>
              <a:t>The Benefits</a:t>
            </a:r>
            <a:br>
              <a:rPr lang="en-US" dirty="0">
                <a:effectLst>
                  <a:outerShdw blurRad="50800" dist="38100" dir="2700000" algn="tl" rotWithShape="0">
                    <a:schemeClr val="bg1">
                      <a:alpha val="40000"/>
                    </a:schemeClr>
                  </a:outerShdw>
                </a:effectLst>
              </a:rPr>
            </a:br>
            <a:r>
              <a:rPr lang="en-US" sz="4000" b="1" dirty="0">
                <a:effectLst>
                  <a:outerShdw blurRad="50800" dist="38100" dir="2700000" algn="tl" rotWithShape="0">
                    <a:schemeClr val="bg1">
                      <a:alpha val="40000"/>
                    </a:schemeClr>
                  </a:outerShdw>
                </a:effectLst>
              </a:rPr>
              <a:t>of a</a:t>
            </a:r>
            <a:br>
              <a:rPr lang="en-US" dirty="0">
                <a:effectLst>
                  <a:outerShdw blurRad="50800" dist="38100" dir="2700000" algn="tl" rotWithShape="0">
                    <a:schemeClr val="bg1">
                      <a:alpha val="40000"/>
                    </a:schemeClr>
                  </a:outerShdw>
                </a:effectLst>
              </a:rPr>
            </a:br>
            <a:r>
              <a:rPr lang="en-US" dirty="0">
                <a:effectLst>
                  <a:outerShdw blurRad="50800" dist="38100" dir="2700000" algn="tl" rotWithShape="0">
                    <a:schemeClr val="bg1">
                      <a:alpha val="40000"/>
                    </a:schemeClr>
                  </a:outerShdw>
                </a:effectLst>
                <a:latin typeface="Berkshire Swash" panose="02000505000000020003" pitchFamily="2" charset="0"/>
              </a:rPr>
              <a:t>Life Lived for Christ</a:t>
            </a:r>
          </a:p>
        </p:txBody>
      </p:sp>
      <p:sp>
        <p:nvSpPr>
          <p:cNvPr id="3" name="Subtitle 2"/>
          <p:cNvSpPr>
            <a:spLocks noGrp="1"/>
          </p:cNvSpPr>
          <p:nvPr>
            <p:ph type="subTitle" idx="1"/>
          </p:nvPr>
        </p:nvSpPr>
        <p:spPr>
          <a:xfrm>
            <a:off x="5291847" y="3988340"/>
            <a:ext cx="6420255" cy="2322405"/>
          </a:xfrm>
        </p:spPr>
        <p:txBody>
          <a:bodyPr>
            <a:normAutofit lnSpcReduction="10000"/>
          </a:bodyPr>
          <a:lstStyle/>
          <a:p>
            <a:r>
              <a:rPr lang="en-US" sz="4000" b="1" dirty="0"/>
              <a:t>Ephesians 1:3-14</a:t>
            </a:r>
          </a:p>
          <a:p>
            <a:r>
              <a:rPr lang="en-US" sz="4000" i="1" dirty="0"/>
              <a:t>“… who has blessed us with every spiritual blessing in the heavenly places in Christ …”</a:t>
            </a:r>
          </a:p>
          <a:p>
            <a:pPr algn="l"/>
            <a:endParaRPr lang="en-US" sz="4000" b="1" dirty="0"/>
          </a:p>
        </p:txBody>
      </p:sp>
    </p:spTree>
    <p:extLst>
      <p:ext uri="{BB962C8B-B14F-4D97-AF65-F5344CB8AC3E}">
        <p14:creationId xmlns:p14="http://schemas.microsoft.com/office/powerpoint/2010/main" val="2632841119"/>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12725"/>
            <a:ext cx="11308080" cy="1128395"/>
          </a:xfrm>
        </p:spPr>
        <p:txBody>
          <a:bodyPr>
            <a:noAutofit/>
          </a:bodyPr>
          <a:lstStyle/>
          <a:p>
            <a:r>
              <a:rPr lang="en-US" sz="5400" dirty="0">
                <a:effectLst>
                  <a:outerShdw blurRad="50800" dist="38100" dir="2700000" algn="tl" rotWithShape="0">
                    <a:schemeClr val="bg1">
                      <a:alpha val="40000"/>
                    </a:schemeClr>
                  </a:outerShdw>
                </a:effectLst>
                <a:latin typeface="Berkshire Swash" panose="02000505000000020003" pitchFamily="2" charset="0"/>
              </a:rPr>
              <a:t>The Benefits  of Eternity in Heaven!</a:t>
            </a:r>
          </a:p>
        </p:txBody>
      </p:sp>
      <p:pic>
        <p:nvPicPr>
          <p:cNvPr id="4" name="Picture 3"/>
          <p:cNvPicPr>
            <a:picLocks noChangeAspect="1"/>
          </p:cNvPicPr>
          <p:nvPr/>
        </p:nvPicPr>
        <p:blipFill>
          <a:blip r:embed="rId3">
            <a:lum bright="21000" contrast="30000"/>
          </a:blip>
          <a:stretch>
            <a:fillRect/>
          </a:stretch>
        </p:blipFill>
        <p:spPr>
          <a:xfrm>
            <a:off x="9814560" y="4489476"/>
            <a:ext cx="2377439" cy="2368523"/>
          </a:xfrm>
          <a:prstGeom prst="rect">
            <a:avLst/>
          </a:prstGeom>
        </p:spPr>
      </p:pic>
      <p:sp>
        <p:nvSpPr>
          <p:cNvPr id="3" name="Content Placeholder 2"/>
          <p:cNvSpPr>
            <a:spLocks noGrp="1"/>
          </p:cNvSpPr>
          <p:nvPr>
            <p:ph idx="1"/>
          </p:nvPr>
        </p:nvSpPr>
        <p:spPr>
          <a:xfrm>
            <a:off x="624468" y="1442969"/>
            <a:ext cx="11079852" cy="5121117"/>
          </a:xfrm>
        </p:spPr>
        <p:txBody>
          <a:bodyPr>
            <a:noAutofit/>
          </a:bodyPr>
          <a:lstStyle/>
          <a:p>
            <a:pPr marL="396875" indent="-396875"/>
            <a:r>
              <a:rPr lang="en-US" sz="4400" b="1" dirty="0"/>
              <a:t>Characterized by blissful joy!</a:t>
            </a:r>
            <a:br>
              <a:rPr lang="en-US" sz="4400" b="1" dirty="0"/>
            </a:br>
            <a:r>
              <a:rPr lang="en-US" sz="4000" i="1" dirty="0"/>
              <a:t>(Revelation 21:4; 1 Peter 4:12-13)</a:t>
            </a:r>
          </a:p>
          <a:p>
            <a:pPr marL="396875" indent="-396875"/>
            <a:r>
              <a:rPr lang="en-US" sz="4400" b="1" dirty="0"/>
              <a:t>Rest for the people of God!</a:t>
            </a:r>
            <a:br>
              <a:rPr lang="en-US" sz="4400" b="1" dirty="0"/>
            </a:br>
            <a:r>
              <a:rPr lang="en-US" sz="4000" i="1" dirty="0"/>
              <a:t>(Hebrews 4:8-9; Revelation 14:13)</a:t>
            </a:r>
          </a:p>
        </p:txBody>
      </p:sp>
    </p:spTree>
    <p:extLst>
      <p:ext uri="{BB962C8B-B14F-4D97-AF65-F5344CB8AC3E}">
        <p14:creationId xmlns:p14="http://schemas.microsoft.com/office/powerpoint/2010/main" val="416103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12725"/>
            <a:ext cx="11308080" cy="1128395"/>
          </a:xfrm>
        </p:spPr>
        <p:txBody>
          <a:bodyPr>
            <a:noAutofit/>
          </a:bodyPr>
          <a:lstStyle/>
          <a:p>
            <a:r>
              <a:rPr lang="en-US" sz="5400" dirty="0">
                <a:effectLst>
                  <a:outerShdw blurRad="50800" dist="38100" dir="2700000" algn="tl" rotWithShape="0">
                    <a:schemeClr val="bg1">
                      <a:alpha val="40000"/>
                    </a:schemeClr>
                  </a:outerShdw>
                </a:effectLst>
                <a:latin typeface="Berkshire Swash" panose="02000505000000020003" pitchFamily="2" charset="0"/>
              </a:rPr>
              <a:t>The Benefits  of Eternity in Heaven!</a:t>
            </a:r>
          </a:p>
        </p:txBody>
      </p:sp>
      <p:pic>
        <p:nvPicPr>
          <p:cNvPr id="4" name="Picture 3"/>
          <p:cNvPicPr>
            <a:picLocks noChangeAspect="1"/>
          </p:cNvPicPr>
          <p:nvPr/>
        </p:nvPicPr>
        <p:blipFill>
          <a:blip r:embed="rId3">
            <a:lum bright="21000" contrast="30000"/>
          </a:blip>
          <a:stretch>
            <a:fillRect/>
          </a:stretch>
        </p:blipFill>
        <p:spPr>
          <a:xfrm>
            <a:off x="9814560" y="4489476"/>
            <a:ext cx="2377439" cy="2368523"/>
          </a:xfrm>
          <a:prstGeom prst="rect">
            <a:avLst/>
          </a:prstGeom>
        </p:spPr>
      </p:pic>
      <p:sp>
        <p:nvSpPr>
          <p:cNvPr id="3" name="Content Placeholder 2"/>
          <p:cNvSpPr>
            <a:spLocks noGrp="1"/>
          </p:cNvSpPr>
          <p:nvPr>
            <p:ph idx="1"/>
          </p:nvPr>
        </p:nvSpPr>
        <p:spPr>
          <a:xfrm>
            <a:off x="624468" y="1442969"/>
            <a:ext cx="11079852" cy="5121117"/>
          </a:xfrm>
        </p:spPr>
        <p:txBody>
          <a:bodyPr>
            <a:noAutofit/>
          </a:bodyPr>
          <a:lstStyle/>
          <a:p>
            <a:pPr marL="396875" indent="-396875"/>
            <a:r>
              <a:rPr lang="en-US" sz="4400" b="1" dirty="0"/>
              <a:t>Characterized by blissful joy!</a:t>
            </a:r>
            <a:br>
              <a:rPr lang="en-US" sz="4400" b="1" dirty="0"/>
            </a:br>
            <a:r>
              <a:rPr lang="en-US" sz="4000" i="1" dirty="0"/>
              <a:t>(Revelation 21:4; 1 Peter 4:12-13)</a:t>
            </a:r>
          </a:p>
          <a:p>
            <a:pPr marL="396875" indent="-396875"/>
            <a:r>
              <a:rPr lang="en-US" sz="4400" b="1" dirty="0"/>
              <a:t>Rest for the people of God!</a:t>
            </a:r>
            <a:br>
              <a:rPr lang="en-US" sz="4400" b="1" dirty="0"/>
            </a:br>
            <a:r>
              <a:rPr lang="en-US" sz="4000" i="1" dirty="0"/>
              <a:t>(Hebrews 4:8-9; Revelation 14:13)</a:t>
            </a:r>
          </a:p>
          <a:p>
            <a:pPr marL="396875" indent="-396875"/>
            <a:r>
              <a:rPr lang="en-US" sz="4400" b="1" dirty="0"/>
              <a:t>In the Presence of God!</a:t>
            </a:r>
            <a:br>
              <a:rPr lang="en-US" sz="4400" b="1" dirty="0"/>
            </a:br>
            <a:r>
              <a:rPr lang="en-US" sz="4000" i="1" dirty="0"/>
              <a:t>(Revelation 22:1-5)</a:t>
            </a:r>
          </a:p>
        </p:txBody>
      </p:sp>
    </p:spTree>
    <p:extLst>
      <p:ext uri="{BB962C8B-B14F-4D97-AF65-F5344CB8AC3E}">
        <p14:creationId xmlns:p14="http://schemas.microsoft.com/office/powerpoint/2010/main" val="42124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12725"/>
            <a:ext cx="11308080" cy="1128395"/>
          </a:xfrm>
        </p:spPr>
        <p:txBody>
          <a:bodyPr>
            <a:noAutofit/>
          </a:bodyPr>
          <a:lstStyle/>
          <a:p>
            <a:r>
              <a:rPr lang="en-US" sz="5400" dirty="0">
                <a:effectLst>
                  <a:outerShdw blurRad="50800" dist="38100" dir="2700000" algn="tl" rotWithShape="0">
                    <a:schemeClr val="bg1">
                      <a:alpha val="40000"/>
                    </a:schemeClr>
                  </a:outerShdw>
                </a:effectLst>
                <a:latin typeface="Berkshire Swash" panose="02000505000000020003" pitchFamily="2" charset="0"/>
              </a:rPr>
              <a:t>The Benefits  of Eternity in Heaven!</a:t>
            </a:r>
          </a:p>
        </p:txBody>
      </p:sp>
      <p:pic>
        <p:nvPicPr>
          <p:cNvPr id="4" name="Picture 3"/>
          <p:cNvPicPr>
            <a:picLocks noChangeAspect="1"/>
          </p:cNvPicPr>
          <p:nvPr/>
        </p:nvPicPr>
        <p:blipFill>
          <a:blip r:embed="rId3">
            <a:lum bright="21000" contrast="30000"/>
          </a:blip>
          <a:stretch>
            <a:fillRect/>
          </a:stretch>
        </p:blipFill>
        <p:spPr>
          <a:xfrm>
            <a:off x="9814560" y="4489476"/>
            <a:ext cx="2377439" cy="2368523"/>
          </a:xfrm>
          <a:prstGeom prst="rect">
            <a:avLst/>
          </a:prstGeom>
        </p:spPr>
      </p:pic>
      <p:sp>
        <p:nvSpPr>
          <p:cNvPr id="3" name="Content Placeholder 2"/>
          <p:cNvSpPr>
            <a:spLocks noGrp="1"/>
          </p:cNvSpPr>
          <p:nvPr>
            <p:ph idx="1"/>
          </p:nvPr>
        </p:nvSpPr>
        <p:spPr>
          <a:xfrm>
            <a:off x="624468" y="1442969"/>
            <a:ext cx="11079852" cy="5121117"/>
          </a:xfrm>
        </p:spPr>
        <p:txBody>
          <a:bodyPr>
            <a:noAutofit/>
          </a:bodyPr>
          <a:lstStyle/>
          <a:p>
            <a:pPr marL="396875" indent="-396875"/>
            <a:r>
              <a:rPr lang="en-US" sz="4400" b="1" dirty="0"/>
              <a:t>Characterized by blissful joy!</a:t>
            </a:r>
            <a:br>
              <a:rPr lang="en-US" sz="4400" b="1" dirty="0"/>
            </a:br>
            <a:r>
              <a:rPr lang="en-US" sz="4000" i="1" dirty="0"/>
              <a:t>(Revelation 21:4; 1 Peter 4:12-13)</a:t>
            </a:r>
          </a:p>
          <a:p>
            <a:pPr marL="396875" indent="-396875"/>
            <a:r>
              <a:rPr lang="en-US" sz="4400" b="1" dirty="0"/>
              <a:t>Rest for the people of God!</a:t>
            </a:r>
            <a:br>
              <a:rPr lang="en-US" sz="4400" b="1" dirty="0"/>
            </a:br>
            <a:r>
              <a:rPr lang="en-US" sz="4000" i="1" dirty="0"/>
              <a:t>(Hebrews 4:8-9; Revelation 14:13)</a:t>
            </a:r>
          </a:p>
          <a:p>
            <a:pPr marL="396875" indent="-396875"/>
            <a:r>
              <a:rPr lang="en-US" sz="4400" b="1" dirty="0"/>
              <a:t>In the Presence of God!</a:t>
            </a:r>
            <a:br>
              <a:rPr lang="en-US" sz="4400" b="1" dirty="0"/>
            </a:br>
            <a:r>
              <a:rPr lang="en-US" sz="4000" i="1" dirty="0"/>
              <a:t>(Revelation 22:1-5)</a:t>
            </a:r>
          </a:p>
          <a:p>
            <a:pPr marL="396875" indent="-396875"/>
            <a:r>
              <a:rPr lang="en-US" sz="4400" b="1" dirty="0"/>
              <a:t>Eternal in Duration!</a:t>
            </a:r>
            <a:br>
              <a:rPr lang="en-US" sz="4400" b="1" dirty="0"/>
            </a:br>
            <a:r>
              <a:rPr lang="en-US" sz="4000" i="1" dirty="0"/>
              <a:t>(Luke 18:29-30; Romans 6:22-23)</a:t>
            </a:r>
          </a:p>
        </p:txBody>
      </p:sp>
    </p:spTree>
    <p:extLst>
      <p:ext uri="{BB962C8B-B14F-4D97-AF65-F5344CB8AC3E}">
        <p14:creationId xmlns:p14="http://schemas.microsoft.com/office/powerpoint/2010/main" val="110009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28000" contrast="44000"/>
          </a:blip>
          <a:stretch>
            <a:fillRect/>
          </a:stretch>
        </p:blipFill>
        <p:spPr>
          <a:xfrm>
            <a:off x="-65315" y="0"/>
            <a:ext cx="12322629" cy="6858000"/>
          </a:xfrm>
          <a:prstGeom prst="rect">
            <a:avLst/>
          </a:prstGeom>
        </p:spPr>
      </p:pic>
      <p:sp>
        <p:nvSpPr>
          <p:cNvPr id="2" name="Title 1"/>
          <p:cNvSpPr>
            <a:spLocks noGrp="1"/>
          </p:cNvSpPr>
          <p:nvPr>
            <p:ph type="ctrTitle"/>
          </p:nvPr>
        </p:nvSpPr>
        <p:spPr>
          <a:xfrm>
            <a:off x="4824919" y="607218"/>
            <a:ext cx="7062280" cy="2626636"/>
          </a:xfrm>
        </p:spPr>
        <p:txBody>
          <a:bodyPr>
            <a:normAutofit/>
          </a:bodyPr>
          <a:lstStyle/>
          <a:p>
            <a:r>
              <a:rPr lang="en-US" dirty="0">
                <a:effectLst>
                  <a:outerShdw blurRad="50800" dist="38100" dir="2700000" algn="tl" rotWithShape="0">
                    <a:schemeClr val="bg1">
                      <a:alpha val="40000"/>
                    </a:schemeClr>
                  </a:outerShdw>
                </a:effectLst>
                <a:latin typeface="Berkshire Swash" panose="02000505000000020003" pitchFamily="2" charset="0"/>
              </a:rPr>
              <a:t>The Promise is Sure – Salvation to the Faithful!</a:t>
            </a:r>
          </a:p>
        </p:txBody>
      </p:sp>
      <p:sp>
        <p:nvSpPr>
          <p:cNvPr id="3" name="Subtitle 2"/>
          <p:cNvSpPr>
            <a:spLocks noGrp="1"/>
          </p:cNvSpPr>
          <p:nvPr>
            <p:ph type="subTitle" idx="1"/>
          </p:nvPr>
        </p:nvSpPr>
        <p:spPr>
          <a:xfrm>
            <a:off x="5291847" y="3988340"/>
            <a:ext cx="6420255" cy="2322405"/>
          </a:xfrm>
        </p:spPr>
        <p:txBody>
          <a:bodyPr>
            <a:normAutofit lnSpcReduction="10000"/>
          </a:bodyPr>
          <a:lstStyle/>
          <a:p>
            <a:r>
              <a:rPr lang="en-US" sz="4000" b="1" dirty="0"/>
              <a:t>Hebrews 5:8-9</a:t>
            </a:r>
          </a:p>
          <a:p>
            <a:r>
              <a:rPr lang="en-US" sz="4000" i="1" dirty="0"/>
              <a:t>“… He became the author of eternal salvation to all who obey Him.”</a:t>
            </a:r>
          </a:p>
          <a:p>
            <a:pPr algn="l"/>
            <a:endParaRPr lang="en-US" sz="4000" b="1" dirty="0"/>
          </a:p>
        </p:txBody>
      </p:sp>
    </p:spTree>
    <p:extLst>
      <p:ext uri="{BB962C8B-B14F-4D97-AF65-F5344CB8AC3E}">
        <p14:creationId xmlns:p14="http://schemas.microsoft.com/office/powerpoint/2010/main" val="2303481370"/>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12725"/>
            <a:ext cx="11308080" cy="1128395"/>
          </a:xfrm>
        </p:spPr>
        <p:txBody>
          <a:bodyPr>
            <a:noAutofit/>
          </a:bodyPr>
          <a:lstStyle/>
          <a:p>
            <a:r>
              <a:rPr lang="en-US" sz="5400" dirty="0">
                <a:effectLst>
                  <a:outerShdw blurRad="50800" dist="38100" dir="2700000" algn="tl" rotWithShape="0">
                    <a:schemeClr val="bg1">
                      <a:alpha val="40000"/>
                    </a:schemeClr>
                  </a:outerShdw>
                </a:effectLst>
                <a:latin typeface="Berkshire Swash" panose="02000505000000020003" pitchFamily="2" charset="0"/>
              </a:rPr>
              <a:t>The Benefits While Here on Earth - 1</a:t>
            </a:r>
          </a:p>
        </p:txBody>
      </p:sp>
      <p:pic>
        <p:nvPicPr>
          <p:cNvPr id="4" name="Picture 3"/>
          <p:cNvPicPr>
            <a:picLocks noChangeAspect="1"/>
          </p:cNvPicPr>
          <p:nvPr/>
        </p:nvPicPr>
        <p:blipFill>
          <a:blip r:embed="rId3">
            <a:lum bright="21000" contrast="30000"/>
          </a:blip>
          <a:stretch>
            <a:fillRect/>
          </a:stretch>
        </p:blipFill>
        <p:spPr>
          <a:xfrm>
            <a:off x="9814560" y="4489476"/>
            <a:ext cx="2377439" cy="2368523"/>
          </a:xfrm>
          <a:prstGeom prst="rect">
            <a:avLst/>
          </a:prstGeom>
        </p:spPr>
      </p:pic>
      <p:sp>
        <p:nvSpPr>
          <p:cNvPr id="3" name="Content Placeholder 2"/>
          <p:cNvSpPr>
            <a:spLocks noGrp="1"/>
          </p:cNvSpPr>
          <p:nvPr>
            <p:ph idx="1"/>
          </p:nvPr>
        </p:nvSpPr>
        <p:spPr>
          <a:xfrm>
            <a:off x="624468" y="1442970"/>
            <a:ext cx="11079852" cy="4815840"/>
          </a:xfrm>
        </p:spPr>
        <p:txBody>
          <a:bodyPr>
            <a:normAutofit/>
          </a:bodyPr>
          <a:lstStyle/>
          <a:p>
            <a:pPr marL="396875" indent="-396875"/>
            <a:r>
              <a:rPr lang="en-US" sz="4400" b="1" dirty="0"/>
              <a:t>No fear of Governing authorities</a:t>
            </a:r>
            <a:br>
              <a:rPr lang="en-US" sz="4400" b="1" dirty="0"/>
            </a:br>
            <a:r>
              <a:rPr lang="en-US" sz="4000" i="1" dirty="0"/>
              <a:t>(Romans 13:1-4; but, Acts 5:29)</a:t>
            </a:r>
          </a:p>
        </p:txBody>
      </p:sp>
    </p:spTree>
    <p:extLst>
      <p:ext uri="{BB962C8B-B14F-4D97-AF65-F5344CB8AC3E}">
        <p14:creationId xmlns:p14="http://schemas.microsoft.com/office/powerpoint/2010/main" val="2911097172"/>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12725"/>
            <a:ext cx="11308080" cy="1128395"/>
          </a:xfrm>
        </p:spPr>
        <p:txBody>
          <a:bodyPr>
            <a:noAutofit/>
          </a:bodyPr>
          <a:lstStyle/>
          <a:p>
            <a:r>
              <a:rPr lang="en-US" sz="5400" dirty="0">
                <a:effectLst>
                  <a:outerShdw blurRad="50800" dist="38100" dir="2700000" algn="tl" rotWithShape="0">
                    <a:schemeClr val="bg1">
                      <a:alpha val="40000"/>
                    </a:schemeClr>
                  </a:outerShdw>
                </a:effectLst>
                <a:latin typeface="Berkshire Swash" panose="02000505000000020003" pitchFamily="2" charset="0"/>
              </a:rPr>
              <a:t>The Benefits While Here on Earth - 1</a:t>
            </a:r>
          </a:p>
        </p:txBody>
      </p:sp>
      <p:pic>
        <p:nvPicPr>
          <p:cNvPr id="4" name="Picture 3"/>
          <p:cNvPicPr>
            <a:picLocks noChangeAspect="1"/>
          </p:cNvPicPr>
          <p:nvPr/>
        </p:nvPicPr>
        <p:blipFill>
          <a:blip r:embed="rId3">
            <a:lum bright="21000" contrast="30000"/>
          </a:blip>
          <a:stretch>
            <a:fillRect/>
          </a:stretch>
        </p:blipFill>
        <p:spPr>
          <a:xfrm>
            <a:off x="9814560" y="4489476"/>
            <a:ext cx="2377439" cy="2368523"/>
          </a:xfrm>
          <a:prstGeom prst="rect">
            <a:avLst/>
          </a:prstGeom>
        </p:spPr>
      </p:pic>
      <p:sp>
        <p:nvSpPr>
          <p:cNvPr id="3" name="Content Placeholder 2"/>
          <p:cNvSpPr>
            <a:spLocks noGrp="1"/>
          </p:cNvSpPr>
          <p:nvPr>
            <p:ph idx="1"/>
          </p:nvPr>
        </p:nvSpPr>
        <p:spPr>
          <a:xfrm>
            <a:off x="624468" y="1442970"/>
            <a:ext cx="11079852" cy="4815840"/>
          </a:xfrm>
        </p:spPr>
        <p:txBody>
          <a:bodyPr>
            <a:normAutofit/>
          </a:bodyPr>
          <a:lstStyle/>
          <a:p>
            <a:pPr marL="396875" indent="-396875"/>
            <a:r>
              <a:rPr lang="en-US" sz="4400" b="1" dirty="0"/>
              <a:t>No fear of Governing authorities</a:t>
            </a:r>
            <a:br>
              <a:rPr lang="en-US" sz="4400" b="1" dirty="0"/>
            </a:br>
            <a:r>
              <a:rPr lang="en-US" sz="4000" i="1" dirty="0"/>
              <a:t>(Romans 13:1-4; but, Acts 5:29)</a:t>
            </a:r>
          </a:p>
          <a:p>
            <a:pPr marL="396875" indent="-396875"/>
            <a:r>
              <a:rPr lang="en-US" sz="4400" b="1" dirty="0"/>
              <a:t>Avoidance of life destroying vices</a:t>
            </a:r>
            <a:br>
              <a:rPr lang="en-US" sz="4400" b="1" dirty="0"/>
            </a:br>
            <a:r>
              <a:rPr lang="en-US" sz="4000" i="1" dirty="0"/>
              <a:t>(Proverbs 23:20-21; but, Psalm 90:10)</a:t>
            </a:r>
          </a:p>
        </p:txBody>
      </p:sp>
    </p:spTree>
    <p:extLst>
      <p:ext uri="{BB962C8B-B14F-4D97-AF65-F5344CB8AC3E}">
        <p14:creationId xmlns:p14="http://schemas.microsoft.com/office/powerpoint/2010/main" val="98067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12725"/>
            <a:ext cx="11308080" cy="1128395"/>
          </a:xfrm>
        </p:spPr>
        <p:txBody>
          <a:bodyPr>
            <a:noAutofit/>
          </a:bodyPr>
          <a:lstStyle/>
          <a:p>
            <a:r>
              <a:rPr lang="en-US" sz="5400" dirty="0">
                <a:effectLst>
                  <a:outerShdw blurRad="50800" dist="38100" dir="2700000" algn="tl" rotWithShape="0">
                    <a:schemeClr val="bg1">
                      <a:alpha val="40000"/>
                    </a:schemeClr>
                  </a:outerShdw>
                </a:effectLst>
                <a:latin typeface="Berkshire Swash" panose="02000505000000020003" pitchFamily="2" charset="0"/>
              </a:rPr>
              <a:t>The Benefits While Here on Earth - 1</a:t>
            </a:r>
          </a:p>
        </p:txBody>
      </p:sp>
      <p:pic>
        <p:nvPicPr>
          <p:cNvPr id="4" name="Picture 3"/>
          <p:cNvPicPr>
            <a:picLocks noChangeAspect="1"/>
          </p:cNvPicPr>
          <p:nvPr/>
        </p:nvPicPr>
        <p:blipFill>
          <a:blip r:embed="rId3">
            <a:lum bright="21000" contrast="30000"/>
          </a:blip>
          <a:stretch>
            <a:fillRect/>
          </a:stretch>
        </p:blipFill>
        <p:spPr>
          <a:xfrm>
            <a:off x="9814560" y="4489476"/>
            <a:ext cx="2377439" cy="2368523"/>
          </a:xfrm>
          <a:prstGeom prst="rect">
            <a:avLst/>
          </a:prstGeom>
        </p:spPr>
      </p:pic>
      <p:sp>
        <p:nvSpPr>
          <p:cNvPr id="3" name="Content Placeholder 2"/>
          <p:cNvSpPr>
            <a:spLocks noGrp="1"/>
          </p:cNvSpPr>
          <p:nvPr>
            <p:ph idx="1"/>
          </p:nvPr>
        </p:nvSpPr>
        <p:spPr>
          <a:xfrm>
            <a:off x="624468" y="1442970"/>
            <a:ext cx="11079852" cy="4815840"/>
          </a:xfrm>
        </p:spPr>
        <p:txBody>
          <a:bodyPr>
            <a:normAutofit/>
          </a:bodyPr>
          <a:lstStyle/>
          <a:p>
            <a:pPr marL="396875" indent="-396875"/>
            <a:r>
              <a:rPr lang="en-US" sz="4400" b="1" dirty="0"/>
              <a:t>No fear of Governing authorities</a:t>
            </a:r>
            <a:br>
              <a:rPr lang="en-US" sz="4400" b="1" dirty="0"/>
            </a:br>
            <a:r>
              <a:rPr lang="en-US" sz="4000" i="1" dirty="0"/>
              <a:t>(Romans 13:1-4; but, Acts 5:29)</a:t>
            </a:r>
          </a:p>
          <a:p>
            <a:pPr marL="396875" indent="-396875"/>
            <a:r>
              <a:rPr lang="en-US" sz="4400" b="1" dirty="0"/>
              <a:t>Avoidance of life destroying vices</a:t>
            </a:r>
            <a:br>
              <a:rPr lang="en-US" sz="4400" b="1" dirty="0"/>
            </a:br>
            <a:r>
              <a:rPr lang="en-US" sz="4000" i="1" dirty="0"/>
              <a:t>(Proverbs 23:20-21; but, Psalm 90:10)</a:t>
            </a:r>
          </a:p>
          <a:p>
            <a:pPr marL="396875" indent="-396875"/>
            <a:r>
              <a:rPr lang="en-US" sz="4400" b="1" dirty="0"/>
              <a:t>Joy for Families</a:t>
            </a:r>
            <a:br>
              <a:rPr lang="en-US" sz="4400" b="1" dirty="0"/>
            </a:br>
            <a:r>
              <a:rPr lang="en-US" sz="4000" i="1" dirty="0"/>
              <a:t>(Proverbs 22:6; 1 Peter 3:1-2;                                      but, Ezekiel 18:4)</a:t>
            </a:r>
          </a:p>
        </p:txBody>
      </p:sp>
    </p:spTree>
    <p:extLst>
      <p:ext uri="{BB962C8B-B14F-4D97-AF65-F5344CB8AC3E}">
        <p14:creationId xmlns:p14="http://schemas.microsoft.com/office/powerpoint/2010/main" val="300612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12725"/>
            <a:ext cx="11308080" cy="1128395"/>
          </a:xfrm>
        </p:spPr>
        <p:txBody>
          <a:bodyPr>
            <a:noAutofit/>
          </a:bodyPr>
          <a:lstStyle/>
          <a:p>
            <a:r>
              <a:rPr lang="en-US" sz="5400" dirty="0">
                <a:effectLst>
                  <a:outerShdw blurRad="50800" dist="38100" dir="2700000" algn="tl" rotWithShape="0">
                    <a:schemeClr val="bg1">
                      <a:alpha val="40000"/>
                    </a:schemeClr>
                  </a:outerShdw>
                </a:effectLst>
                <a:latin typeface="Berkshire Swash" panose="02000505000000020003" pitchFamily="2" charset="0"/>
              </a:rPr>
              <a:t>The Benefits While Here on Earth - 2</a:t>
            </a:r>
          </a:p>
        </p:txBody>
      </p:sp>
      <p:pic>
        <p:nvPicPr>
          <p:cNvPr id="4" name="Picture 3"/>
          <p:cNvPicPr>
            <a:picLocks noChangeAspect="1"/>
          </p:cNvPicPr>
          <p:nvPr/>
        </p:nvPicPr>
        <p:blipFill>
          <a:blip r:embed="rId3">
            <a:lum bright="21000" contrast="30000"/>
          </a:blip>
          <a:stretch>
            <a:fillRect/>
          </a:stretch>
        </p:blipFill>
        <p:spPr>
          <a:xfrm>
            <a:off x="9814560" y="4489476"/>
            <a:ext cx="2377439" cy="2368523"/>
          </a:xfrm>
          <a:prstGeom prst="rect">
            <a:avLst/>
          </a:prstGeom>
        </p:spPr>
      </p:pic>
      <p:sp>
        <p:nvSpPr>
          <p:cNvPr id="3" name="Content Placeholder 2"/>
          <p:cNvSpPr>
            <a:spLocks noGrp="1"/>
          </p:cNvSpPr>
          <p:nvPr>
            <p:ph idx="1"/>
          </p:nvPr>
        </p:nvSpPr>
        <p:spPr>
          <a:xfrm>
            <a:off x="624468" y="1442970"/>
            <a:ext cx="11079852" cy="5136252"/>
          </a:xfrm>
        </p:spPr>
        <p:txBody>
          <a:bodyPr>
            <a:normAutofit/>
          </a:bodyPr>
          <a:lstStyle/>
          <a:p>
            <a:pPr marL="396875" indent="-396875"/>
            <a:r>
              <a:rPr lang="en-US" sz="4400" b="1" dirty="0"/>
              <a:t>The Fellowship of God’s People</a:t>
            </a:r>
            <a:br>
              <a:rPr lang="en-US" sz="4400" b="1" dirty="0"/>
            </a:br>
            <a:r>
              <a:rPr lang="en-US" sz="4000" i="1" dirty="0"/>
              <a:t>(Psalm 133; Acts 2:44-47)</a:t>
            </a:r>
          </a:p>
        </p:txBody>
      </p:sp>
    </p:spTree>
    <p:extLst>
      <p:ext uri="{BB962C8B-B14F-4D97-AF65-F5344CB8AC3E}">
        <p14:creationId xmlns:p14="http://schemas.microsoft.com/office/powerpoint/2010/main" val="1073836830"/>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12725"/>
            <a:ext cx="11308080" cy="1128395"/>
          </a:xfrm>
        </p:spPr>
        <p:txBody>
          <a:bodyPr>
            <a:noAutofit/>
          </a:bodyPr>
          <a:lstStyle/>
          <a:p>
            <a:r>
              <a:rPr lang="en-US" sz="5400" dirty="0">
                <a:effectLst>
                  <a:outerShdw blurRad="50800" dist="38100" dir="2700000" algn="tl" rotWithShape="0">
                    <a:schemeClr val="bg1">
                      <a:alpha val="40000"/>
                    </a:schemeClr>
                  </a:outerShdw>
                </a:effectLst>
                <a:latin typeface="Berkshire Swash" panose="02000505000000020003" pitchFamily="2" charset="0"/>
              </a:rPr>
              <a:t>The Benefits While Here on Earth - 2</a:t>
            </a:r>
          </a:p>
        </p:txBody>
      </p:sp>
      <p:pic>
        <p:nvPicPr>
          <p:cNvPr id="4" name="Picture 3"/>
          <p:cNvPicPr>
            <a:picLocks noChangeAspect="1"/>
          </p:cNvPicPr>
          <p:nvPr/>
        </p:nvPicPr>
        <p:blipFill>
          <a:blip r:embed="rId3">
            <a:lum bright="21000" contrast="30000"/>
          </a:blip>
          <a:stretch>
            <a:fillRect/>
          </a:stretch>
        </p:blipFill>
        <p:spPr>
          <a:xfrm>
            <a:off x="9814560" y="4489476"/>
            <a:ext cx="2377439" cy="2368523"/>
          </a:xfrm>
          <a:prstGeom prst="rect">
            <a:avLst/>
          </a:prstGeom>
        </p:spPr>
      </p:pic>
      <p:sp>
        <p:nvSpPr>
          <p:cNvPr id="3" name="Content Placeholder 2"/>
          <p:cNvSpPr>
            <a:spLocks noGrp="1"/>
          </p:cNvSpPr>
          <p:nvPr>
            <p:ph idx="1"/>
          </p:nvPr>
        </p:nvSpPr>
        <p:spPr>
          <a:xfrm>
            <a:off x="624468" y="1442970"/>
            <a:ext cx="11079852" cy="5136252"/>
          </a:xfrm>
        </p:spPr>
        <p:txBody>
          <a:bodyPr>
            <a:normAutofit/>
          </a:bodyPr>
          <a:lstStyle/>
          <a:p>
            <a:pPr marL="396875" indent="-396875"/>
            <a:r>
              <a:rPr lang="en-US" sz="4400" b="1" dirty="0"/>
              <a:t>The Fellowship of God’s People</a:t>
            </a:r>
            <a:br>
              <a:rPr lang="en-US" sz="4400" b="1" dirty="0"/>
            </a:br>
            <a:r>
              <a:rPr lang="en-US" sz="4000" i="1" dirty="0"/>
              <a:t>(Psalm 133; Acts 2:44-47)</a:t>
            </a:r>
          </a:p>
          <a:p>
            <a:pPr marL="396875" indent="-396875"/>
            <a:r>
              <a:rPr lang="en-US" sz="4400" b="1" dirty="0"/>
              <a:t>The avenue of Prayer for comfort &amp; help</a:t>
            </a:r>
            <a:br>
              <a:rPr lang="en-US" sz="4400" b="1" dirty="0"/>
            </a:br>
            <a:r>
              <a:rPr lang="en-US" sz="4000" i="1" dirty="0"/>
              <a:t>(1 John 3:21-22; James 5:16-18; 1 John 5:14-15)</a:t>
            </a:r>
          </a:p>
        </p:txBody>
      </p:sp>
    </p:spTree>
    <p:extLst>
      <p:ext uri="{BB962C8B-B14F-4D97-AF65-F5344CB8AC3E}">
        <p14:creationId xmlns:p14="http://schemas.microsoft.com/office/powerpoint/2010/main" val="216232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12725"/>
            <a:ext cx="11308080" cy="1128395"/>
          </a:xfrm>
        </p:spPr>
        <p:txBody>
          <a:bodyPr>
            <a:noAutofit/>
          </a:bodyPr>
          <a:lstStyle/>
          <a:p>
            <a:r>
              <a:rPr lang="en-US" sz="5400" dirty="0">
                <a:effectLst>
                  <a:outerShdw blurRad="50800" dist="38100" dir="2700000" algn="tl" rotWithShape="0">
                    <a:schemeClr val="bg1">
                      <a:alpha val="40000"/>
                    </a:schemeClr>
                  </a:outerShdw>
                </a:effectLst>
                <a:latin typeface="Berkshire Swash" panose="02000505000000020003" pitchFamily="2" charset="0"/>
              </a:rPr>
              <a:t>The Benefits While Here on Earth - 2</a:t>
            </a:r>
          </a:p>
        </p:txBody>
      </p:sp>
      <p:pic>
        <p:nvPicPr>
          <p:cNvPr id="4" name="Picture 3"/>
          <p:cNvPicPr>
            <a:picLocks noChangeAspect="1"/>
          </p:cNvPicPr>
          <p:nvPr/>
        </p:nvPicPr>
        <p:blipFill>
          <a:blip r:embed="rId3">
            <a:lum bright="21000" contrast="30000"/>
          </a:blip>
          <a:stretch>
            <a:fillRect/>
          </a:stretch>
        </p:blipFill>
        <p:spPr>
          <a:xfrm>
            <a:off x="9814560" y="4489476"/>
            <a:ext cx="2377439" cy="2368523"/>
          </a:xfrm>
          <a:prstGeom prst="rect">
            <a:avLst/>
          </a:prstGeom>
        </p:spPr>
      </p:pic>
      <p:sp>
        <p:nvSpPr>
          <p:cNvPr id="3" name="Content Placeholder 2"/>
          <p:cNvSpPr>
            <a:spLocks noGrp="1"/>
          </p:cNvSpPr>
          <p:nvPr>
            <p:ph idx="1"/>
          </p:nvPr>
        </p:nvSpPr>
        <p:spPr>
          <a:xfrm>
            <a:off x="624468" y="1442970"/>
            <a:ext cx="11079852" cy="5136252"/>
          </a:xfrm>
        </p:spPr>
        <p:txBody>
          <a:bodyPr>
            <a:normAutofit/>
          </a:bodyPr>
          <a:lstStyle/>
          <a:p>
            <a:pPr marL="396875" indent="-396875"/>
            <a:r>
              <a:rPr lang="en-US" sz="4400" b="1" dirty="0"/>
              <a:t>The Fellowship of God’s People</a:t>
            </a:r>
            <a:br>
              <a:rPr lang="en-US" sz="4400" b="1" dirty="0"/>
            </a:br>
            <a:r>
              <a:rPr lang="en-US" sz="4000" i="1" dirty="0"/>
              <a:t>(Psalm 133; Acts 2:44-47)</a:t>
            </a:r>
          </a:p>
          <a:p>
            <a:pPr marL="396875" indent="-396875"/>
            <a:r>
              <a:rPr lang="en-US" sz="4400" b="1" dirty="0"/>
              <a:t>The avenue of Prayer for comfort &amp; help</a:t>
            </a:r>
            <a:br>
              <a:rPr lang="en-US" sz="4400" b="1" dirty="0"/>
            </a:br>
            <a:r>
              <a:rPr lang="en-US" sz="4000" i="1" dirty="0"/>
              <a:t>(1 John 3:21-22; James 5:16-18; 1 John 5:14-15)</a:t>
            </a:r>
          </a:p>
          <a:p>
            <a:pPr marL="396875" indent="-396875"/>
            <a:r>
              <a:rPr lang="en-US" sz="4400" b="1" dirty="0"/>
              <a:t>An exhaustive life plan to follow</a:t>
            </a:r>
            <a:br>
              <a:rPr lang="en-US" sz="4400" b="1" dirty="0"/>
            </a:br>
            <a:r>
              <a:rPr lang="en-US" sz="4000" i="1" dirty="0"/>
              <a:t>(2 Timothy 3:16-17; 2 Peter 1:2-3)</a:t>
            </a:r>
          </a:p>
        </p:txBody>
      </p:sp>
    </p:spTree>
    <p:extLst>
      <p:ext uri="{BB962C8B-B14F-4D97-AF65-F5344CB8AC3E}">
        <p14:creationId xmlns:p14="http://schemas.microsoft.com/office/powerpoint/2010/main" val="102149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12725"/>
            <a:ext cx="11308080" cy="1128395"/>
          </a:xfrm>
        </p:spPr>
        <p:txBody>
          <a:bodyPr>
            <a:noAutofit/>
          </a:bodyPr>
          <a:lstStyle/>
          <a:p>
            <a:r>
              <a:rPr lang="en-US" sz="5400" dirty="0">
                <a:effectLst>
                  <a:outerShdw blurRad="50800" dist="38100" dir="2700000" algn="tl" rotWithShape="0">
                    <a:schemeClr val="bg1">
                      <a:alpha val="40000"/>
                    </a:schemeClr>
                  </a:outerShdw>
                </a:effectLst>
                <a:latin typeface="Berkshire Swash" panose="02000505000000020003" pitchFamily="2" charset="0"/>
              </a:rPr>
              <a:t>The Benefits While Here on Earth - 2</a:t>
            </a:r>
          </a:p>
        </p:txBody>
      </p:sp>
      <p:pic>
        <p:nvPicPr>
          <p:cNvPr id="4" name="Picture 3"/>
          <p:cNvPicPr>
            <a:picLocks noChangeAspect="1"/>
          </p:cNvPicPr>
          <p:nvPr/>
        </p:nvPicPr>
        <p:blipFill>
          <a:blip r:embed="rId3">
            <a:lum bright="21000" contrast="30000"/>
          </a:blip>
          <a:stretch>
            <a:fillRect/>
          </a:stretch>
        </p:blipFill>
        <p:spPr>
          <a:xfrm>
            <a:off x="9814560" y="4489476"/>
            <a:ext cx="2377439" cy="2368523"/>
          </a:xfrm>
          <a:prstGeom prst="rect">
            <a:avLst/>
          </a:prstGeom>
        </p:spPr>
      </p:pic>
      <p:sp>
        <p:nvSpPr>
          <p:cNvPr id="3" name="Content Placeholder 2"/>
          <p:cNvSpPr>
            <a:spLocks noGrp="1"/>
          </p:cNvSpPr>
          <p:nvPr>
            <p:ph idx="1"/>
          </p:nvPr>
        </p:nvSpPr>
        <p:spPr>
          <a:xfrm>
            <a:off x="624468" y="1442970"/>
            <a:ext cx="11079852" cy="5136252"/>
          </a:xfrm>
        </p:spPr>
        <p:txBody>
          <a:bodyPr>
            <a:normAutofit/>
          </a:bodyPr>
          <a:lstStyle/>
          <a:p>
            <a:pPr marL="396875" indent="-396875"/>
            <a:r>
              <a:rPr lang="en-US" sz="4400" b="1" dirty="0"/>
              <a:t>The Fellowship of God’s People</a:t>
            </a:r>
            <a:br>
              <a:rPr lang="en-US" sz="4400" b="1" dirty="0"/>
            </a:br>
            <a:r>
              <a:rPr lang="en-US" sz="4000" i="1" dirty="0"/>
              <a:t>(Psalm 133; Acts 2:44-47)</a:t>
            </a:r>
          </a:p>
          <a:p>
            <a:pPr marL="396875" indent="-396875"/>
            <a:r>
              <a:rPr lang="en-US" sz="4400" b="1" dirty="0"/>
              <a:t>The avenue of Prayer for comfort &amp; help</a:t>
            </a:r>
            <a:br>
              <a:rPr lang="en-US" sz="4400" b="1" dirty="0"/>
            </a:br>
            <a:r>
              <a:rPr lang="en-US" sz="4000" i="1" dirty="0"/>
              <a:t>(1 John 3:21-22; James 5:16-18; 1 John 5:14-15)</a:t>
            </a:r>
          </a:p>
          <a:p>
            <a:pPr marL="396875" indent="-396875"/>
            <a:r>
              <a:rPr lang="en-US" sz="4400" b="1" dirty="0"/>
              <a:t>An exhaustive life plan to follow</a:t>
            </a:r>
            <a:br>
              <a:rPr lang="en-US" sz="4400" b="1" dirty="0"/>
            </a:br>
            <a:r>
              <a:rPr lang="en-US" sz="4000" i="1" dirty="0"/>
              <a:t>(2 Timothy 3:16-17; 2 Peter 1:2-3)</a:t>
            </a:r>
          </a:p>
          <a:p>
            <a:pPr marL="396875" indent="-396875"/>
            <a:r>
              <a:rPr lang="en-US" sz="4400" b="1" dirty="0"/>
              <a:t>A life of peace, hope &amp; love!</a:t>
            </a:r>
            <a:br>
              <a:rPr lang="en-US" sz="4000" b="1" dirty="0"/>
            </a:br>
            <a:r>
              <a:rPr lang="en-US" sz="4000" i="1" dirty="0"/>
              <a:t>(Romans 5:1-5; 2 Corinthians 4:8-11)</a:t>
            </a:r>
          </a:p>
        </p:txBody>
      </p:sp>
    </p:spTree>
    <p:extLst>
      <p:ext uri="{BB962C8B-B14F-4D97-AF65-F5344CB8AC3E}">
        <p14:creationId xmlns:p14="http://schemas.microsoft.com/office/powerpoint/2010/main" val="23712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12725"/>
            <a:ext cx="11308080" cy="1128395"/>
          </a:xfrm>
        </p:spPr>
        <p:txBody>
          <a:bodyPr>
            <a:noAutofit/>
          </a:bodyPr>
          <a:lstStyle/>
          <a:p>
            <a:r>
              <a:rPr lang="en-US" sz="5400" dirty="0">
                <a:effectLst>
                  <a:outerShdw blurRad="50800" dist="38100" dir="2700000" algn="tl" rotWithShape="0">
                    <a:schemeClr val="bg1">
                      <a:alpha val="40000"/>
                    </a:schemeClr>
                  </a:outerShdw>
                </a:effectLst>
                <a:latin typeface="Berkshire Swash" panose="02000505000000020003" pitchFamily="2" charset="0"/>
              </a:rPr>
              <a:t>The Benefits  of Eternity in Heaven!</a:t>
            </a:r>
          </a:p>
        </p:txBody>
      </p:sp>
      <p:pic>
        <p:nvPicPr>
          <p:cNvPr id="4" name="Picture 3"/>
          <p:cNvPicPr>
            <a:picLocks noChangeAspect="1"/>
          </p:cNvPicPr>
          <p:nvPr/>
        </p:nvPicPr>
        <p:blipFill>
          <a:blip r:embed="rId3">
            <a:lum bright="21000" contrast="30000"/>
          </a:blip>
          <a:stretch>
            <a:fillRect/>
          </a:stretch>
        </p:blipFill>
        <p:spPr>
          <a:xfrm>
            <a:off x="9814560" y="4489476"/>
            <a:ext cx="2377439" cy="2368523"/>
          </a:xfrm>
          <a:prstGeom prst="rect">
            <a:avLst/>
          </a:prstGeom>
        </p:spPr>
      </p:pic>
      <p:sp>
        <p:nvSpPr>
          <p:cNvPr id="3" name="Content Placeholder 2"/>
          <p:cNvSpPr>
            <a:spLocks noGrp="1"/>
          </p:cNvSpPr>
          <p:nvPr>
            <p:ph idx="1"/>
          </p:nvPr>
        </p:nvSpPr>
        <p:spPr>
          <a:xfrm>
            <a:off x="624468" y="1442969"/>
            <a:ext cx="11079852" cy="5121117"/>
          </a:xfrm>
        </p:spPr>
        <p:txBody>
          <a:bodyPr>
            <a:noAutofit/>
          </a:bodyPr>
          <a:lstStyle/>
          <a:p>
            <a:pPr marL="396875" indent="-396875"/>
            <a:r>
              <a:rPr lang="en-US" sz="4400" b="1" dirty="0"/>
              <a:t>Characterized by blissful joy!</a:t>
            </a:r>
            <a:br>
              <a:rPr lang="en-US" sz="4400" b="1" dirty="0"/>
            </a:br>
            <a:r>
              <a:rPr lang="en-US" sz="4000" i="1" dirty="0"/>
              <a:t>(Revelation 21:4; 1 Peter 4:12-13)</a:t>
            </a:r>
          </a:p>
        </p:txBody>
      </p:sp>
    </p:spTree>
    <p:extLst>
      <p:ext uri="{BB962C8B-B14F-4D97-AF65-F5344CB8AC3E}">
        <p14:creationId xmlns:p14="http://schemas.microsoft.com/office/powerpoint/2010/main" val="3874304623"/>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2186</Words>
  <Application>Microsoft Office PowerPoint</Application>
  <PresentationFormat>Widescreen</PresentationFormat>
  <Paragraphs>113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 Light</vt:lpstr>
      <vt:lpstr>Calibri</vt:lpstr>
      <vt:lpstr>Berkshire Swash</vt:lpstr>
      <vt:lpstr>Arial</vt:lpstr>
      <vt:lpstr>Office Theme</vt:lpstr>
      <vt:lpstr>The Benefits of a Life Lived for Christ</vt:lpstr>
      <vt:lpstr>The Benefits While Here on Earth - 1</vt:lpstr>
      <vt:lpstr>The Benefits While Here on Earth - 1</vt:lpstr>
      <vt:lpstr>The Benefits While Here on Earth - 1</vt:lpstr>
      <vt:lpstr>The Benefits While Here on Earth - 2</vt:lpstr>
      <vt:lpstr>The Benefits While Here on Earth - 2</vt:lpstr>
      <vt:lpstr>The Benefits While Here on Earth - 2</vt:lpstr>
      <vt:lpstr>The Benefits While Here on Earth - 2</vt:lpstr>
      <vt:lpstr>The Benefits  of Eternity in Heaven!</vt:lpstr>
      <vt:lpstr>The Benefits  of Eternity in Heaven!</vt:lpstr>
      <vt:lpstr>The Benefits  of Eternity in Heaven!</vt:lpstr>
      <vt:lpstr>The Benefits  of Eternity in Heaven!</vt:lpstr>
      <vt:lpstr>The Promise is Sure – Salvation to the Faithful!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Benefits of a Life Lived for Christ</dc:title>
  <dc:creator>Stan Cox</dc:creator>
  <cp:lastModifiedBy>Stan Cox</cp:lastModifiedBy>
  <cp:revision>23</cp:revision>
  <cp:lastPrinted>2017-03-12T04:09:25Z</cp:lastPrinted>
  <dcterms:created xsi:type="dcterms:W3CDTF">2017-03-10T20:51:26Z</dcterms:created>
  <dcterms:modified xsi:type="dcterms:W3CDTF">2017-03-18T01:54:04Z</dcterms:modified>
</cp:coreProperties>
</file>