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Perpetua Titling MT" panose="02020502060505020804" pitchFamily="18" charset="0"/>
      <p:regular r:id="rId9"/>
      <p:bold r:id="rId10"/>
    </p:embeddedFont>
    <p:embeddedFont>
      <p:font typeface="Mervale Script" panose="03060506000000020000" pitchFamily="66" charset="0"/>
      <p:regular r:id="rId11"/>
    </p:embeddedFont>
    <p:embeddedFont>
      <p:font typeface="Calibri" panose="020F0502020204030204" pitchFamily="34" charset="0"/>
      <p:regular r:id="rId12"/>
      <p:bold r:id="rId13"/>
      <p:italic r:id="rId14"/>
      <p:boldItalic r:id="rId15"/>
    </p:embeddedFont>
    <p:embeddedFont>
      <p:font typeface="Milwich" panose="04000500000000000000" pitchFamily="82" charset="0"/>
      <p:regular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92C"/>
    <a:srgbClr val="240F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000" autoAdjust="0"/>
  </p:normalViewPr>
  <p:slideViewPr>
    <p:cSldViewPr snapToGrid="0">
      <p:cViewPr varScale="1">
        <p:scale>
          <a:sx n="48" d="100"/>
          <a:sy n="48" d="100"/>
        </p:scale>
        <p:origin x="619" y="58"/>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52A9E7-0D13-4C1A-8910-59422C9D44A9}"/>
              </a:ext>
            </a:extLst>
          </p:cNvPr>
          <p:cNvSpPr>
            <a:spLocks noGrp="1"/>
          </p:cNvSpPr>
          <p:nvPr>
            <p:ph type="hdr" sz="quarter"/>
          </p:nvPr>
        </p:nvSpPr>
        <p:spPr>
          <a:xfrm>
            <a:off x="0" y="0"/>
            <a:ext cx="3755136" cy="458788"/>
          </a:xfrm>
          <a:prstGeom prst="rect">
            <a:avLst/>
          </a:prstGeom>
        </p:spPr>
        <p:txBody>
          <a:bodyPr vert="horz" lIns="91440" tIns="45720" rIns="91440" bIns="45720" rtlCol="0"/>
          <a:lstStyle>
            <a:lvl1pPr algn="l">
              <a:defRPr sz="1200"/>
            </a:lvl1pPr>
          </a:lstStyle>
          <a:p>
            <a:r>
              <a:rPr lang="en-US" sz="2000" dirty="0">
                <a:latin typeface="Mervale Script" panose="03060506000000020000" pitchFamily="66" charset="0"/>
              </a:rPr>
              <a:t>the Bible doctrine of  </a:t>
            </a:r>
            <a:r>
              <a:rPr lang="en-US" sz="2400" dirty="0">
                <a:latin typeface="Perpetua Titling MT" panose="02020502060505020804" pitchFamily="18" charset="0"/>
              </a:rPr>
              <a:t>Creation</a:t>
            </a:r>
          </a:p>
        </p:txBody>
      </p:sp>
      <p:sp>
        <p:nvSpPr>
          <p:cNvPr id="3" name="Date Placeholder 2">
            <a:extLst>
              <a:ext uri="{FF2B5EF4-FFF2-40B4-BE49-F238E27FC236}">
                <a16:creationId xmlns:a16="http://schemas.microsoft.com/office/drawing/2014/main" id="{808DA7A2-4CDF-4509-B5B7-1F261C8A8F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18, 2018 am</a:t>
            </a:r>
          </a:p>
        </p:txBody>
      </p:sp>
      <p:sp>
        <p:nvSpPr>
          <p:cNvPr id="4" name="Footer Placeholder 3">
            <a:extLst>
              <a:ext uri="{FF2B5EF4-FFF2-40B4-BE49-F238E27FC236}">
                <a16:creationId xmlns:a16="http://schemas.microsoft.com/office/drawing/2014/main" id="{CF0A43B2-E65C-4474-94A5-860C497C2E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F981A94D-A3DB-437E-B072-9F9CED9434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DE8EFB5-7408-49A6-88C2-7120B87DE198}" type="slidenum">
              <a:rPr lang="en-US" smtClean="0"/>
              <a:t>‹#›</a:t>
            </a:fld>
            <a:endParaRPr lang="en-US" dirty="0"/>
          </a:p>
        </p:txBody>
      </p:sp>
    </p:spTree>
    <p:extLst>
      <p:ext uri="{BB962C8B-B14F-4D97-AF65-F5344CB8AC3E}">
        <p14:creationId xmlns:p14="http://schemas.microsoft.com/office/powerpoint/2010/main" val="203045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90BEE-B921-494E-8431-91B75900F1F8}"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C3E88-C18E-4913-8AA0-06C4B1775E97}" type="slidenum">
              <a:rPr lang="en-US" smtClean="0"/>
              <a:t>‹#›</a:t>
            </a:fld>
            <a:endParaRPr lang="en-US"/>
          </a:p>
        </p:txBody>
      </p:sp>
    </p:spTree>
    <p:extLst>
      <p:ext uri="{BB962C8B-B14F-4D97-AF65-F5344CB8AC3E}">
        <p14:creationId xmlns:p14="http://schemas.microsoft.com/office/powerpoint/2010/main" val="18185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chapter 1 (written by an inspired Moses) establishes what the Bible teaches about the creation of the Universe, and life in it.  While it is not a scientific treatise, it is obvious in the way the narrative was constructed that it is presented as a factual historical account.</a:t>
            </a:r>
          </a:p>
          <a:p>
            <a:pPr marL="171450" indent="-171450">
              <a:buFont typeface="Arial" panose="020B0604020202020204" pitchFamily="34" charset="0"/>
              <a:buChar char="•"/>
            </a:pPr>
            <a:r>
              <a:rPr lang="en-US" b="1" dirty="0"/>
              <a:t>(1-2) </a:t>
            </a:r>
            <a:r>
              <a:rPr lang="en-US" dirty="0"/>
              <a:t>Creation of Heavens (universe) and earth</a:t>
            </a:r>
          </a:p>
          <a:p>
            <a:pPr marL="171450" indent="-171450">
              <a:buFont typeface="Arial" panose="020B0604020202020204" pitchFamily="34" charset="0"/>
              <a:buChar char="•"/>
            </a:pPr>
            <a:r>
              <a:rPr lang="en-US" b="1" dirty="0"/>
              <a:t>(3) </a:t>
            </a:r>
            <a:r>
              <a:rPr lang="en-US" dirty="0"/>
              <a:t>Light </a:t>
            </a:r>
            <a:r>
              <a:rPr lang="en-US" b="1" dirty="0"/>
              <a:t>(1</a:t>
            </a:r>
            <a:r>
              <a:rPr lang="en-US" b="1" baseline="30000" dirty="0"/>
              <a:t>st</a:t>
            </a:r>
            <a:r>
              <a:rPr lang="en-US" b="1" dirty="0"/>
              <a:t> day, 5) (Note:  light physically impossible without sun and stars (supernatural!)</a:t>
            </a:r>
          </a:p>
          <a:p>
            <a:pPr marL="171450" indent="-171450">
              <a:buFont typeface="Arial" panose="020B0604020202020204" pitchFamily="34" charset="0"/>
              <a:buChar char="•"/>
            </a:pPr>
            <a:r>
              <a:rPr lang="en-US" b="1" dirty="0"/>
              <a:t>(6) </a:t>
            </a:r>
            <a:r>
              <a:rPr lang="en-US" dirty="0"/>
              <a:t>Division of waters (firmament) </a:t>
            </a:r>
            <a:r>
              <a:rPr lang="en-US" b="1" dirty="0"/>
              <a:t>(2</a:t>
            </a:r>
            <a:r>
              <a:rPr lang="en-US" b="1" baseline="30000" dirty="0"/>
              <a:t>nd</a:t>
            </a:r>
            <a:r>
              <a:rPr lang="en-US" b="1" dirty="0"/>
              <a:t> day, 8)</a:t>
            </a:r>
          </a:p>
          <a:p>
            <a:pPr marL="171450" indent="-171450">
              <a:buFont typeface="Arial" panose="020B0604020202020204" pitchFamily="34" charset="0"/>
              <a:buChar char="•"/>
            </a:pPr>
            <a:r>
              <a:rPr lang="en-US" b="1" dirty="0"/>
              <a:t>(9) </a:t>
            </a:r>
            <a:r>
              <a:rPr lang="en-US" dirty="0"/>
              <a:t>Dry land, </a:t>
            </a:r>
            <a:r>
              <a:rPr lang="en-US" b="1" dirty="0"/>
              <a:t>(11-12) </a:t>
            </a:r>
            <a:r>
              <a:rPr lang="en-US" dirty="0"/>
              <a:t>Vegetation </a:t>
            </a:r>
            <a:r>
              <a:rPr lang="en-US" b="1" dirty="0"/>
              <a:t>(3</a:t>
            </a:r>
            <a:r>
              <a:rPr lang="en-US" b="1" baseline="30000" dirty="0"/>
              <a:t>rd</a:t>
            </a:r>
            <a:r>
              <a:rPr lang="en-US" b="1" dirty="0"/>
              <a:t> day, 13)</a:t>
            </a:r>
            <a:endParaRPr lang="en-US" b="0" dirty="0"/>
          </a:p>
          <a:p>
            <a:pPr marL="171450" indent="-171450">
              <a:buFont typeface="Arial" panose="020B0604020202020204" pitchFamily="34" charset="0"/>
              <a:buChar char="•"/>
            </a:pPr>
            <a:r>
              <a:rPr lang="en-US" b="1" dirty="0"/>
              <a:t>(16) </a:t>
            </a:r>
            <a:r>
              <a:rPr lang="en-US" b="0" dirty="0"/>
              <a:t>Sun, moon, stars </a:t>
            </a:r>
            <a:r>
              <a:rPr lang="en-US" b="1" dirty="0"/>
              <a:t>(4</a:t>
            </a:r>
            <a:r>
              <a:rPr lang="en-US" b="1" baseline="30000" dirty="0"/>
              <a:t>th</a:t>
            </a:r>
            <a:r>
              <a:rPr lang="en-US" b="1" dirty="0"/>
              <a:t> day, 19)</a:t>
            </a:r>
          </a:p>
          <a:p>
            <a:pPr marL="171450" indent="-171450">
              <a:buFont typeface="Arial" panose="020B0604020202020204" pitchFamily="34" charset="0"/>
              <a:buChar char="•"/>
            </a:pPr>
            <a:r>
              <a:rPr lang="en-US" b="1" dirty="0"/>
              <a:t>(20) </a:t>
            </a:r>
            <a:r>
              <a:rPr lang="en-US" b="0" dirty="0"/>
              <a:t>Birds, fish </a:t>
            </a:r>
            <a:r>
              <a:rPr lang="en-US" b="1" dirty="0"/>
              <a:t>(5</a:t>
            </a:r>
            <a:r>
              <a:rPr lang="en-US" b="1" baseline="30000" dirty="0"/>
              <a:t>th</a:t>
            </a:r>
            <a:r>
              <a:rPr lang="en-US" b="1" dirty="0"/>
              <a:t> day, 23)</a:t>
            </a:r>
          </a:p>
          <a:p>
            <a:pPr marL="171450" indent="-171450">
              <a:buFont typeface="Arial" panose="020B0604020202020204" pitchFamily="34" charset="0"/>
              <a:buChar char="•"/>
            </a:pPr>
            <a:r>
              <a:rPr lang="en-US" b="1" dirty="0"/>
              <a:t>(24) </a:t>
            </a:r>
            <a:r>
              <a:rPr lang="en-US" b="0" dirty="0"/>
              <a:t>Land animals </a:t>
            </a:r>
            <a:r>
              <a:rPr lang="en-US" b="1" dirty="0"/>
              <a:t>(26-27) </a:t>
            </a:r>
            <a:r>
              <a:rPr lang="en-US" b="0" dirty="0"/>
              <a:t>Man and woman </a:t>
            </a:r>
            <a:r>
              <a:rPr lang="en-US" b="1" dirty="0"/>
              <a:t>(6</a:t>
            </a:r>
            <a:r>
              <a:rPr lang="en-US" b="1" baseline="30000" dirty="0"/>
              <a:t>th</a:t>
            </a:r>
            <a:r>
              <a:rPr lang="en-US" b="1" dirty="0"/>
              <a:t> day, 31)</a:t>
            </a:r>
          </a:p>
          <a:p>
            <a:pPr marL="628650" lvl="1" indent="-171450">
              <a:buFont typeface="Arial" panose="020B0604020202020204" pitchFamily="34" charset="0"/>
              <a:buChar char="•"/>
            </a:pPr>
            <a:r>
              <a:rPr lang="en-US" b="1" dirty="0"/>
              <a:t>Note:  </a:t>
            </a:r>
            <a:r>
              <a:rPr lang="en-US" b="0" dirty="0"/>
              <a:t>Man created in God’s image </a:t>
            </a:r>
            <a:r>
              <a:rPr lang="en-US" b="1" dirty="0"/>
              <a:t>(27)</a:t>
            </a:r>
          </a:p>
          <a:p>
            <a:pPr marL="628650" lvl="1" indent="-171450">
              <a:buFont typeface="Arial" panose="020B0604020202020204" pitchFamily="34" charset="0"/>
              <a:buChar char="•"/>
            </a:pPr>
            <a:r>
              <a:rPr lang="en-US" b="0" dirty="0"/>
              <a:t>Man has dominion over the animals, the earth was created for him </a:t>
            </a:r>
            <a:r>
              <a:rPr lang="en-US" b="1" dirty="0"/>
              <a:t>(28-30)</a:t>
            </a:r>
          </a:p>
          <a:p>
            <a:pPr marL="628650" lvl="1" indent="-171450">
              <a:buFont typeface="Arial" panose="020B0604020202020204" pitchFamily="34" charset="0"/>
              <a:buChar char="•"/>
            </a:pPr>
            <a:r>
              <a:rPr lang="en-US" b="0" dirty="0"/>
              <a:t>All that God created was VERY GOOD </a:t>
            </a:r>
            <a:r>
              <a:rPr lang="en-US" b="1" dirty="0"/>
              <a:t>(31)</a:t>
            </a:r>
          </a:p>
          <a:p>
            <a:pPr marL="171450" lvl="0" indent="-171450">
              <a:buFont typeface="Arial" panose="020B0604020202020204" pitchFamily="34" charset="0"/>
              <a:buChar char="•"/>
            </a:pPr>
            <a:r>
              <a:rPr lang="en-US" b="0" dirty="0"/>
              <a:t>God ceased his work on the 7</a:t>
            </a:r>
            <a:r>
              <a:rPr lang="en-US" b="0" baseline="30000" dirty="0"/>
              <a:t>th</a:t>
            </a:r>
            <a:r>
              <a:rPr lang="en-US" b="0" dirty="0"/>
              <a:t> day </a:t>
            </a:r>
            <a:r>
              <a:rPr lang="en-US" b="1" dirty="0"/>
              <a:t>(2:1-3)</a:t>
            </a:r>
          </a:p>
          <a:p>
            <a:pPr marL="171450" lvl="0" indent="-171450">
              <a:buFont typeface="Arial" panose="020B0604020202020204" pitchFamily="34" charset="0"/>
              <a:buChar char="•"/>
            </a:pPr>
            <a:endParaRPr lang="en-US" b="1" dirty="0"/>
          </a:p>
          <a:p>
            <a:pPr marL="171450" lvl="0" indent="-171450">
              <a:buFont typeface="Arial" panose="020B0604020202020204" pitchFamily="34" charset="0"/>
              <a:buChar char="•"/>
            </a:pPr>
            <a:r>
              <a:rPr lang="en-US" b="1" dirty="0"/>
              <a:t>Note: Chapter 2 is a restatement of the creative acts, with an emphasis on God’s creation of man.</a:t>
            </a:r>
          </a:p>
          <a:p>
            <a:pPr marL="0" lvl="0" indent="0">
              <a:buFont typeface="Arial" panose="020B0604020202020204" pitchFamily="34" charset="0"/>
              <a:buNone/>
            </a:pPr>
            <a:r>
              <a:rPr lang="en-US" b="1" dirty="0"/>
              <a:t>(2:4), </a:t>
            </a:r>
            <a:r>
              <a:rPr lang="en-US" b="0" i="1" dirty="0"/>
              <a:t>“This is </a:t>
            </a:r>
            <a:r>
              <a:rPr lang="en-US" b="1" i="1" dirty="0"/>
              <a:t>the history of the heavens and the earth when they were created</a:t>
            </a:r>
            <a:r>
              <a:rPr lang="en-US" b="0" i="1" dirty="0"/>
              <a:t>, in the day that the Lord God made the earth and the heavens”</a:t>
            </a:r>
            <a:endParaRPr lang="en-US" dirty="0"/>
          </a:p>
        </p:txBody>
      </p:sp>
      <p:sp>
        <p:nvSpPr>
          <p:cNvPr id="4" name="Slide Number Placeholder 3"/>
          <p:cNvSpPr>
            <a:spLocks noGrp="1"/>
          </p:cNvSpPr>
          <p:nvPr>
            <p:ph type="sldNum" sz="quarter" idx="10"/>
          </p:nvPr>
        </p:nvSpPr>
        <p:spPr/>
        <p:txBody>
          <a:bodyPr/>
          <a:lstStyle/>
          <a:p>
            <a:fld id="{B84C3E88-C18E-4913-8AA0-06C4B1775E97}" type="slidenum">
              <a:rPr lang="en-US" smtClean="0"/>
              <a:t>1</a:t>
            </a:fld>
            <a:endParaRPr lang="en-US"/>
          </a:p>
        </p:txBody>
      </p:sp>
    </p:spTree>
    <p:extLst>
      <p:ext uri="{BB962C8B-B14F-4D97-AF65-F5344CB8AC3E}">
        <p14:creationId xmlns:p14="http://schemas.microsoft.com/office/powerpoint/2010/main" val="89403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Scripture affirms the historicity of the Creation Account!</a:t>
            </a:r>
          </a:p>
          <a:p>
            <a:pPr marL="171450" lvl="0" indent="-171450">
              <a:buFont typeface="Arial" panose="020B0604020202020204" pitchFamily="34" charset="0"/>
              <a:buChar char="•"/>
            </a:pPr>
            <a:r>
              <a:rPr lang="en-US" b="1" dirty="0"/>
              <a:t>Our Text</a:t>
            </a:r>
          </a:p>
          <a:p>
            <a:pPr marL="0" lvl="0" indent="0">
              <a:buFont typeface="Arial" panose="020B0604020202020204" pitchFamily="34" charset="0"/>
              <a:buNone/>
            </a:pPr>
            <a:r>
              <a:rPr lang="en-US" b="1" dirty="0"/>
              <a:t>(Genesis 2:4), </a:t>
            </a:r>
            <a:r>
              <a:rPr lang="en-US" b="0" i="1" dirty="0"/>
              <a:t>“This is </a:t>
            </a:r>
            <a:r>
              <a:rPr lang="en-US" b="1" i="1" dirty="0"/>
              <a:t>the history of the heavens and the earth when they were created</a:t>
            </a:r>
            <a:r>
              <a:rPr lang="en-US" b="0" i="1" dirty="0"/>
              <a:t>, in the day that the Lord God made the earth and the heavens”</a:t>
            </a:r>
          </a:p>
          <a:p>
            <a:pPr marL="171450" lvl="0" indent="-171450">
              <a:buFont typeface="Arial" panose="020B0604020202020204" pitchFamily="34" charset="0"/>
              <a:buChar char="•"/>
            </a:pPr>
            <a:r>
              <a:rPr lang="en-US" b="1" i="0" dirty="0"/>
              <a:t>Our Lord</a:t>
            </a:r>
          </a:p>
          <a:p>
            <a:pPr marL="0" lvl="0" indent="0">
              <a:buFont typeface="Arial" panose="020B0604020202020204" pitchFamily="34" charset="0"/>
              <a:buNone/>
            </a:pPr>
            <a:r>
              <a:rPr lang="en-US" b="1" i="0" dirty="0"/>
              <a:t>(Matthew 19:3-4), </a:t>
            </a:r>
            <a:r>
              <a:rPr lang="en-US" b="0" i="1" dirty="0"/>
              <a:t>“The Pharisees also came to Him, testing Him, and saying to Him, “Is it lawful for a man to divorce his wife for just any reason?” </a:t>
            </a:r>
            <a:r>
              <a:rPr lang="en-US" b="0" i="1" baseline="30000" dirty="0"/>
              <a:t>4</a:t>
            </a:r>
            <a:r>
              <a:rPr lang="en-US" b="0" i="1" dirty="0"/>
              <a:t> And He answered and said to them, “Have you not read that </a:t>
            </a:r>
            <a:r>
              <a:rPr lang="en-US" b="1" i="1" dirty="0"/>
              <a:t>He who made them at the beginning ‘made them male and female</a:t>
            </a:r>
            <a:r>
              <a:rPr lang="en-US" b="0" i="1" dirty="0"/>
              <a:t>,’</a:t>
            </a:r>
            <a:r>
              <a:rPr lang="en-US" b="0" i="1" baseline="30000" dirty="0"/>
              <a:t> 5</a:t>
            </a:r>
            <a:r>
              <a:rPr lang="en-US" b="0" i="1" dirty="0"/>
              <a:t> and said, “For this reason a man shall leave his father and mother and be joined to his wife, and the two shall become one flesh’?</a:t>
            </a:r>
            <a:r>
              <a:rPr lang="en-US" b="0" i="1" baseline="30000" dirty="0"/>
              <a:t> 6</a:t>
            </a:r>
            <a:r>
              <a:rPr lang="en-US" b="0" i="1" dirty="0"/>
              <a:t> So then, they are no longer two but one flesh. Therefore what God has joined together, let not man separate.”</a:t>
            </a:r>
          </a:p>
          <a:p>
            <a:pPr marL="171450" indent="-171450">
              <a:buFont typeface="Arial" panose="020B0604020202020204" pitchFamily="34" charset="0"/>
              <a:buChar char="•"/>
            </a:pPr>
            <a:r>
              <a:rPr lang="en-US" b="1" dirty="0"/>
              <a:t>The Apostle Paul</a:t>
            </a:r>
          </a:p>
          <a:p>
            <a:pPr marL="0" indent="0">
              <a:buFont typeface="Arial" panose="020B0604020202020204" pitchFamily="34" charset="0"/>
              <a:buNone/>
            </a:pPr>
            <a:r>
              <a:rPr lang="en-US" b="1" dirty="0"/>
              <a:t>(Acts 17:24-26), </a:t>
            </a:r>
            <a:r>
              <a:rPr lang="en-US" i="1" dirty="0"/>
              <a:t>“God, </a:t>
            </a:r>
            <a:r>
              <a:rPr lang="en-US" b="1" i="1" dirty="0"/>
              <a:t>who made the world and everything in it</a:t>
            </a:r>
            <a:r>
              <a:rPr lang="en-US" i="1" dirty="0"/>
              <a:t>, since He is Lord of heaven and earth, does not dwell in temples made with hands.</a:t>
            </a:r>
            <a:r>
              <a:rPr lang="en-US" i="1" baseline="30000" dirty="0"/>
              <a:t> 25</a:t>
            </a:r>
            <a:r>
              <a:rPr lang="en-US" i="1" dirty="0"/>
              <a:t> Nor is He worshiped with men's hands, as though He needed anything, since </a:t>
            </a:r>
            <a:r>
              <a:rPr lang="en-US" b="1" i="1" dirty="0"/>
              <a:t>He gives to all life, breath, and all things.</a:t>
            </a:r>
            <a:r>
              <a:rPr lang="en-US" i="1" baseline="30000" dirty="0"/>
              <a:t> 26</a:t>
            </a:r>
            <a:r>
              <a:rPr lang="en-US" i="1" dirty="0"/>
              <a:t> And </a:t>
            </a:r>
            <a:r>
              <a:rPr lang="en-US" b="1" i="1" dirty="0"/>
              <a:t>He has made from one blood every nation of men to dwell on all the face of the earth</a:t>
            </a:r>
            <a:r>
              <a:rPr lang="en-US" i="1" dirty="0"/>
              <a:t>, and has determined their </a:t>
            </a:r>
            <a:r>
              <a:rPr lang="en-US" i="1" dirty="0" err="1"/>
              <a:t>preappointed</a:t>
            </a:r>
            <a:r>
              <a:rPr lang="en-US" i="1" dirty="0"/>
              <a:t> times and the boundaries of their dwellings”</a:t>
            </a:r>
          </a:p>
          <a:p>
            <a:pPr marL="171450" indent="-171450">
              <a:buFont typeface="Arial" panose="020B0604020202020204" pitchFamily="34" charset="0"/>
              <a:buChar char="•"/>
            </a:pPr>
            <a:r>
              <a:rPr lang="en-US" b="1" i="0" dirty="0"/>
              <a:t>The Psalmist</a:t>
            </a:r>
          </a:p>
          <a:p>
            <a:pPr marL="0" indent="0">
              <a:buFont typeface="Arial" panose="020B0604020202020204" pitchFamily="34" charset="0"/>
              <a:buNone/>
            </a:pPr>
            <a:r>
              <a:rPr lang="en-US" b="1" i="0" dirty="0"/>
              <a:t>(Psalm 8:1-9), </a:t>
            </a:r>
            <a:r>
              <a:rPr lang="en-US" i="1" dirty="0"/>
              <a:t>“O Lord, our Lord, how excellent is Your name in all the earth, Who have set Your glory above the heavens! </a:t>
            </a:r>
            <a:r>
              <a:rPr lang="en-US" i="1" baseline="30000" dirty="0"/>
              <a:t>2</a:t>
            </a:r>
            <a:r>
              <a:rPr lang="en-US" i="1" dirty="0"/>
              <a:t> Out of the mouth of babes and nursing infants You have ordained strength, because of Your enemies, that You may silence the enemy and the avenger. </a:t>
            </a:r>
            <a:r>
              <a:rPr lang="en-US" i="1" baseline="30000" dirty="0"/>
              <a:t>3</a:t>
            </a:r>
            <a:r>
              <a:rPr lang="en-US" i="1" dirty="0"/>
              <a:t> When I consider Your heavens, the work of Your fingers, the moon and the stars, which You have ordained, </a:t>
            </a:r>
            <a:r>
              <a:rPr lang="en-US" i="1" baseline="30000" dirty="0"/>
              <a:t>4</a:t>
            </a:r>
            <a:r>
              <a:rPr lang="en-US" i="1" dirty="0"/>
              <a:t> What is man that You are mindful of him, and the son of man that You visit him?</a:t>
            </a:r>
            <a:br>
              <a:rPr lang="en-US" i="1" dirty="0"/>
            </a:br>
            <a:r>
              <a:rPr lang="en-US" i="1" baseline="30000" dirty="0"/>
              <a:t>5</a:t>
            </a:r>
            <a:r>
              <a:rPr lang="en-US" i="1" dirty="0"/>
              <a:t> For You have made him a little lower than the angels, and You have crowned him with glory and honor.  </a:t>
            </a:r>
            <a:r>
              <a:rPr lang="en-US" i="1" baseline="30000" dirty="0"/>
              <a:t>6</a:t>
            </a:r>
            <a:r>
              <a:rPr lang="en-US" i="1" dirty="0"/>
              <a:t> You have made him to have dominion over the works of Your hands; You have put all things under his feet, </a:t>
            </a:r>
            <a:r>
              <a:rPr lang="en-US" i="1" baseline="30000" dirty="0"/>
              <a:t>7</a:t>
            </a:r>
            <a:r>
              <a:rPr lang="en-US" i="1" dirty="0"/>
              <a:t> All sheep and oxen—Even the beasts of the field, </a:t>
            </a:r>
            <a:r>
              <a:rPr lang="en-US" i="1" baseline="30000" dirty="0"/>
              <a:t>8</a:t>
            </a:r>
            <a:r>
              <a:rPr lang="en-US" i="1" dirty="0"/>
              <a:t> the birds of the air, and the fish of the sea that pass through the paths of the seas. </a:t>
            </a:r>
            <a:r>
              <a:rPr lang="en-US" i="1" baseline="30000" dirty="0"/>
              <a:t>9</a:t>
            </a:r>
            <a:r>
              <a:rPr lang="en-US" i="1" dirty="0"/>
              <a:t> O Lord, our Lord, how excellent is Your name in all the earth!”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C3E88-C18E-4913-8AA0-06C4B1775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61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argument from design, called the Teleological argument</a:t>
            </a:r>
          </a:p>
          <a:p>
            <a:pPr marL="171450" indent="-171450">
              <a:buFont typeface="Arial" panose="020B0604020202020204" pitchFamily="34" charset="0"/>
              <a:buChar char="•"/>
            </a:pPr>
            <a:r>
              <a:rPr lang="en-US" b="1" dirty="0"/>
              <a:t>(Romans 1:20), </a:t>
            </a:r>
            <a:r>
              <a:rPr lang="en-US" i="1" dirty="0"/>
              <a:t>“For since the creation of the world His invisible attributes are clearly seen, being understood by the things that are made, even His eternal power and Godhead, so that they are without excuse.”</a:t>
            </a:r>
          </a:p>
          <a:p>
            <a:pPr marL="628650" lvl="1" indent="-171450">
              <a:buFont typeface="Arial" panose="020B0604020202020204" pitchFamily="34" charset="0"/>
              <a:buChar char="•"/>
            </a:pPr>
            <a:r>
              <a:rPr lang="en-US" i="0" dirty="0"/>
              <a:t>Put simply, the very existence of an ordered universe, with life, is an indication of a Divine Designer</a:t>
            </a:r>
          </a:p>
          <a:p>
            <a:pPr marL="628650" lvl="1" indent="-171450">
              <a:buFont typeface="Arial" panose="020B0604020202020204" pitchFamily="34" charset="0"/>
              <a:buChar char="•"/>
            </a:pPr>
            <a:r>
              <a:rPr lang="en-US" i="0" dirty="0"/>
              <a:t>Paul says it is something that can be clearly seen.  </a:t>
            </a:r>
            <a:r>
              <a:rPr lang="en-US" b="1" i="0" dirty="0"/>
              <a:t>It is a irrefutable argument</a:t>
            </a:r>
          </a:p>
          <a:p>
            <a:pPr marL="628650" lvl="1" indent="-171450">
              <a:buFont typeface="Arial" panose="020B0604020202020204" pitchFamily="34" charset="0"/>
              <a:buChar char="•"/>
            </a:pPr>
            <a:r>
              <a:rPr lang="en-US" i="0" dirty="0"/>
              <a:t>Men’s rejection of it does not make it invalid!</a:t>
            </a:r>
          </a:p>
          <a:p>
            <a:pPr marL="0" lvl="0" indent="0">
              <a:buFont typeface="Arial" panose="020B0604020202020204" pitchFamily="34" charset="0"/>
              <a:buNone/>
            </a:pPr>
            <a:r>
              <a:rPr lang="en-US" b="1" i="0" dirty="0"/>
              <a:t>(Psalm 193:14), </a:t>
            </a:r>
            <a:r>
              <a:rPr lang="en-US" i="1" dirty="0"/>
              <a:t>“I will praise You, for I am fearfully and wonderfully made; Marvelous are Your works,</a:t>
            </a:r>
            <a:br>
              <a:rPr lang="en-US" i="1" dirty="0"/>
            </a:br>
            <a:r>
              <a:rPr lang="en-US" i="1" dirty="0"/>
              <a:t>And that my soul knows very well.”</a:t>
            </a:r>
          </a:p>
          <a:p>
            <a:pPr marL="171450" lvl="0" indent="-171450">
              <a:buFont typeface="Arial" panose="020B0604020202020204" pitchFamily="34" charset="0"/>
              <a:buChar char="•"/>
            </a:pPr>
            <a:r>
              <a:rPr lang="en-US" i="0" dirty="0"/>
              <a:t>Illustration:  A working watch requires a watchmaker</a:t>
            </a:r>
          </a:p>
          <a:p>
            <a:pPr marL="628650" lvl="1" indent="-171450">
              <a:buFont typeface="Arial" panose="020B0604020202020204" pitchFamily="34" charset="0"/>
              <a:buChar char="•"/>
            </a:pPr>
            <a:r>
              <a:rPr lang="en-US" i="0" dirty="0"/>
              <a:t>In the same way, an ordered and working universe requires intelligence and power.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C3E88-C18E-4913-8AA0-06C4B1775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85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Word (Jesus Christ) is the author of Creation</a:t>
            </a:r>
          </a:p>
          <a:p>
            <a:pPr marL="0" indent="0">
              <a:buFont typeface="Arial" panose="020B0604020202020204" pitchFamily="34" charset="0"/>
              <a:buNone/>
            </a:pPr>
            <a:r>
              <a:rPr lang="en-US" b="1" dirty="0"/>
              <a:t>(John 1:1-3), </a:t>
            </a:r>
            <a:r>
              <a:rPr lang="en-US" i="1" dirty="0"/>
              <a:t>“In the beginning was the Word, and the Word was with God, and the Word was God.</a:t>
            </a:r>
            <a:r>
              <a:rPr lang="en-US" i="1" baseline="30000" dirty="0"/>
              <a:t> 2</a:t>
            </a:r>
            <a:r>
              <a:rPr lang="en-US" i="1" dirty="0"/>
              <a:t> He was in the beginning with God.</a:t>
            </a:r>
            <a:r>
              <a:rPr lang="en-US" i="1" baseline="30000" dirty="0"/>
              <a:t> 3</a:t>
            </a:r>
            <a:r>
              <a:rPr lang="en-US" i="1" dirty="0"/>
              <a:t> All things were made through Him, and without Him nothing was made that was made.”</a:t>
            </a:r>
          </a:p>
          <a:p>
            <a:pPr marL="0" indent="0">
              <a:buFont typeface="Arial" panose="020B0604020202020204" pitchFamily="34" charset="0"/>
              <a:buNone/>
            </a:pPr>
            <a:r>
              <a:rPr lang="en-US" b="1" dirty="0"/>
              <a:t>(John 1:14), </a:t>
            </a:r>
            <a:r>
              <a:rPr lang="en-US" i="1" dirty="0"/>
              <a:t>“And the Word became flesh and dwelt among us, and we beheld His glory, the glory as of the only begotten of the Father, full of grace and truth.”</a:t>
            </a:r>
          </a:p>
          <a:p>
            <a:pPr marL="171450" indent="-171450">
              <a:buFont typeface="Arial" panose="020B0604020202020204" pitchFamily="34" charset="0"/>
              <a:buChar char="•"/>
            </a:pPr>
            <a:r>
              <a:rPr lang="en-US" b="1" dirty="0"/>
              <a:t>The same Creator is the Sustainer</a:t>
            </a:r>
          </a:p>
          <a:p>
            <a:pPr marL="0" indent="0">
              <a:buFont typeface="Arial" panose="020B0604020202020204" pitchFamily="34" charset="0"/>
              <a:buNone/>
            </a:pPr>
            <a:r>
              <a:rPr lang="en-US" b="1" dirty="0"/>
              <a:t>(Colossians 1:16-18), </a:t>
            </a:r>
            <a:r>
              <a:rPr lang="en-US" b="0" i="1" dirty="0"/>
              <a:t>“For by Him all things were created that are in heaven and that are on earth, visible and invisible, whether thrones or dominions or principalities or powers. All things were created through Him and for Him.</a:t>
            </a:r>
            <a:r>
              <a:rPr lang="en-US" b="0" i="1" baseline="30000" dirty="0"/>
              <a:t> 17</a:t>
            </a:r>
            <a:r>
              <a:rPr lang="en-US" b="0" i="1" dirty="0"/>
              <a:t> And He is before all things, </a:t>
            </a:r>
            <a:r>
              <a:rPr lang="en-US" b="1" i="1" dirty="0"/>
              <a:t>and in Him all things consist</a:t>
            </a:r>
            <a:r>
              <a:rPr lang="en-US" b="0" i="1" dirty="0"/>
              <a:t>. </a:t>
            </a:r>
            <a:r>
              <a:rPr lang="en-US" b="0" i="1" baseline="30000" dirty="0"/>
              <a:t>18</a:t>
            </a:r>
            <a:r>
              <a:rPr lang="en-US" b="0" i="1" dirty="0"/>
              <a:t> And He is the head of the body, the church, who is the beginning, the firstborn from the dead, that in all things He may have the preeminence.”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Consist - t</a:t>
            </a:r>
            <a:r>
              <a:rPr lang="en-US" sz="1200" b="0" i="0" u="none" strike="noStrike" kern="1200" baseline="0" dirty="0">
                <a:solidFill>
                  <a:schemeClr val="tx1"/>
                </a:solidFill>
                <a:latin typeface="+mn-lt"/>
                <a:ea typeface="+mn-ea"/>
                <a:cs typeface="+mn-cs"/>
              </a:rPr>
              <a:t>o place together, to set in the same place, to bring or </a:t>
            </a:r>
            <a:r>
              <a:rPr lang="en-US" sz="1200" b="1" i="0" u="none" strike="noStrike" kern="1200" baseline="0" dirty="0">
                <a:solidFill>
                  <a:schemeClr val="tx1"/>
                </a:solidFill>
                <a:latin typeface="+mn-lt"/>
                <a:ea typeface="+mn-ea"/>
                <a:cs typeface="+mn-cs"/>
              </a:rPr>
              <a:t>band together </a:t>
            </a:r>
            <a:r>
              <a:rPr lang="en-US" sz="1200" b="0" i="0" u="none" strike="noStrike" kern="1200" baseline="0" dirty="0">
                <a:solidFill>
                  <a:schemeClr val="tx1"/>
                </a:solidFill>
                <a:latin typeface="+mn-lt"/>
                <a:ea typeface="+mn-ea"/>
                <a:cs typeface="+mn-cs"/>
              </a:rPr>
              <a:t>(Thayer)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Barnes – “The meaning is, that they are kept in the present state; their existence, order, and arrangement are continued by his power. If unsupported by him, they would fall into disorder, or sink back to nothing. If this be the proper interpretation, then it is the ascription to Christ of infinite power - for nothing less could be sufficient to uphold the universe; and of infinite wisdom - for this is needed to preserve the harmonious action of the suns and systems of which it is composed. None could do this but one who is divine; and hence we see the reason why he is represented as the image of the invisible God. He is the great and glorious and </a:t>
            </a:r>
            <a:r>
              <a:rPr lang="en-US" sz="1200" b="0" i="0" u="none" strike="noStrike" kern="1200" baseline="0" dirty="0" err="1">
                <a:solidFill>
                  <a:schemeClr val="tx1"/>
                </a:solidFill>
                <a:latin typeface="+mn-lt"/>
                <a:ea typeface="+mn-ea"/>
                <a:cs typeface="+mn-cs"/>
              </a:rPr>
              <a:t>everactive</a:t>
            </a:r>
            <a:r>
              <a:rPr lang="en-US" sz="1200" b="0" i="0" u="none" strike="noStrike" kern="1200" baseline="0" dirty="0">
                <a:solidFill>
                  <a:schemeClr val="tx1"/>
                </a:solidFill>
                <a:latin typeface="+mn-lt"/>
                <a:ea typeface="+mn-ea"/>
                <a:cs typeface="+mn-cs"/>
              </a:rPr>
              <a:t> agent by whom the perfections of God are made known.”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(Hebrews 1:3), </a:t>
            </a:r>
            <a:r>
              <a:rPr lang="en-US" sz="1200" b="0" i="1" u="none" strike="noStrike" kern="1200" baseline="0" dirty="0">
                <a:solidFill>
                  <a:schemeClr val="tx1"/>
                </a:solidFill>
                <a:latin typeface="+mn-lt"/>
                <a:ea typeface="+mn-ea"/>
                <a:cs typeface="+mn-cs"/>
              </a:rPr>
              <a:t>“</a:t>
            </a:r>
            <a:r>
              <a:rPr lang="en-US" i="1" dirty="0"/>
              <a:t>who being the brightness of His glory and the express image of His person, </a:t>
            </a:r>
            <a:r>
              <a:rPr lang="en-US" b="1" i="1" dirty="0"/>
              <a:t>and upholding all things by the word of His power</a:t>
            </a:r>
            <a:r>
              <a:rPr lang="en-US" i="1" dirty="0"/>
              <a:t>, when He had by Himself purged our sins, sat down at the right hand of the Majesty on high.”</a:t>
            </a:r>
            <a:endParaRPr lang="en-US" sz="1200" b="0" i="1"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b="1" dirty="0"/>
              <a:t>This creation will come to an end. Heaven is eternal</a:t>
            </a:r>
          </a:p>
          <a:p>
            <a:pPr marL="0" indent="0">
              <a:buFont typeface="Arial" panose="020B0604020202020204" pitchFamily="34" charset="0"/>
              <a:buNone/>
            </a:pPr>
            <a:r>
              <a:rPr lang="en-US" b="1" dirty="0"/>
              <a:t>(2 Peter 3:10-13), </a:t>
            </a:r>
            <a:r>
              <a:rPr lang="en-US" i="1" dirty="0"/>
              <a:t>“But the day of the Lord will come as a thief in the night, in which the heavens will pass away with a great noise, and the elements will melt with fervent heat; both the earth and the works that are in it will be burned up.</a:t>
            </a:r>
            <a:r>
              <a:rPr lang="en-US" i="1" baseline="30000" dirty="0"/>
              <a:t> 11</a:t>
            </a:r>
            <a:r>
              <a:rPr lang="en-US" i="1" dirty="0"/>
              <a:t> Therefore, since all these things will be dissolved, what manner of persons ought you to be in holy conduct and godliness,</a:t>
            </a:r>
            <a:r>
              <a:rPr lang="en-US" i="1" baseline="30000" dirty="0"/>
              <a:t> 12</a:t>
            </a:r>
            <a:r>
              <a:rPr lang="en-US" i="1" dirty="0"/>
              <a:t> looking for and hastening the coming of the day of God, because of which the heavens will be dissolved, being on fire, and the elements will melt with fervent heat?</a:t>
            </a:r>
            <a:r>
              <a:rPr lang="en-US" i="1" baseline="30000" dirty="0"/>
              <a:t> 13</a:t>
            </a:r>
            <a:r>
              <a:rPr lang="en-US" i="1" dirty="0"/>
              <a:t> Nevertheless we, according to His promise, look for new heavens and a new earth in which righteousness dwells.”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C3E88-C18E-4913-8AA0-06C4B1775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24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Conclusion</a:t>
            </a:r>
          </a:p>
          <a:p>
            <a:pPr marL="171450" lvl="0" indent="-171450">
              <a:buFont typeface="Arial" panose="020B0604020202020204" pitchFamily="34" charset="0"/>
              <a:buChar char="•"/>
            </a:pPr>
            <a:r>
              <a:rPr lang="en-US" b="1" dirty="0"/>
              <a:t>Evolutionary theory comes with assumptions</a:t>
            </a:r>
          </a:p>
          <a:p>
            <a:pPr marL="685800" lvl="1" indent="-228600">
              <a:buFont typeface="+mj-lt"/>
              <a:buAutoNum type="arabicPeriod"/>
            </a:pPr>
            <a:r>
              <a:rPr lang="en-US" dirty="0"/>
              <a:t>All things today are as they were</a:t>
            </a:r>
          </a:p>
          <a:p>
            <a:pPr marL="685800" lvl="1" indent="-228600">
              <a:buFont typeface="+mj-lt"/>
              <a:buAutoNum type="arabicPeriod"/>
            </a:pPr>
            <a:r>
              <a:rPr lang="en-US" dirty="0"/>
              <a:t>There is no evidence of a creator</a:t>
            </a:r>
          </a:p>
          <a:p>
            <a:pPr marL="171450" lvl="0" indent="-171450">
              <a:buFont typeface="Arial" panose="020B0604020202020204" pitchFamily="34" charset="0"/>
              <a:buChar char="•"/>
            </a:pPr>
            <a:r>
              <a:rPr lang="en-US" b="1" dirty="0"/>
              <a:t>These are mere assumptions, a world view that colors perceptions.</a:t>
            </a:r>
          </a:p>
          <a:p>
            <a:pPr marL="171450" lvl="0" indent="-171450">
              <a:buFont typeface="Arial" panose="020B0604020202020204" pitchFamily="34" charset="0"/>
              <a:buChar char="•"/>
            </a:pPr>
            <a:r>
              <a:rPr lang="en-US" b="1" dirty="0"/>
              <a:t>We, in contrast, assume the obvious.  There is a creation, therefore there must be a Creator.</a:t>
            </a:r>
          </a:p>
          <a:p>
            <a:pPr marL="171450" lvl="0" indent="-171450">
              <a:buFont typeface="Arial" panose="020B0604020202020204" pitchFamily="34" charset="0"/>
              <a:buChar char="•"/>
            </a:pPr>
            <a:r>
              <a:rPr lang="en-US" b="1" dirty="0"/>
              <a:t>We have evidence that our assumptions are true (God raised His Son from the dead).</a:t>
            </a:r>
          </a:p>
          <a:p>
            <a:pPr marL="0" lvl="0" indent="0">
              <a:buFont typeface="Arial" panose="020B0604020202020204" pitchFamily="34" charset="0"/>
              <a:buNone/>
            </a:pPr>
            <a:r>
              <a:rPr lang="en-US" b="1" dirty="0"/>
              <a:t>(Acts 17:26-27), </a:t>
            </a:r>
            <a:r>
              <a:rPr lang="en-US" b="1" i="1" dirty="0"/>
              <a:t>“</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p>
          <a:p>
            <a:pPr marL="171450" lvl="0" indent="-171450">
              <a:buFont typeface="Arial" panose="020B0604020202020204" pitchFamily="34" charset="0"/>
              <a:buChar char="•"/>
            </a:pPr>
            <a:r>
              <a:rPr lang="en-US" b="1" dirty="0"/>
              <a:t>Are you groping for the Lord?  He is not far from you!  Turn to Him in faith and repentance!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C3E88-C18E-4913-8AA0-06C4B1775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87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A225-1EAB-4B0E-9FC1-D9D4D697C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E1405-C4F7-4E32-B6BA-1F5A759D4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3C1A6-76ED-4D79-BDE3-87E6BDF6138A}"/>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5" name="Footer Placeholder 4">
            <a:extLst>
              <a:ext uri="{FF2B5EF4-FFF2-40B4-BE49-F238E27FC236}">
                <a16:creationId xmlns:a16="http://schemas.microsoft.com/office/drawing/2014/main" id="{B766B16C-3707-404E-A192-619DD49C9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718CF-4F4A-4EA3-92DA-A69DDDDFD03C}"/>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20564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6F1F-058D-4707-8527-67A98E4BB6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15523C-841F-4F13-9AF0-E46343863A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098B4-4ED9-45B5-893A-99C000AC5488}"/>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5" name="Footer Placeholder 4">
            <a:extLst>
              <a:ext uri="{FF2B5EF4-FFF2-40B4-BE49-F238E27FC236}">
                <a16:creationId xmlns:a16="http://schemas.microsoft.com/office/drawing/2014/main" id="{135B0F11-6647-436F-9A1D-9D2435E02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67A9D-1143-47AD-89A3-0591A7767FBE}"/>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345022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4FB5ED-2208-4589-8BC8-C8E57F331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FFE41C-0519-4DDF-8834-13DDFF74A3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25852-9B47-4D03-8FE7-5EC9DDFADFE1}"/>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5" name="Footer Placeholder 4">
            <a:extLst>
              <a:ext uri="{FF2B5EF4-FFF2-40B4-BE49-F238E27FC236}">
                <a16:creationId xmlns:a16="http://schemas.microsoft.com/office/drawing/2014/main" id="{70349D3B-DF38-4C2D-A2C1-21569624A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53EF3-821A-4BE8-895C-42549683B78F}"/>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345655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08B4-4211-46D9-8B5A-6C3BDE7F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EE63A7-27BA-4376-AA0E-DCABF99AF7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11444-1A21-4983-9B89-3C9A734D9314}"/>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5" name="Footer Placeholder 4">
            <a:extLst>
              <a:ext uri="{FF2B5EF4-FFF2-40B4-BE49-F238E27FC236}">
                <a16:creationId xmlns:a16="http://schemas.microsoft.com/office/drawing/2014/main" id="{F897912B-D4C7-4E3B-9BE3-E887B0078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A7E85-6DD4-434D-A04A-DA112A38B533}"/>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67389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FAB9-B251-4D3C-B1E1-A53AB2D79F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DFB0-2603-4D5B-B4F1-8E2A26653C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905A55-009E-4993-823B-BEFCBE52C3CF}"/>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5" name="Footer Placeholder 4">
            <a:extLst>
              <a:ext uri="{FF2B5EF4-FFF2-40B4-BE49-F238E27FC236}">
                <a16:creationId xmlns:a16="http://schemas.microsoft.com/office/drawing/2014/main" id="{DD884E72-FF29-4BC6-A5C0-379CA0AF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6D507-4812-4B4D-8C60-E9A22F382A52}"/>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250719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E822-7586-4A16-9E39-FEABB2917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8206F-5111-49FC-87F0-870D2087BF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75F980-9029-41F7-8A74-7175FD0B28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0C7268-284E-4312-A617-F76425E81D46}"/>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6" name="Footer Placeholder 5">
            <a:extLst>
              <a:ext uri="{FF2B5EF4-FFF2-40B4-BE49-F238E27FC236}">
                <a16:creationId xmlns:a16="http://schemas.microsoft.com/office/drawing/2014/main" id="{6AC0BDE7-AC9F-43A7-8345-00B6B6BB8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0ACE3-4F8A-4E50-862B-DB7F16F1A8C5}"/>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348842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E49F-0F52-4B7D-A929-FAE4E2432A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9B0EF-C7B5-4862-B603-1BD19CEF8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A19F33-2AB7-4311-AAB1-B86F57D67A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22438E-5176-439D-A525-999B3C4DF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DD6899-793C-44C8-A46D-D5E7E3D39B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93BCAA-BA97-430B-9D24-7841775B939C}"/>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8" name="Footer Placeholder 7">
            <a:extLst>
              <a:ext uri="{FF2B5EF4-FFF2-40B4-BE49-F238E27FC236}">
                <a16:creationId xmlns:a16="http://schemas.microsoft.com/office/drawing/2014/main" id="{964FE912-F9CE-42FE-836C-962C7A87B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7B871A-E491-4878-BD0E-936227C8C9DE}"/>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74349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9846-8DD7-4357-9F6F-B8A6C6F04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82C112-C8A4-4A5B-B56C-AFC30577460A}"/>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4" name="Footer Placeholder 3">
            <a:extLst>
              <a:ext uri="{FF2B5EF4-FFF2-40B4-BE49-F238E27FC236}">
                <a16:creationId xmlns:a16="http://schemas.microsoft.com/office/drawing/2014/main" id="{89AD0392-C74E-4335-93CC-473D9E1DD1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6FC424-505B-496B-8775-0B6DC28417C9}"/>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374296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9CB4D-B4D0-43B5-A581-70AB39796397}"/>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3" name="Footer Placeholder 2">
            <a:extLst>
              <a:ext uri="{FF2B5EF4-FFF2-40B4-BE49-F238E27FC236}">
                <a16:creationId xmlns:a16="http://schemas.microsoft.com/office/drawing/2014/main" id="{F8133CD7-6341-4114-96AE-22E3E09228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3FD0-7D2F-4A3F-A1AE-8F5F5BCA7447}"/>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102746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9A0C-6749-4F77-9A7F-44D57BA0F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0F3C0E-8C90-4BBA-AA39-AA05805CB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A26CD-511A-43BF-B4C5-28988E38F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4F78E1-6FF5-4C1E-BD68-908B41EFA77B}"/>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6" name="Footer Placeholder 5">
            <a:extLst>
              <a:ext uri="{FF2B5EF4-FFF2-40B4-BE49-F238E27FC236}">
                <a16:creationId xmlns:a16="http://schemas.microsoft.com/office/drawing/2014/main" id="{B7D3CE5A-56F8-40F0-B5DB-906E759FA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47179-690D-4E03-93A3-BCCA47E07779}"/>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226095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EA11-0B0B-4D58-97DD-1E25010FB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385A8-61DA-4AB8-8A3E-485157CD0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F3542-DF61-494A-9318-0FAFAE10C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95436C-3A1D-4B63-934F-5B04F8C0D7B2}"/>
              </a:ext>
            </a:extLst>
          </p:cNvPr>
          <p:cNvSpPr>
            <a:spLocks noGrp="1"/>
          </p:cNvSpPr>
          <p:nvPr>
            <p:ph type="dt" sz="half" idx="10"/>
          </p:nvPr>
        </p:nvSpPr>
        <p:spPr/>
        <p:txBody>
          <a:bodyPr/>
          <a:lstStyle/>
          <a:p>
            <a:fld id="{2BDCC266-A957-4798-9699-31DD4B017ED8}" type="datetimeFigureOut">
              <a:rPr lang="en-US" smtClean="0"/>
              <a:t>3/18/2018</a:t>
            </a:fld>
            <a:endParaRPr lang="en-US"/>
          </a:p>
        </p:txBody>
      </p:sp>
      <p:sp>
        <p:nvSpPr>
          <p:cNvPr id="6" name="Footer Placeholder 5">
            <a:extLst>
              <a:ext uri="{FF2B5EF4-FFF2-40B4-BE49-F238E27FC236}">
                <a16:creationId xmlns:a16="http://schemas.microsoft.com/office/drawing/2014/main" id="{FB2D7045-753F-4F7E-8E52-B994F04B8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942D5-532F-4281-9F0D-2C270409C0FA}"/>
              </a:ext>
            </a:extLst>
          </p:cNvPr>
          <p:cNvSpPr>
            <a:spLocks noGrp="1"/>
          </p:cNvSpPr>
          <p:nvPr>
            <p:ph type="sldNum" sz="quarter" idx="12"/>
          </p:nvPr>
        </p:nvSpPr>
        <p:spPr/>
        <p:txBody>
          <a:bodyPr/>
          <a:lstStyle/>
          <a:p>
            <a:fld id="{4A917342-8FCE-4EE5-9323-EB202CE2B0E0}" type="slidenum">
              <a:rPr lang="en-US" smtClean="0"/>
              <a:t>‹#›</a:t>
            </a:fld>
            <a:endParaRPr lang="en-US"/>
          </a:p>
        </p:txBody>
      </p:sp>
    </p:spTree>
    <p:extLst>
      <p:ext uri="{BB962C8B-B14F-4D97-AF65-F5344CB8AC3E}">
        <p14:creationId xmlns:p14="http://schemas.microsoft.com/office/powerpoint/2010/main" val="264017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F27FC6-CDF4-4250-8D5C-0F6CD0BEB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E3EEAC-BE9E-41BB-B49D-19549B22D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CD632-4AAF-4FD2-9977-215DA5F7E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CC266-A957-4798-9699-31DD4B017ED8}" type="datetimeFigureOut">
              <a:rPr lang="en-US" smtClean="0"/>
              <a:t>3/18/2018</a:t>
            </a:fld>
            <a:endParaRPr lang="en-US"/>
          </a:p>
        </p:txBody>
      </p:sp>
      <p:sp>
        <p:nvSpPr>
          <p:cNvPr id="5" name="Footer Placeholder 4">
            <a:extLst>
              <a:ext uri="{FF2B5EF4-FFF2-40B4-BE49-F238E27FC236}">
                <a16:creationId xmlns:a16="http://schemas.microsoft.com/office/drawing/2014/main" id="{626DEB66-12EB-4EAA-A769-C20561FC7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B332A5-981F-4C0D-AE3A-52CA993EF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7342-8FCE-4EE5-9323-EB202CE2B0E0}" type="slidenum">
              <a:rPr lang="en-US" smtClean="0"/>
              <a:t>‹#›</a:t>
            </a:fld>
            <a:endParaRPr lang="en-US"/>
          </a:p>
        </p:txBody>
      </p:sp>
    </p:spTree>
    <p:extLst>
      <p:ext uri="{BB962C8B-B14F-4D97-AF65-F5344CB8AC3E}">
        <p14:creationId xmlns:p14="http://schemas.microsoft.com/office/powerpoint/2010/main" val="3102212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9262-458F-48F9-8B81-42EE1B3466C8}"/>
              </a:ext>
            </a:extLst>
          </p:cNvPr>
          <p:cNvSpPr>
            <a:spLocks noGrp="1"/>
          </p:cNvSpPr>
          <p:nvPr>
            <p:ph type="ctrTitle"/>
          </p:nvPr>
        </p:nvSpPr>
        <p:spPr>
          <a:xfrm>
            <a:off x="1329010" y="2124634"/>
            <a:ext cx="8931096" cy="2014071"/>
          </a:xfrm>
        </p:spPr>
        <p:txBody>
          <a:bodyPr>
            <a:normAutofit/>
          </a:bodyPr>
          <a:lstStyle/>
          <a:p>
            <a:r>
              <a:rPr lang="en-US" sz="12000" dirty="0">
                <a:solidFill>
                  <a:schemeClr val="accent5">
                    <a:lumMod val="40000"/>
                    <a:lumOff val="60000"/>
                  </a:schemeClr>
                </a:solidFill>
                <a:effectLst>
                  <a:glow rad="139700">
                    <a:schemeClr val="accent1">
                      <a:satMod val="175000"/>
                      <a:alpha val="40000"/>
                    </a:schemeClr>
                  </a:glow>
                  <a:outerShdw blurRad="38100" dist="38100" dir="2700000" algn="tl">
                    <a:srgbClr val="000000">
                      <a:alpha val="43137"/>
                    </a:srgbClr>
                  </a:outerShdw>
                </a:effectLst>
                <a:latin typeface="Perpetua Titling MT" panose="02020502060505020804" pitchFamily="18" charset="0"/>
              </a:rPr>
              <a:t>Creation</a:t>
            </a:r>
          </a:p>
        </p:txBody>
      </p:sp>
      <p:sp>
        <p:nvSpPr>
          <p:cNvPr id="3" name="Subtitle 2">
            <a:extLst>
              <a:ext uri="{FF2B5EF4-FFF2-40B4-BE49-F238E27FC236}">
                <a16:creationId xmlns:a16="http://schemas.microsoft.com/office/drawing/2014/main" id="{D2EC79E2-B10D-42AA-A720-BF02DE4F874F}"/>
              </a:ext>
            </a:extLst>
          </p:cNvPr>
          <p:cNvSpPr>
            <a:spLocks noGrp="1"/>
          </p:cNvSpPr>
          <p:nvPr>
            <p:ph type="subTitle" idx="1"/>
          </p:nvPr>
        </p:nvSpPr>
        <p:spPr>
          <a:xfrm>
            <a:off x="345600" y="1132017"/>
            <a:ext cx="4964397" cy="1181803"/>
          </a:xfrm>
        </p:spPr>
        <p:txBody>
          <a:bodyPr>
            <a:noAutofit/>
          </a:bodyPr>
          <a:lstStyle/>
          <a:p>
            <a: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t>the Bible doctrine of</a:t>
            </a:r>
          </a:p>
        </p:txBody>
      </p:sp>
      <p:sp>
        <p:nvSpPr>
          <p:cNvPr id="4" name="TextBox 3">
            <a:extLst>
              <a:ext uri="{FF2B5EF4-FFF2-40B4-BE49-F238E27FC236}">
                <a16:creationId xmlns:a16="http://schemas.microsoft.com/office/drawing/2014/main" id="{0F9793A5-A54F-451B-8841-9CEE1A32FB9D}"/>
              </a:ext>
            </a:extLst>
          </p:cNvPr>
          <p:cNvSpPr txBox="1"/>
          <p:nvPr/>
        </p:nvSpPr>
        <p:spPr>
          <a:xfrm>
            <a:off x="1989363" y="5647363"/>
            <a:ext cx="7823295" cy="923330"/>
          </a:xfrm>
          <a:prstGeom prst="rect">
            <a:avLst/>
          </a:prstGeom>
          <a:noFill/>
        </p:spPr>
        <p:txBody>
          <a:bodyPr wrap="none" rtlCol="0">
            <a:spAutoFit/>
          </a:bodyPr>
          <a:lstStyle/>
          <a:p>
            <a:pPr algn="ctr"/>
            <a:r>
              <a:rPr lang="en-US" sz="5400" dirty="0">
                <a:solidFill>
                  <a:schemeClr val="bg1"/>
                </a:solidFill>
                <a:effectLst>
                  <a:outerShdw blurRad="38100" dist="38100" dir="2700000" algn="tl">
                    <a:srgbClr val="000000">
                      <a:alpha val="43137"/>
                    </a:srgbClr>
                  </a:outerShdw>
                </a:effectLst>
                <a:latin typeface="Milwich" panose="04000500000000000000" pitchFamily="82" charset="0"/>
              </a:rPr>
              <a:t>“And God saw that it was good”</a:t>
            </a:r>
            <a:endParaRPr lang="en-US" sz="5400" dirty="0">
              <a:effectLst>
                <a:outerShdw blurRad="38100" dist="38100" dir="2700000" algn="tl">
                  <a:srgbClr val="000000">
                    <a:alpha val="43137"/>
                  </a:srgbClr>
                </a:outerShdw>
              </a:effectLst>
              <a:latin typeface="Milwich" panose="04000500000000000000" pitchFamily="82" charset="0"/>
            </a:endParaRPr>
          </a:p>
        </p:txBody>
      </p:sp>
    </p:spTree>
    <p:extLst>
      <p:ext uri="{BB962C8B-B14F-4D97-AF65-F5344CB8AC3E}">
        <p14:creationId xmlns:p14="http://schemas.microsoft.com/office/powerpoint/2010/main" val="390381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EC79E2-B10D-42AA-A720-BF02DE4F874F}"/>
              </a:ext>
            </a:extLst>
          </p:cNvPr>
          <p:cNvSpPr>
            <a:spLocks noGrp="1"/>
          </p:cNvSpPr>
          <p:nvPr>
            <p:ph type="subTitle" idx="1"/>
          </p:nvPr>
        </p:nvSpPr>
        <p:spPr>
          <a:xfrm>
            <a:off x="208440" y="287307"/>
            <a:ext cx="11244420" cy="1999803"/>
          </a:xfrm>
        </p:spPr>
        <p:txBody>
          <a:bodyPr>
            <a:noAutofit/>
          </a:bodyPr>
          <a:lstStyle/>
          <a:p>
            <a: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t>The scripture affirms the historicity</a:t>
            </a:r>
            <a:b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br>
            <a: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t>of the Creation Account!</a:t>
            </a:r>
          </a:p>
        </p:txBody>
      </p:sp>
      <p:sp>
        <p:nvSpPr>
          <p:cNvPr id="4" name="TextBox 3">
            <a:extLst>
              <a:ext uri="{FF2B5EF4-FFF2-40B4-BE49-F238E27FC236}">
                <a16:creationId xmlns:a16="http://schemas.microsoft.com/office/drawing/2014/main" id="{0F9793A5-A54F-451B-8841-9CEE1A32FB9D}"/>
              </a:ext>
            </a:extLst>
          </p:cNvPr>
          <p:cNvSpPr txBox="1"/>
          <p:nvPr/>
        </p:nvSpPr>
        <p:spPr>
          <a:xfrm>
            <a:off x="1226820" y="2679851"/>
            <a:ext cx="9235440" cy="3416320"/>
          </a:xfrm>
          <a:prstGeom prst="rect">
            <a:avLst/>
          </a:prstGeom>
          <a:solidFill>
            <a:srgbClr val="45192C">
              <a:alpha val="45000"/>
            </a:srgbClr>
          </a:solidFill>
        </p:spPr>
        <p:txBody>
          <a:bodyPr wrap="square" rtlCol="0">
            <a:spAutoFit/>
          </a:bodyPr>
          <a:lstStyle/>
          <a:p>
            <a:pPr marL="685800" marR="0" lvl="0" indent="-6858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Our text (2:4)</a:t>
            </a:r>
          </a:p>
          <a:p>
            <a:pPr marL="685800" marR="0" lvl="0" indent="-6858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noProof="0" dirty="0">
                <a:solidFill>
                  <a:prstClr val="white"/>
                </a:solidFill>
                <a:effectLst>
                  <a:outerShdw blurRad="38100" dist="38100" dir="2700000" algn="tl">
                    <a:srgbClr val="000000">
                      <a:alpha val="43137"/>
                    </a:srgbClr>
                  </a:outerShdw>
                </a:effectLst>
                <a:latin typeface="Milwich" panose="04000500000000000000" pitchFamily="82" charset="0"/>
              </a:rPr>
              <a:t>Our Lord (Matthew 19:3-4)</a:t>
            </a:r>
          </a:p>
          <a:p>
            <a:pPr marL="685800" marR="0" lvl="0" indent="-6858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rPr>
              <a:t>The Apostle Paul (Acts 17:24-26)</a:t>
            </a:r>
            <a:endParaRPr lang="en-US" sz="5400" dirty="0">
              <a:solidFill>
                <a:prstClr val="black"/>
              </a:solidFill>
              <a:effectLst>
                <a:outerShdw blurRad="38100" dist="38100" dir="2700000" algn="tl">
                  <a:srgbClr val="000000">
                    <a:alpha val="43137"/>
                  </a:srgbClr>
                </a:outerShdw>
              </a:effectLst>
              <a:latin typeface="Milwich" panose="04000500000000000000" pitchFamily="82" charset="0"/>
            </a:endParaRPr>
          </a:p>
          <a:p>
            <a:pPr marL="685800" marR="0" lvl="0" indent="-6858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dirty="0">
                <a:ln>
                  <a:noFill/>
                </a:ln>
                <a:solidFill>
                  <a:schemeClr val="bg1"/>
                </a:solidFill>
                <a:effectLst>
                  <a:outerShdw blurRad="38100" dist="38100" dir="2700000" algn="tl">
                    <a:srgbClr val="000000">
                      <a:alpha val="43137"/>
                    </a:srgbClr>
                  </a:outerShdw>
                </a:effectLst>
                <a:uLnTx/>
                <a:uFillTx/>
                <a:latin typeface="Milwich" panose="04000500000000000000" pitchFamily="82" charset="0"/>
              </a:rPr>
              <a:t>The Psalmist (Psalm 8:1-9)</a:t>
            </a:r>
          </a:p>
        </p:txBody>
      </p:sp>
    </p:spTree>
    <p:extLst>
      <p:ext uri="{BB962C8B-B14F-4D97-AF65-F5344CB8AC3E}">
        <p14:creationId xmlns:p14="http://schemas.microsoft.com/office/powerpoint/2010/main" val="197434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EC79E2-B10D-42AA-A720-BF02DE4F874F}"/>
              </a:ext>
            </a:extLst>
          </p:cNvPr>
          <p:cNvSpPr>
            <a:spLocks noGrp="1"/>
          </p:cNvSpPr>
          <p:nvPr>
            <p:ph type="subTitle" idx="1"/>
          </p:nvPr>
        </p:nvSpPr>
        <p:spPr>
          <a:xfrm>
            <a:off x="208440" y="287307"/>
            <a:ext cx="11244420" cy="1999803"/>
          </a:xfrm>
        </p:spPr>
        <p:txBody>
          <a:bodyPr>
            <a:noAutofit/>
          </a:bodyPr>
          <a:lstStyle/>
          <a:p>
            <a: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t>The Divine Watchmaker</a:t>
            </a:r>
          </a:p>
          <a:p>
            <a: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t>(The Teleological Argument)</a:t>
            </a:r>
          </a:p>
        </p:txBody>
      </p:sp>
      <p:sp>
        <p:nvSpPr>
          <p:cNvPr id="4" name="TextBox 3">
            <a:extLst>
              <a:ext uri="{FF2B5EF4-FFF2-40B4-BE49-F238E27FC236}">
                <a16:creationId xmlns:a16="http://schemas.microsoft.com/office/drawing/2014/main" id="{0F9793A5-A54F-451B-8841-9CEE1A32FB9D}"/>
              </a:ext>
            </a:extLst>
          </p:cNvPr>
          <p:cNvSpPr txBox="1"/>
          <p:nvPr/>
        </p:nvSpPr>
        <p:spPr>
          <a:xfrm>
            <a:off x="1226820" y="2679851"/>
            <a:ext cx="9235440" cy="3416320"/>
          </a:xfrm>
          <a:prstGeom prst="rect">
            <a:avLst/>
          </a:prstGeom>
          <a:solidFill>
            <a:srgbClr val="45192C">
              <a:alpha val="45000"/>
            </a:srgbClr>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Romans 1:20</a:t>
            </a:r>
          </a:p>
          <a:p>
            <a:pPr marR="0" lvl="0" algn="ctr" defTabSz="914400" rtl="0" eaLnBrk="1" fontAlgn="auto" latinLnBrk="0" hangingPunct="1">
              <a:lnSpc>
                <a:spcPct val="100000"/>
              </a:lnSpc>
              <a:spcBef>
                <a:spcPts val="0"/>
              </a:spcBef>
              <a:spcAft>
                <a:spcPts val="0"/>
              </a:spcAft>
              <a:buClrTx/>
              <a:buSzTx/>
              <a:tabLst/>
              <a:defRPr/>
            </a:pPr>
            <a:r>
              <a:rPr lang="en-US" sz="5400">
                <a:solidFill>
                  <a:prstClr val="white"/>
                </a:solidFill>
                <a:effectLst>
                  <a:outerShdw blurRad="38100" dist="38100" dir="2700000" algn="tl">
                    <a:srgbClr val="000000">
                      <a:alpha val="43137"/>
                    </a:srgbClr>
                  </a:outerShdw>
                </a:effectLst>
                <a:latin typeface="Milwich" panose="04000500000000000000" pitchFamily="82" charset="0"/>
              </a:rPr>
              <a:t>Psalm 139:14</a:t>
            </a:r>
            <a:endParaRPr lang="en-US" sz="5400" dirty="0">
              <a:solidFill>
                <a:prstClr val="white"/>
              </a:solidFill>
              <a:effectLst>
                <a:outerShdw blurRad="38100" dist="38100" dir="2700000" algn="tl">
                  <a:srgbClr val="000000">
                    <a:alpha val="43137"/>
                  </a:srgbClr>
                </a:outerShdw>
              </a:effectLst>
              <a:latin typeface="Milwich" panose="04000500000000000000" pitchFamily="82" charset="0"/>
            </a:endParaRPr>
          </a:p>
          <a:p>
            <a:pPr marR="0" lvl="0" algn="ctr" defTabSz="914400" rtl="0" eaLnBrk="1" fontAlgn="auto" latinLnBrk="0" hangingPunct="1">
              <a:lnSpc>
                <a:spcPct val="100000"/>
              </a:lnSpc>
              <a:spcBef>
                <a:spcPts val="0"/>
              </a:spcBef>
              <a:spcAft>
                <a:spcPts val="0"/>
              </a:spcAft>
              <a:buClrTx/>
              <a:buSzTx/>
              <a:tabLst/>
              <a:defRPr/>
            </a:pPr>
            <a:r>
              <a:rPr kumimoji="0" lang="en-US" sz="54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A working watch requires a watchmaker.</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spTree>
    <p:extLst>
      <p:ext uri="{BB962C8B-B14F-4D97-AF65-F5344CB8AC3E}">
        <p14:creationId xmlns:p14="http://schemas.microsoft.com/office/powerpoint/2010/main" val="401623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EC79E2-B10D-42AA-A720-BF02DE4F874F}"/>
              </a:ext>
            </a:extLst>
          </p:cNvPr>
          <p:cNvSpPr>
            <a:spLocks noGrp="1"/>
          </p:cNvSpPr>
          <p:nvPr>
            <p:ph type="subTitle" idx="1"/>
          </p:nvPr>
        </p:nvSpPr>
        <p:spPr>
          <a:xfrm>
            <a:off x="208440" y="1280160"/>
            <a:ext cx="11244420" cy="1006950"/>
          </a:xfrm>
        </p:spPr>
        <p:txBody>
          <a:bodyPr>
            <a:noAutofit/>
          </a:bodyPr>
          <a:lstStyle/>
          <a:p>
            <a: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t>The Word - Creator and Sustainer!</a:t>
            </a:r>
          </a:p>
        </p:txBody>
      </p:sp>
      <p:sp>
        <p:nvSpPr>
          <p:cNvPr id="4" name="TextBox 3">
            <a:extLst>
              <a:ext uri="{FF2B5EF4-FFF2-40B4-BE49-F238E27FC236}">
                <a16:creationId xmlns:a16="http://schemas.microsoft.com/office/drawing/2014/main" id="{0F9793A5-A54F-451B-8841-9CEE1A32FB9D}"/>
              </a:ext>
            </a:extLst>
          </p:cNvPr>
          <p:cNvSpPr txBox="1"/>
          <p:nvPr/>
        </p:nvSpPr>
        <p:spPr>
          <a:xfrm>
            <a:off x="1226820" y="2679851"/>
            <a:ext cx="9235440" cy="3416320"/>
          </a:xfrm>
          <a:prstGeom prst="rect">
            <a:avLst/>
          </a:prstGeom>
          <a:solidFill>
            <a:srgbClr val="45192C">
              <a:alpha val="45000"/>
            </a:srgbClr>
          </a:solidFill>
        </p:spPr>
        <p:txBody>
          <a:bodyPr wrap="square" rtlCol="0">
            <a:spAutoFit/>
          </a:bodyPr>
          <a:lstStyle/>
          <a:p>
            <a:pPr marL="685800" marR="0" lvl="0" indent="-6858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Creator (John 1:1-3, 14)</a:t>
            </a:r>
          </a:p>
          <a:p>
            <a:pPr marL="685800" marR="0" lvl="0" indent="-6858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400" dirty="0">
                <a:solidFill>
                  <a:prstClr val="white"/>
                </a:solidFill>
                <a:effectLst>
                  <a:outerShdw blurRad="38100" dist="38100" dir="2700000" algn="tl">
                    <a:srgbClr val="000000">
                      <a:alpha val="43137"/>
                    </a:srgbClr>
                  </a:outerShdw>
                </a:effectLst>
                <a:latin typeface="Milwich" panose="04000500000000000000" pitchFamily="82" charset="0"/>
              </a:rPr>
              <a:t>Sustainer (Colossians 1:16-18)</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endParaRPr>
          </a:p>
          <a:p>
            <a:pPr marL="685800" marR="0" lvl="0" indent="-6858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He will one day bring His creation to an end (2 Peter 3:10-13)</a:t>
            </a:r>
          </a:p>
        </p:txBody>
      </p:sp>
    </p:spTree>
    <p:extLst>
      <p:ext uri="{BB962C8B-B14F-4D97-AF65-F5344CB8AC3E}">
        <p14:creationId xmlns:p14="http://schemas.microsoft.com/office/powerpoint/2010/main" val="217198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EC79E2-B10D-42AA-A720-BF02DE4F874F}"/>
              </a:ext>
            </a:extLst>
          </p:cNvPr>
          <p:cNvSpPr>
            <a:spLocks noGrp="1"/>
          </p:cNvSpPr>
          <p:nvPr>
            <p:ph type="subTitle" idx="1"/>
          </p:nvPr>
        </p:nvSpPr>
        <p:spPr>
          <a:xfrm>
            <a:off x="222330" y="911450"/>
            <a:ext cx="11244420" cy="1006950"/>
          </a:xfrm>
        </p:spPr>
        <p:txBody>
          <a:bodyPr>
            <a:noAutofit/>
          </a:bodyPr>
          <a:lstStyle/>
          <a:p>
            <a:r>
              <a:rPr lang="en-US" sz="6600" dirty="0">
                <a:solidFill>
                  <a:schemeClr val="bg1"/>
                </a:solidFill>
                <a:effectLst>
                  <a:outerShdw blurRad="38100" dist="38100" dir="2700000" algn="tl">
                    <a:srgbClr val="000000">
                      <a:alpha val="43137"/>
                    </a:srgbClr>
                  </a:outerShdw>
                </a:effectLst>
                <a:latin typeface="Mervale Script" panose="03060506000000020000" pitchFamily="66" charset="0"/>
              </a:rPr>
              <a:t>Conclusion</a:t>
            </a:r>
          </a:p>
        </p:txBody>
      </p:sp>
      <p:sp>
        <p:nvSpPr>
          <p:cNvPr id="4" name="TextBox 3">
            <a:extLst>
              <a:ext uri="{FF2B5EF4-FFF2-40B4-BE49-F238E27FC236}">
                <a16:creationId xmlns:a16="http://schemas.microsoft.com/office/drawing/2014/main" id="{0F9793A5-A54F-451B-8841-9CEE1A32FB9D}"/>
              </a:ext>
            </a:extLst>
          </p:cNvPr>
          <p:cNvSpPr txBox="1"/>
          <p:nvPr/>
        </p:nvSpPr>
        <p:spPr>
          <a:xfrm>
            <a:off x="1226820" y="2426369"/>
            <a:ext cx="9235440" cy="3785652"/>
          </a:xfrm>
          <a:prstGeom prst="rect">
            <a:avLst/>
          </a:prstGeom>
          <a:solidFill>
            <a:srgbClr val="45192C">
              <a:alpha val="45000"/>
            </a:srgbClr>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All</a:t>
            </a:r>
            <a:r>
              <a:rPr kumimoji="0" lang="en-US" sz="54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 views regarding the beginning of all things </a:t>
            </a:r>
            <a:r>
              <a:rPr lang="en-US" sz="5400" dirty="0">
                <a:solidFill>
                  <a:prstClr val="white"/>
                </a:solidFill>
                <a:effectLst>
                  <a:outerShdw blurRad="38100" dist="38100" dir="2700000" algn="tl">
                    <a:srgbClr val="000000">
                      <a:alpha val="43137"/>
                    </a:srgbClr>
                  </a:outerShdw>
                </a:effectLst>
                <a:latin typeface="Milwich" panose="04000500000000000000" pitchFamily="82" charset="0"/>
              </a:rPr>
              <a:t>are examples of Faith</a:t>
            </a:r>
          </a:p>
          <a:p>
            <a:pPr marR="0" lvl="0" algn="ctr" defTabSz="914400" rtl="0" eaLnBrk="1" fontAlgn="auto" latinLnBrk="0" hangingPunct="1">
              <a:lnSpc>
                <a:spcPct val="100000"/>
              </a:lnSpc>
              <a:spcBef>
                <a:spcPts val="0"/>
              </a:spcBef>
              <a:spcAft>
                <a:spcPts val="0"/>
              </a:spcAft>
              <a:buClrTx/>
              <a:buSzTx/>
              <a:tabLst/>
              <a:defRPr/>
            </a:pPr>
            <a:endParaRPr lang="en-US" sz="2400" dirty="0">
              <a:solidFill>
                <a:prstClr val="white"/>
              </a:solidFill>
              <a:effectLst>
                <a:outerShdw blurRad="38100" dist="38100" dir="2700000" algn="tl">
                  <a:srgbClr val="000000">
                    <a:alpha val="43137"/>
                  </a:srgbClr>
                </a:outerShdw>
              </a:effectLst>
              <a:latin typeface="Milwich" panose="04000500000000000000" pitchFamily="82" charset="0"/>
            </a:endParaRPr>
          </a:p>
          <a:p>
            <a:pPr marR="0" lvl="0" algn="ctr" defTabSz="914400" rtl="0" eaLnBrk="1" fontAlgn="auto" latinLnBrk="0" hangingPunct="1">
              <a:lnSpc>
                <a:spcPct val="100000"/>
              </a:lnSpc>
              <a:spcBef>
                <a:spcPts val="0"/>
              </a:spcBef>
              <a:spcAft>
                <a:spcPts val="0"/>
              </a:spcAft>
              <a:buClrTx/>
              <a:buSzTx/>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We</a:t>
            </a:r>
            <a:r>
              <a:rPr kumimoji="0" lang="en-US" sz="54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t> trust in what is evident,</a:t>
            </a:r>
            <a:br>
              <a:rPr kumimoji="0" lang="en-US" sz="54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Milwich" panose="04000500000000000000" pitchFamily="82" charset="0"/>
                <a:ea typeface="+mn-ea"/>
                <a:cs typeface="+mn-cs"/>
              </a:rPr>
            </a:br>
            <a:r>
              <a:rPr kumimoji="0" lang="en-US" sz="5400" b="0"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Milwich" panose="04000500000000000000" pitchFamily="82" charset="0"/>
                <a:ea typeface="+mn-ea"/>
                <a:cs typeface="+mn-cs"/>
              </a:rPr>
              <a:t>“In the beginning, God…!”</a:t>
            </a:r>
            <a:endParaRPr kumimoji="0" lang="en-US" sz="5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spTree>
    <p:extLst>
      <p:ext uri="{BB962C8B-B14F-4D97-AF65-F5344CB8AC3E}">
        <p14:creationId xmlns:p14="http://schemas.microsoft.com/office/powerpoint/2010/main" val="145385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1616</Words>
  <Application>Microsoft Office PowerPoint</Application>
  <PresentationFormat>Widescreen</PresentationFormat>
  <Paragraphs>77</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Perpetua Titling MT</vt:lpstr>
      <vt:lpstr>Arial</vt:lpstr>
      <vt:lpstr>Mervale Script</vt:lpstr>
      <vt:lpstr>Calibri</vt:lpstr>
      <vt:lpstr>Milwich</vt:lpstr>
      <vt:lpstr>Calibri Light</vt:lpstr>
      <vt:lpstr>Office Theme</vt:lpstr>
      <vt:lpstr>Creation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dc:title>
  <dc:creator>Stan Cox</dc:creator>
  <cp:lastModifiedBy>Stan Cox</cp:lastModifiedBy>
  <cp:revision>21</cp:revision>
  <dcterms:created xsi:type="dcterms:W3CDTF">2018-03-13T21:07:53Z</dcterms:created>
  <dcterms:modified xsi:type="dcterms:W3CDTF">2018-03-18T19:47:27Z</dcterms:modified>
</cp:coreProperties>
</file>