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Great Vibes" panose="02000507080000020002" pitchFamily="2" charset="0"/>
      <p:regular r:id="rId15"/>
    </p:embeddedFont>
    <p:embeddedFont>
      <p:font typeface="Xmas Xpress 3D Italic" pitchFamily="2"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4B26"/>
    <a:srgbClr val="1120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8817" autoAdjust="0"/>
  </p:normalViewPr>
  <p:slideViewPr>
    <p:cSldViewPr snapToGrid="0">
      <p:cViewPr varScale="1">
        <p:scale>
          <a:sx n="39" d="100"/>
          <a:sy n="39" d="100"/>
        </p:scale>
        <p:origin x="2309" y="38"/>
      </p:cViewPr>
      <p:guideLst/>
    </p:cSldViewPr>
  </p:slideViewPr>
  <p:notesTextViewPr>
    <p:cViewPr>
      <p:scale>
        <a:sx n="1" d="1"/>
        <a:sy n="1" d="1"/>
      </p:scale>
      <p:origin x="0" y="0"/>
    </p:cViewPr>
  </p:notesTextViewPr>
  <p:notesViewPr>
    <p:cSldViewPr snapToGrid="0">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672B5C-8310-4529-BB10-6BC1F532A484}"/>
              </a:ext>
            </a:extLst>
          </p:cNvPr>
          <p:cNvSpPr>
            <a:spLocks noGrp="1"/>
          </p:cNvSpPr>
          <p:nvPr>
            <p:ph type="hdr" sz="quarter"/>
          </p:nvPr>
        </p:nvSpPr>
        <p:spPr>
          <a:xfrm>
            <a:off x="0" y="0"/>
            <a:ext cx="4108704" cy="768096"/>
          </a:xfrm>
          <a:prstGeom prst="rect">
            <a:avLst/>
          </a:prstGeom>
        </p:spPr>
        <p:txBody>
          <a:bodyPr vert="horz" lIns="91440" tIns="45720" rIns="91440" bIns="45720" rtlCol="0"/>
          <a:lstStyle>
            <a:lvl1pPr algn="l">
              <a:defRPr sz="1200"/>
            </a:lvl1pPr>
          </a:lstStyle>
          <a:p>
            <a:r>
              <a:rPr lang="en-US" sz="2000" dirty="0">
                <a:latin typeface="Great Vibes" panose="02000507080000020002" pitchFamily="2" charset="0"/>
              </a:rPr>
              <a:t>the Bible doctrine of </a:t>
            </a:r>
            <a:r>
              <a:rPr lang="en-US" sz="2400" b="1" dirty="0">
                <a:latin typeface="Xmas Xpress 3D Italic" pitchFamily="2" charset="0"/>
              </a:rPr>
              <a:t>SANCTIFICATION</a:t>
            </a:r>
          </a:p>
        </p:txBody>
      </p:sp>
      <p:sp>
        <p:nvSpPr>
          <p:cNvPr id="3" name="Date Placeholder 2">
            <a:extLst>
              <a:ext uri="{FF2B5EF4-FFF2-40B4-BE49-F238E27FC236}">
                <a16:creationId xmlns:a16="http://schemas.microsoft.com/office/drawing/2014/main" id="{5FF25088-33F6-4DDB-8DB6-C2383EF03BC5}"/>
              </a:ext>
            </a:extLst>
          </p:cNvPr>
          <p:cNvSpPr>
            <a:spLocks noGrp="1"/>
          </p:cNvSpPr>
          <p:nvPr>
            <p:ph type="dt" sz="quarter" idx="1"/>
          </p:nvPr>
        </p:nvSpPr>
        <p:spPr>
          <a:xfrm>
            <a:off x="5279135" y="0"/>
            <a:ext cx="1577277" cy="458788"/>
          </a:xfrm>
          <a:prstGeom prst="rect">
            <a:avLst/>
          </a:prstGeom>
        </p:spPr>
        <p:txBody>
          <a:bodyPr vert="horz" lIns="91440" tIns="45720" rIns="91440" bIns="45720" rtlCol="0"/>
          <a:lstStyle>
            <a:lvl1pPr algn="r">
              <a:defRPr sz="1200"/>
            </a:lvl1pPr>
          </a:lstStyle>
          <a:p>
            <a:r>
              <a:rPr lang="en-US" dirty="0"/>
              <a:t>October 7, 2018 pm</a:t>
            </a:r>
          </a:p>
        </p:txBody>
      </p:sp>
      <p:sp>
        <p:nvSpPr>
          <p:cNvPr id="4" name="Footer Placeholder 3">
            <a:extLst>
              <a:ext uri="{FF2B5EF4-FFF2-40B4-BE49-F238E27FC236}">
                <a16:creationId xmlns:a16="http://schemas.microsoft.com/office/drawing/2014/main" id="{E6908DE2-E9F7-4A0B-831A-2A68BB96E7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2F6DDDF-2FEC-43B4-B523-B32FC7A5DD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8A69FAE2-D82A-4E0F-9CB9-11562B5A158F}" type="slidenum">
              <a:rPr lang="en-US" smtClean="0"/>
              <a:t>‹#›</a:t>
            </a:fld>
            <a:endParaRPr lang="en-US" dirty="0"/>
          </a:p>
        </p:txBody>
      </p:sp>
    </p:spTree>
    <p:extLst>
      <p:ext uri="{BB962C8B-B14F-4D97-AF65-F5344CB8AC3E}">
        <p14:creationId xmlns:p14="http://schemas.microsoft.com/office/powerpoint/2010/main" val="251331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58E32-8D1F-4FF2-A889-0995320B14CD}"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C838F-D673-4A88-939E-F63F09F4B1A3}" type="slidenum">
              <a:rPr lang="en-US" smtClean="0"/>
              <a:t>‹#›</a:t>
            </a:fld>
            <a:endParaRPr lang="en-US"/>
          </a:p>
        </p:txBody>
      </p:sp>
    </p:spTree>
    <p:extLst>
      <p:ext uri="{BB962C8B-B14F-4D97-AF65-F5344CB8AC3E}">
        <p14:creationId xmlns:p14="http://schemas.microsoft.com/office/powerpoint/2010/main" val="299479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concept that is described by the words “sanctify” or “sanctification” is very important to understand.</a:t>
            </a:r>
          </a:p>
          <a:p>
            <a:pPr marL="171450" indent="-171450">
              <a:buFont typeface="Arial" panose="020B0604020202020204" pitchFamily="34" charset="0"/>
              <a:buChar char="•"/>
            </a:pPr>
            <a:r>
              <a:rPr lang="en-US" dirty="0"/>
              <a:t>It is bound up in the Character of God, and explains why He expects from us what He expects from us.</a:t>
            </a:r>
          </a:p>
          <a:p>
            <a:pPr marL="171450" indent="-171450">
              <a:buFont typeface="Arial" panose="020B0604020202020204" pitchFamily="34" charset="0"/>
              <a:buChar char="•"/>
            </a:pPr>
            <a:r>
              <a:rPr lang="en-US" dirty="0"/>
              <a:t>Therefore, a study of what the Bible reveals about sanctification has a very real and practical purpose</a:t>
            </a:r>
          </a:p>
          <a:p>
            <a:pPr marL="171450" indent="-171450">
              <a:buFont typeface="Arial" panose="020B0604020202020204" pitchFamily="34" charset="0"/>
              <a:buChar char="•"/>
            </a:pPr>
            <a:r>
              <a:rPr lang="en-US" dirty="0"/>
              <a:t> Consider the following passage from Paul’s pen…</a:t>
            </a:r>
          </a:p>
          <a:p>
            <a:pPr marL="0" indent="0">
              <a:buFont typeface="Arial" panose="020B0604020202020204" pitchFamily="34" charset="0"/>
              <a:buNone/>
            </a:pPr>
            <a:r>
              <a:rPr lang="en-US" b="1" dirty="0"/>
              <a:t>(2 Corinthians 6:17-18), </a:t>
            </a:r>
            <a:r>
              <a:rPr lang="en-US" dirty="0"/>
              <a:t>“</a:t>
            </a:r>
            <a:r>
              <a:rPr lang="en-US" sz="1200" b="0" i="1" kern="1200" dirty="0">
                <a:solidFill>
                  <a:schemeClr val="tx1"/>
                </a:solidFill>
                <a:effectLst/>
                <a:latin typeface="+mn-lt"/>
                <a:ea typeface="+mn-ea"/>
                <a:cs typeface="+mn-cs"/>
              </a:rPr>
              <a:t>Therefore ‘Come out from among them And be separate, says the Lord. Do not touch what is unclean, And I will receive you. I will be a Father to you, And you shall be My sons and daughters, Says the LORD Almighty.’”</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The idea of being separate from the world.  The idea of being holy in our conducts.  This is what we mean (in general terms) when we use the word sanctification</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As such, an understanding and application of these things will help to equip us as we live day by day in the midst of an unclean and unholy society.</a:t>
            </a:r>
            <a:endParaRPr lang="en-US" i="0" dirty="0"/>
          </a:p>
        </p:txBody>
      </p:sp>
      <p:sp>
        <p:nvSpPr>
          <p:cNvPr id="4" name="Slide Number Placeholder 3"/>
          <p:cNvSpPr>
            <a:spLocks noGrp="1"/>
          </p:cNvSpPr>
          <p:nvPr>
            <p:ph type="sldNum" sz="quarter" idx="5"/>
          </p:nvPr>
        </p:nvSpPr>
        <p:spPr/>
        <p:txBody>
          <a:bodyPr/>
          <a:lstStyle/>
          <a:p>
            <a:fld id="{D19C838F-D673-4A88-939E-F63F09F4B1A3}" type="slidenum">
              <a:rPr lang="en-US" smtClean="0"/>
              <a:t>1</a:t>
            </a:fld>
            <a:endParaRPr lang="en-US"/>
          </a:p>
        </p:txBody>
      </p:sp>
    </p:spTree>
    <p:extLst>
      <p:ext uri="{BB962C8B-B14F-4D97-AF65-F5344CB8AC3E}">
        <p14:creationId xmlns:p14="http://schemas.microsoft.com/office/powerpoint/2010/main" val="301460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354B26"/>
                </a:solidFill>
                <a:latin typeface="+mn-lt"/>
              </a:rPr>
              <a:t>Sanctify – </a:t>
            </a:r>
            <a:r>
              <a:rPr lang="en-US" sz="1200" i="1" dirty="0">
                <a:solidFill>
                  <a:srgbClr val="354B26"/>
                </a:solidFill>
                <a:latin typeface="+mn-lt"/>
              </a:rPr>
              <a:t>(</a:t>
            </a:r>
            <a:r>
              <a:rPr lang="en-US" sz="1200" i="1" dirty="0" err="1">
                <a:solidFill>
                  <a:srgbClr val="354B26"/>
                </a:solidFill>
                <a:latin typeface="+mn-lt"/>
              </a:rPr>
              <a:t>hagiazo</a:t>
            </a:r>
            <a:r>
              <a:rPr lang="en-US" sz="1200" i="1" dirty="0">
                <a:solidFill>
                  <a:srgbClr val="354B26"/>
                </a:solidFill>
                <a:latin typeface="+mn-lt"/>
              </a:rPr>
              <a:t>) </a:t>
            </a:r>
            <a:r>
              <a:rPr lang="en-US" sz="1200" dirty="0">
                <a:solidFill>
                  <a:srgbClr val="354B26"/>
                </a:solidFill>
                <a:latin typeface="+mn-lt"/>
              </a:rPr>
              <a:t>To render or declare sacred or holy, consecrate… (2) To separate from things profane and dedicate to God. To consecrate (Thayer)</a:t>
            </a:r>
          </a:p>
          <a:p>
            <a:pPr marL="171450" lvl="0" indent="-171450">
              <a:buFont typeface="Arial" panose="020B0604020202020204" pitchFamily="34" charset="0"/>
              <a:buChar char="•"/>
            </a:pPr>
            <a:r>
              <a:rPr lang="en-US" sz="1200" dirty="0">
                <a:solidFill>
                  <a:srgbClr val="354B26"/>
                </a:solidFill>
                <a:latin typeface="+mn-lt"/>
              </a:rPr>
              <a:t>Note the idea of separation that is inherent in the word.</a:t>
            </a:r>
          </a:p>
          <a:p>
            <a:pPr marL="628650" lvl="1" indent="-171450">
              <a:buFont typeface="Arial" panose="020B0604020202020204" pitchFamily="34" charset="0"/>
              <a:buChar char="•"/>
            </a:pPr>
            <a:r>
              <a:rPr lang="en-US" sz="1200" dirty="0">
                <a:solidFill>
                  <a:srgbClr val="354B26"/>
                </a:solidFill>
                <a:latin typeface="+mn-lt"/>
              </a:rPr>
              <a:t>In the Old Testament, the idea did not always indicate a value judgment on morality</a:t>
            </a:r>
          </a:p>
          <a:p>
            <a:pPr marL="628650" lvl="1" indent="-171450">
              <a:buFont typeface="Arial" panose="020B0604020202020204" pitchFamily="34" charset="0"/>
              <a:buChar char="•"/>
            </a:pPr>
            <a:r>
              <a:rPr lang="en-US" sz="1200" dirty="0">
                <a:solidFill>
                  <a:srgbClr val="354B26"/>
                </a:solidFill>
                <a:latin typeface="+mn-lt"/>
              </a:rPr>
              <a:t>It would simply mean something given over to the Lord.  It could indicate land, possessions, days, etc.</a:t>
            </a:r>
          </a:p>
          <a:p>
            <a:pPr marL="628650" lvl="1" indent="-171450">
              <a:buFont typeface="Arial" panose="020B0604020202020204" pitchFamily="34" charset="0"/>
              <a:buChar char="•"/>
            </a:pPr>
            <a:r>
              <a:rPr lang="en-US" sz="1200" dirty="0">
                <a:solidFill>
                  <a:srgbClr val="354B26"/>
                </a:solidFill>
                <a:latin typeface="+mn-lt"/>
              </a:rPr>
              <a:t>However, those things given over to the Lord were then considered special.  Even holy!</a:t>
            </a:r>
          </a:p>
          <a:p>
            <a:pPr marL="628650" lvl="1" indent="-171450">
              <a:buFont typeface="Arial" panose="020B0604020202020204" pitchFamily="34" charset="0"/>
              <a:buChar char="•"/>
            </a:pPr>
            <a:r>
              <a:rPr lang="en-US" sz="1200" dirty="0">
                <a:solidFill>
                  <a:srgbClr val="354B26"/>
                </a:solidFill>
                <a:latin typeface="+mn-lt"/>
              </a:rPr>
              <a:t>This is demonstrated in the nation of Israel itself</a:t>
            </a:r>
          </a:p>
          <a:p>
            <a:pPr marL="0" lvl="0" indent="0">
              <a:buFont typeface="Arial" panose="020B0604020202020204" pitchFamily="34" charset="0"/>
              <a:buNone/>
            </a:pPr>
            <a:r>
              <a:rPr lang="en-US" sz="1200" b="1" dirty="0">
                <a:solidFill>
                  <a:srgbClr val="354B26"/>
                </a:solidFill>
                <a:latin typeface="+mn-lt"/>
              </a:rPr>
              <a:t>(Exodus 19:5-6), </a:t>
            </a:r>
            <a:r>
              <a:rPr lang="en-US" sz="1200" i="1" dirty="0">
                <a:solidFill>
                  <a:srgbClr val="354B26"/>
                </a:solidFill>
                <a:latin typeface="+mn-lt"/>
              </a:rPr>
              <a:t>“</a:t>
            </a:r>
            <a:r>
              <a:rPr lang="en-US" i="1" dirty="0"/>
              <a:t>Now therefore, if you will indeed obey My voice and keep My covenant, then you shall be a special treasure to Me above all people; for all the earth is Mine.</a:t>
            </a:r>
            <a:r>
              <a:rPr lang="en-US" i="1" baseline="30000" dirty="0"/>
              <a:t> 6</a:t>
            </a:r>
            <a:r>
              <a:rPr lang="en-US" i="1" dirty="0"/>
              <a:t> And you shall be to Me a kingdom of priests and a holy nation.’ These are the words which you shall speak to the children of Israel.”</a:t>
            </a:r>
            <a:endParaRPr lang="en-US" sz="1200" i="1" dirty="0">
              <a:solidFill>
                <a:srgbClr val="354B26"/>
              </a:solidFill>
              <a:latin typeface="+mn-lt"/>
            </a:endParaRPr>
          </a:p>
          <a:p>
            <a:pPr marL="628650" lvl="1" indent="-171450">
              <a:buFont typeface="Arial" panose="020B0604020202020204" pitchFamily="34" charset="0"/>
              <a:buChar char="•"/>
            </a:pPr>
            <a:r>
              <a:rPr lang="en-US" sz="1200" dirty="0">
                <a:solidFill>
                  <a:srgbClr val="354B26"/>
                </a:solidFill>
                <a:latin typeface="+mn-lt"/>
              </a:rPr>
              <a:t>Israel was consecrated to God</a:t>
            </a:r>
          </a:p>
          <a:p>
            <a:pPr marL="628650" lvl="1" indent="-171450">
              <a:buFont typeface="Arial" panose="020B0604020202020204" pitchFamily="34" charset="0"/>
              <a:buChar char="•"/>
            </a:pPr>
            <a:r>
              <a:rPr lang="en-US" sz="1200" dirty="0">
                <a:solidFill>
                  <a:srgbClr val="354B26"/>
                </a:solidFill>
                <a:latin typeface="+mn-lt"/>
              </a:rPr>
              <a:t>That is why it was so wrong for them to be act in a profane or wicked way.  They had been set apart from the rest of the world, by God Himself.</a:t>
            </a:r>
          </a:p>
          <a:p>
            <a:pPr marL="0" lvl="0" indent="0">
              <a:buFont typeface="Arial" panose="020B0604020202020204" pitchFamily="34" charset="0"/>
              <a:buNone/>
            </a:pPr>
            <a:r>
              <a:rPr lang="en-US" sz="1200" b="1" dirty="0">
                <a:solidFill>
                  <a:srgbClr val="354B26"/>
                </a:solidFill>
                <a:latin typeface="+mn-lt"/>
              </a:rPr>
              <a:t>Sanctification </a:t>
            </a:r>
            <a:r>
              <a:rPr lang="en-US" sz="1200" i="1" dirty="0">
                <a:solidFill>
                  <a:srgbClr val="354B26"/>
                </a:solidFill>
                <a:latin typeface="+mn-lt"/>
              </a:rPr>
              <a:t>(</a:t>
            </a:r>
            <a:r>
              <a:rPr lang="en-US" sz="1200" i="1" dirty="0" err="1">
                <a:solidFill>
                  <a:srgbClr val="354B26"/>
                </a:solidFill>
                <a:latin typeface="+mn-lt"/>
              </a:rPr>
              <a:t>hagiasmos</a:t>
            </a:r>
            <a:r>
              <a:rPr lang="en-US" sz="1200" i="1" dirty="0">
                <a:solidFill>
                  <a:srgbClr val="354B26"/>
                </a:solidFill>
                <a:latin typeface="+mn-lt"/>
              </a:rPr>
              <a:t>) </a:t>
            </a:r>
            <a:r>
              <a:rPr lang="en-US" sz="1200" dirty="0">
                <a:solidFill>
                  <a:srgbClr val="354B26"/>
                </a:solidFill>
                <a:latin typeface="+mn-lt"/>
              </a:rPr>
              <a:t>“is used of (a) separation to God… (b) the course of life befitting those so separated” (Vine)</a:t>
            </a:r>
          </a:p>
          <a:p>
            <a:pPr marL="628650" lvl="1" indent="-171450">
              <a:buFont typeface="Arial" panose="020B0604020202020204" pitchFamily="34" charset="0"/>
              <a:buChar char="•"/>
            </a:pPr>
            <a:r>
              <a:rPr lang="en-US" sz="1200" dirty="0">
                <a:solidFill>
                  <a:srgbClr val="354B26"/>
                </a:solidFill>
                <a:latin typeface="+mn-lt"/>
              </a:rPr>
              <a:t>The practical significance of this definition is seen in letter “b”.  If God sets us apart, our lives should be lived in such a way as to honor that separation.  Christians should live holy lives!</a:t>
            </a:r>
          </a:p>
          <a:p>
            <a:pPr marL="0" lvl="0" indent="0">
              <a:buFont typeface="Arial" panose="020B0604020202020204" pitchFamily="34" charset="0"/>
              <a:buNone/>
            </a:pPr>
            <a:r>
              <a:rPr lang="en-US" sz="1200" b="1" dirty="0">
                <a:solidFill>
                  <a:srgbClr val="354B26"/>
                </a:solidFill>
                <a:latin typeface="+mn-lt"/>
              </a:rPr>
              <a:t>(1 Peter 2:9), </a:t>
            </a:r>
            <a:r>
              <a:rPr lang="en-US" sz="1200" dirty="0">
                <a:solidFill>
                  <a:srgbClr val="354B26"/>
                </a:solidFill>
                <a:latin typeface="+mn-lt"/>
              </a:rPr>
              <a:t>“</a:t>
            </a:r>
            <a:r>
              <a:rPr lang="en-US" sz="1200" b="0" i="1" kern="1200" dirty="0">
                <a:solidFill>
                  <a:schemeClr val="tx1"/>
                </a:solidFill>
                <a:effectLst/>
                <a:latin typeface="+mn-lt"/>
                <a:ea typeface="+mn-ea"/>
                <a:cs typeface="+mn-cs"/>
              </a:rPr>
              <a:t>But you are a chosen generation, a royal priesthood, a holy nation, His own special people, that you may proclaim the praises of Him who called you out of darkness into His marvelous light.”</a:t>
            </a:r>
            <a:endParaRPr lang="en-US" sz="1200" dirty="0">
              <a:solidFill>
                <a:srgbClr val="354B26"/>
              </a:solidFill>
              <a:latin typeface="+mn-lt"/>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19C838F-D673-4A88-939E-F63F09F4B1A3}" type="slidenum">
              <a:rPr lang="en-US" smtClean="0"/>
              <a:t>2</a:t>
            </a:fld>
            <a:endParaRPr lang="en-US"/>
          </a:p>
        </p:txBody>
      </p:sp>
    </p:spTree>
    <p:extLst>
      <p:ext uri="{BB962C8B-B14F-4D97-AF65-F5344CB8AC3E}">
        <p14:creationId xmlns:p14="http://schemas.microsoft.com/office/powerpoint/2010/main" val="302812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Uncleanness was not allowed near that which had been sanctified by God.</a:t>
            </a:r>
          </a:p>
          <a:p>
            <a:pPr marL="628650" lvl="1" indent="-171450">
              <a:buFont typeface="Arial" panose="020B0604020202020204" pitchFamily="34" charset="0"/>
              <a:buChar char="•"/>
            </a:pPr>
            <a:r>
              <a:rPr lang="en-US" dirty="0"/>
              <a:t>This is demonstrated in the laws concerning being clean VS unclean, as it pertains to one’s ability to come to the tabernacle.</a:t>
            </a:r>
          </a:p>
          <a:p>
            <a:pPr marL="628650" lvl="1" indent="-171450">
              <a:buFont typeface="Arial" panose="020B0604020202020204" pitchFamily="34" charset="0"/>
              <a:buChar char="•"/>
            </a:pPr>
            <a:r>
              <a:rPr lang="en-US" dirty="0"/>
              <a:t>In Leviticus, many laws were given, regarding things such as permitted food, childbirth, leprosy, and bodily discharges.  If, by law, the individual was declared unclean, he was limited for a period, from interacting with others, and attending worship</a:t>
            </a:r>
          </a:p>
          <a:p>
            <a:pPr marL="0" lvl="0" indent="0">
              <a:buFont typeface="Arial" panose="020B0604020202020204" pitchFamily="34" charset="0"/>
              <a:buNone/>
            </a:pPr>
            <a:r>
              <a:rPr lang="en-US" b="1" dirty="0"/>
              <a:t>(Leviticus 15:31), </a:t>
            </a:r>
            <a:r>
              <a:rPr lang="en-US" i="1" dirty="0"/>
              <a:t>“‘Thus you shall separate the children of Israel from their uncleanness, lest they die in their uncleanness when they defile My tabernacle that is among them.”</a:t>
            </a:r>
          </a:p>
          <a:p>
            <a:pPr marL="0" lvl="0" indent="0">
              <a:buFont typeface="Arial" panose="020B0604020202020204" pitchFamily="34" charset="0"/>
              <a:buNone/>
            </a:pPr>
            <a:endParaRPr lang="en-US" b="1" i="0" dirty="0"/>
          </a:p>
          <a:p>
            <a:pPr marL="171450" lvl="0" indent="-171450">
              <a:buFont typeface="Arial" panose="020B0604020202020204" pitchFamily="34" charset="0"/>
              <a:buChar char="•"/>
            </a:pPr>
            <a:r>
              <a:rPr lang="en-US" b="1" i="0" dirty="0"/>
              <a:t>This truth was demonstrated in God’s punishment of Nadab and Abihu</a:t>
            </a:r>
          </a:p>
          <a:p>
            <a:pPr marL="0" lvl="0" indent="0">
              <a:buFont typeface="Arial" panose="020B0604020202020204" pitchFamily="34" charset="0"/>
              <a:buNone/>
            </a:pPr>
            <a:r>
              <a:rPr lang="en-US" b="1" i="0" dirty="0"/>
              <a:t>(Leviticus 10:1-3), </a:t>
            </a:r>
            <a:r>
              <a:rPr lang="en-US" i="1" dirty="0"/>
              <a:t>“Then Nadab and Abihu, the sons of Aaron, each took his censer and put fire in it, put incense on it, and offered profane fire before the Lord, which He had not commanded them.</a:t>
            </a:r>
            <a:r>
              <a:rPr lang="en-US" i="1" baseline="30000" dirty="0"/>
              <a:t> 2</a:t>
            </a:r>
            <a:r>
              <a:rPr lang="en-US" i="1" dirty="0"/>
              <a:t> So fire went out from the Lord and devoured them, and they died before the Lord.</a:t>
            </a:r>
            <a:r>
              <a:rPr lang="en-US" i="1" baseline="30000" dirty="0"/>
              <a:t> 3</a:t>
            </a:r>
            <a:r>
              <a:rPr lang="en-US" i="1" dirty="0"/>
              <a:t> And Moses said to Aaron, “This is what the Lord spoke, saying: ‘By those who come near Me I must be regarded as holy; And before all the people I must be glorified.’ ” So Aaron held his peace.”</a:t>
            </a:r>
          </a:p>
          <a:p>
            <a:pPr marL="628650" lvl="1" indent="-171450">
              <a:buFont typeface="Arial" panose="020B0604020202020204" pitchFamily="34" charset="0"/>
              <a:buChar char="•"/>
            </a:pPr>
            <a:r>
              <a:rPr lang="en-US" b="0" i="0" dirty="0"/>
              <a:t>They brought profane fire (that which was unholy) to worship God.</a:t>
            </a:r>
          </a:p>
          <a:p>
            <a:pPr marL="628650" lvl="1" indent="-171450">
              <a:buFont typeface="Arial" panose="020B0604020202020204" pitchFamily="34" charset="0"/>
              <a:buChar char="•"/>
            </a:pPr>
            <a:r>
              <a:rPr lang="en-US" b="0" i="0" dirty="0"/>
              <a:t>In this, they showed no respect for Him</a:t>
            </a:r>
          </a:p>
          <a:p>
            <a:pPr marL="628650" lvl="1" indent="-171450">
              <a:buFont typeface="Arial" panose="020B0604020202020204" pitchFamily="34" charset="0"/>
              <a:buChar char="•"/>
            </a:pPr>
            <a:r>
              <a:rPr lang="en-US" b="0" i="1" dirty="0"/>
              <a:t>“By those who come near Me, I must be regarded as holy.”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9C838F-D673-4A88-939E-F63F09F4B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6326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i="0" dirty="0"/>
              <a:t>In the New Testament, sanctification has moral implications, as clearly pointed out by the Lord</a:t>
            </a:r>
          </a:p>
          <a:p>
            <a:pPr marL="0" indent="0">
              <a:buFont typeface="Arial" panose="020B0604020202020204" pitchFamily="34" charset="0"/>
              <a:buNone/>
            </a:pPr>
            <a:r>
              <a:rPr lang="en-US" b="1" i="0" dirty="0"/>
              <a:t>(Matthew 15:10-20) [The Pharisees were offended by Jesus, and His attitude toward their ritual handwashing before eating], </a:t>
            </a:r>
            <a:r>
              <a:rPr lang="en-US" b="0" i="0" dirty="0"/>
              <a:t>“</a:t>
            </a:r>
            <a:r>
              <a:rPr lang="en-US" sz="1200" b="0" i="1" kern="1200" dirty="0">
                <a:solidFill>
                  <a:schemeClr val="tx1"/>
                </a:solidFill>
                <a:effectLst/>
                <a:latin typeface="+mn-lt"/>
                <a:ea typeface="+mn-ea"/>
                <a:cs typeface="+mn-cs"/>
              </a:rPr>
              <a:t>When He had called the multitude to Himself, He said to them, “Hear and understand: “Not what goes into the mouth defiles a man; but what comes out of the mouth, this defiles a man.” Then His disciples came and said to Him, “Do You know that the Pharisees were offended when they heard this saying?” But He answered and said, “Every plant which My heavenly Father has not planted will be uprooted. “Let them alone. They are blind leaders of the blind. And if the blind leads the blind, both will fall into a ditch.” Then Peter answered and said to Him, “Explain this parable to us.” So Jesus said, “Are you also still without understanding? “Do you not yet understand that whatever enters the mouth goes into the stomach and is eliminated? “But those things which proceed out of the mouth come from the heart, and they defile a man. “For out of the heart proceed evil thoughts, murders, adulteries, fornications, thefts, false witness, blasphemies. “These are the things which defile a man, but to eat with unwashed hands does not defile a man.”</a:t>
            </a:r>
            <a:endParaRPr lang="en-US" b="1" i="0" dirty="0"/>
          </a:p>
          <a:p>
            <a:pPr marL="171450" indent="-171450">
              <a:buFont typeface="Arial" panose="020B0604020202020204" pitchFamily="34" charset="0"/>
              <a:buChar char="•"/>
            </a:pPr>
            <a:r>
              <a:rPr lang="en-US" b="1" i="0" dirty="0"/>
              <a:t>Christians are separated from the world</a:t>
            </a:r>
          </a:p>
          <a:p>
            <a:pPr marL="0" indent="0">
              <a:buFont typeface="Arial" panose="020B0604020202020204" pitchFamily="34" charset="0"/>
              <a:buNone/>
            </a:pPr>
            <a:r>
              <a:rPr lang="en-US" b="1" i="0" dirty="0"/>
              <a:t>(Romans 6:1-4), </a:t>
            </a:r>
            <a:r>
              <a:rPr lang="en-US" b="0" i="1" dirty="0"/>
              <a:t>“</a:t>
            </a:r>
            <a:r>
              <a:rPr lang="en-US" i="1" dirty="0"/>
              <a:t>What shall we say then? Shall we continue in sin that grace may abound?</a:t>
            </a:r>
            <a:r>
              <a:rPr lang="en-US" i="1" baseline="30000" dirty="0"/>
              <a:t> 2</a:t>
            </a:r>
            <a:r>
              <a:rPr lang="en-US" i="1" dirty="0"/>
              <a:t> Certainly not! How shall we who died to sin live any longer in it?</a:t>
            </a:r>
            <a:r>
              <a:rPr lang="en-US" i="1" baseline="30000" dirty="0"/>
              <a:t> 3</a:t>
            </a:r>
            <a:r>
              <a:rPr lang="en-US" i="1" dirty="0"/>
              <a:t> Or do you not know that as many of us as were baptized into Christ Jesus were baptized into His death?</a:t>
            </a:r>
            <a:r>
              <a:rPr lang="en-US" i="1" baseline="30000" dirty="0"/>
              <a:t> 4</a:t>
            </a:r>
            <a:r>
              <a:rPr lang="en-US" i="1" dirty="0"/>
              <a:t> Therefore we were buried with Him through baptism into death, that just as Christ was raised from the dead by the glory of the Father, even so we also should walk in newness of life.”</a:t>
            </a:r>
          </a:p>
          <a:p>
            <a:pPr marL="628650" lvl="1" indent="-171450">
              <a:buFont typeface="Arial" panose="020B0604020202020204" pitchFamily="34" charset="0"/>
              <a:buChar char="•"/>
            </a:pPr>
            <a:r>
              <a:rPr lang="en-US" b="0" i="0" dirty="0"/>
              <a:t>At the point of baptism, our life is new.</a:t>
            </a:r>
          </a:p>
          <a:p>
            <a:pPr marL="628650" lvl="1" indent="-171450">
              <a:buFont typeface="Arial" panose="020B0604020202020204" pitchFamily="34" charset="0"/>
              <a:buChar char="•"/>
            </a:pPr>
            <a:r>
              <a:rPr lang="en-US" b="0" i="0" dirty="0"/>
              <a:t>A new life requires a cessation from sin.</a:t>
            </a:r>
          </a:p>
          <a:p>
            <a:pPr marL="171450" lvl="0" indent="-171450" algn="l">
              <a:buFont typeface="Arial" panose="020B0604020202020204" pitchFamily="34" charset="0"/>
              <a:buChar char="•"/>
            </a:pPr>
            <a:r>
              <a:rPr lang="en-US" b="1" i="0" dirty="0"/>
              <a:t>The holy sacrifice we offer to God is ourselves!</a:t>
            </a:r>
          </a:p>
          <a:p>
            <a:pPr marL="0" lvl="0" indent="0" algn="l">
              <a:buFont typeface="Arial" panose="020B0604020202020204" pitchFamily="34" charset="0"/>
              <a:buNone/>
            </a:pPr>
            <a:r>
              <a:rPr lang="en-US" b="1" i="0" dirty="0"/>
              <a:t>(Romans 12:1-2), </a:t>
            </a:r>
            <a:r>
              <a:rPr lang="en-US" b="0" i="1" dirty="0"/>
              <a:t>“</a:t>
            </a:r>
            <a:r>
              <a:rPr lang="en-US" i="1" dirty="0"/>
              <a:t>I beseech you therefore, brethren, by the mercies of God, that you present your bodies a living sacrifice, </a:t>
            </a:r>
            <a:r>
              <a:rPr lang="en-US" i="1" u="sng" dirty="0"/>
              <a:t>holy</a:t>
            </a:r>
            <a:r>
              <a:rPr lang="en-US" i="1" dirty="0"/>
              <a:t>, acceptable to God, which is your reasonable service.</a:t>
            </a:r>
            <a:r>
              <a:rPr lang="en-US" i="1" baseline="30000" dirty="0"/>
              <a:t> 2</a:t>
            </a:r>
            <a:r>
              <a:rPr lang="en-US" i="1" dirty="0"/>
              <a:t> And do not be conformed to this world, </a:t>
            </a:r>
            <a:r>
              <a:rPr lang="en-US" i="1" u="sng" dirty="0"/>
              <a:t>but be transformed by the renewing of your mind</a:t>
            </a:r>
            <a:r>
              <a:rPr lang="en-US" i="1" dirty="0"/>
              <a:t>, that you may prove what is that good and acceptable and perfect will of God.”</a:t>
            </a:r>
          </a:p>
          <a:p>
            <a:pPr marL="171450" lvl="0" indent="-171450" algn="l">
              <a:buFont typeface="Arial" panose="020B0604020202020204" pitchFamily="34" charset="0"/>
              <a:buChar char="•"/>
            </a:pPr>
            <a:r>
              <a:rPr lang="en-US" b="1" i="0" dirty="0"/>
              <a:t>Simply put, (as in our definition), we have been separated from the world by God, and our lives should acknowledge that separation to holiness.</a:t>
            </a:r>
          </a:p>
          <a:p>
            <a:pPr marL="0" lvl="0" indent="0" algn="l">
              <a:buFont typeface="Arial" panose="020B0604020202020204" pitchFamily="34" charset="0"/>
              <a:buNone/>
            </a:pPr>
            <a:r>
              <a:rPr lang="en-US" b="1" i="0" dirty="0"/>
              <a:t>(1 Peter 1:14-16), </a:t>
            </a:r>
            <a:r>
              <a:rPr lang="en-US" b="0" i="0" dirty="0"/>
              <a:t>“</a:t>
            </a:r>
            <a:r>
              <a:rPr lang="en-US" sz="1200" b="0" i="1" kern="1200" dirty="0">
                <a:solidFill>
                  <a:schemeClr val="tx1"/>
                </a:solidFill>
                <a:effectLst/>
                <a:latin typeface="+mn-lt"/>
                <a:ea typeface="+mn-ea"/>
                <a:cs typeface="+mn-cs"/>
              </a:rPr>
              <a:t>as obedient children, not conforming yourselves to the former lusts, as in your ignorance; but as He who called you is holy, you also be holy in all your conduct, because it is written, “Be holy, for I am holy.”</a:t>
            </a:r>
            <a:endParaRPr lang="en-US" b="1" i="0" dirty="0"/>
          </a:p>
          <a:p>
            <a:pPr marL="0" lvl="0" indent="0" algn="l">
              <a:buFont typeface="Arial" panose="020B0604020202020204" pitchFamily="34" charset="0"/>
              <a:buNone/>
            </a:pPr>
            <a:r>
              <a:rPr lang="en-US" b="1" i="0" dirty="0"/>
              <a:t>(Romans 8:1), </a:t>
            </a:r>
            <a:r>
              <a:rPr lang="en-US" b="0" i="0" dirty="0"/>
              <a:t>“</a:t>
            </a:r>
            <a:r>
              <a:rPr lang="en-US" sz="1200" b="0" i="1" kern="1200" dirty="0">
                <a:solidFill>
                  <a:schemeClr val="tx1"/>
                </a:solidFill>
                <a:effectLst/>
                <a:latin typeface="+mn-lt"/>
                <a:ea typeface="+mn-ea"/>
                <a:cs typeface="+mn-cs"/>
              </a:rPr>
              <a:t>There is therefore now no condemnation to those who are in Christ Jesus, who do not walk according to the flesh, but according to the Spirit.</a:t>
            </a:r>
            <a:endParaRPr lang="en-US" b="1" i="0" dirty="0"/>
          </a:p>
          <a:p>
            <a:pPr marL="0" lvl="0" indent="0" algn="l">
              <a:buFont typeface="Arial" panose="020B0604020202020204" pitchFamily="34" charset="0"/>
              <a:buNone/>
            </a:pPr>
            <a:r>
              <a:rPr lang="en-US" b="1" i="0" dirty="0"/>
              <a:t>(</a:t>
            </a:r>
            <a:r>
              <a:rPr lang="en-US" b="1" i="0" dirty="0" err="1"/>
              <a:t>Romansa</a:t>
            </a:r>
            <a:r>
              <a:rPr lang="en-US" b="1" i="0" dirty="0"/>
              <a:t> 6:19), </a:t>
            </a:r>
            <a:r>
              <a:rPr lang="en-US" b="0" i="0" dirty="0"/>
              <a:t>“</a:t>
            </a:r>
            <a:r>
              <a:rPr lang="en-US" sz="1200" b="0" i="1" kern="1200" dirty="0">
                <a:solidFill>
                  <a:schemeClr val="tx1"/>
                </a:solidFill>
                <a:effectLst/>
                <a:latin typeface="+mn-lt"/>
                <a:ea typeface="+mn-ea"/>
                <a:cs typeface="+mn-cs"/>
              </a:rPr>
              <a:t>I speak in human terms because of the weakness of your flesh. For just as you presented your members as slaves of uncleanness, and of lawlessness leading to more lawlessness, so now present your members as slaves of righteousness for holiness.”</a:t>
            </a:r>
            <a:endParaRPr lang="en-US" b="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9C838F-D673-4A88-939E-F63F09F4B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817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i="0" dirty="0"/>
              <a:t>The call to Holiness – a sanctified life – impacts every aspect of the Christian professio</a:t>
            </a:r>
            <a:r>
              <a:rPr lang="en-US" b="0" i="0" dirty="0"/>
              <a:t>n</a:t>
            </a:r>
          </a:p>
          <a:p>
            <a:pPr marL="628650" lvl="1" indent="-171450">
              <a:buFont typeface="Arial" panose="020B0604020202020204" pitchFamily="34" charset="0"/>
              <a:buChar char="•"/>
            </a:pPr>
            <a:r>
              <a:rPr lang="en-US" b="0" i="0" dirty="0"/>
              <a:t>Moral issues such as drinking, gambling, modest dress, profanity, sexual purity.</a:t>
            </a:r>
          </a:p>
          <a:p>
            <a:pPr marL="0" lvl="0" indent="0">
              <a:buFont typeface="Arial" panose="020B0604020202020204" pitchFamily="34" charset="0"/>
              <a:buNone/>
            </a:pPr>
            <a:r>
              <a:rPr lang="en-US" b="1" i="0" dirty="0"/>
              <a:t>(1 Peter 4:1-3),</a:t>
            </a:r>
            <a:r>
              <a:rPr lang="en-US" b="1" i="1" dirty="0"/>
              <a:t> </a:t>
            </a:r>
            <a:r>
              <a:rPr lang="en-US" b="0" i="1" dirty="0"/>
              <a:t>“</a:t>
            </a:r>
            <a:r>
              <a:rPr lang="en-US" i="1" dirty="0"/>
              <a:t>Therefore, since Christ suffered for us in the flesh, arm yourselves also with the same mind, for he who has suffered in the flesh has ceased from sin,</a:t>
            </a:r>
            <a:r>
              <a:rPr lang="en-US" i="1" baseline="30000" dirty="0"/>
              <a:t> 2</a:t>
            </a:r>
            <a:r>
              <a:rPr lang="en-US" i="1" dirty="0"/>
              <a:t> that he no longer should live the rest of his time in the flesh for the lusts of men, but for the will of God.</a:t>
            </a:r>
            <a:r>
              <a:rPr lang="en-US" i="1" baseline="30000" dirty="0"/>
              <a:t> 3</a:t>
            </a:r>
            <a:r>
              <a:rPr lang="en-US" i="1" dirty="0"/>
              <a:t> For we have spent enough of our past lifetime in doing the will of the Gentiles—when we walked in lewdness, lusts, drunkenness, revelries, drinking parties, and abominable idolatries.”</a:t>
            </a:r>
          </a:p>
          <a:p>
            <a:pPr marL="628650" lvl="1" indent="-171450">
              <a:buFont typeface="Arial" panose="020B0604020202020204" pitchFamily="34" charset="0"/>
              <a:buChar char="•"/>
            </a:pPr>
            <a:r>
              <a:rPr lang="en-US" b="0" i="0" dirty="0"/>
              <a:t>It impacts our call to be reverent in our worship to Him (This is my strongest objection to a casual familiarity when we come before the Almighty to worship Him).  Though we have a right to intimately approach Him, (as in no other time); that does not mean we have the right to treat such an opportunity as common.</a:t>
            </a:r>
          </a:p>
          <a:p>
            <a:pPr marL="0" lvl="0" indent="0">
              <a:buFont typeface="Arial" panose="020B0604020202020204" pitchFamily="34" charset="0"/>
              <a:buNone/>
            </a:pPr>
            <a:r>
              <a:rPr lang="en-US" b="1" i="0" dirty="0"/>
              <a:t>(Leviticus 10:3) [Remember Moses’ words to Aaron, as God punished Nadab and Abihu], </a:t>
            </a:r>
            <a:r>
              <a:rPr lang="en-US" b="0" i="1" dirty="0"/>
              <a:t>“</a:t>
            </a:r>
            <a:r>
              <a:rPr lang="en-US" i="1" dirty="0"/>
              <a:t>‘By those who come near Me I must be regarded as holy; and before all the people I must be glorified.”</a:t>
            </a:r>
          </a:p>
          <a:p>
            <a:pPr marL="628650" lvl="1" indent="-171450">
              <a:buFont typeface="Arial" panose="020B0604020202020204" pitchFamily="34" charset="0"/>
              <a:buChar char="•"/>
            </a:pPr>
            <a:r>
              <a:rPr lang="en-US" b="0" i="0" dirty="0"/>
              <a:t>It impacts the call to doctrinal purity, and a rejection of those who would pervert God’s word.</a:t>
            </a:r>
          </a:p>
          <a:p>
            <a:pPr marL="0" lvl="0" indent="0">
              <a:buFont typeface="Arial" panose="020B0604020202020204" pitchFamily="34" charset="0"/>
              <a:buNone/>
            </a:pPr>
            <a:r>
              <a:rPr lang="en-US" b="1" i="0" dirty="0"/>
              <a:t>(Jude 20-21) [Jude, after having warned about the destructive ways of false teachers and their perversions, wrote], </a:t>
            </a:r>
            <a:r>
              <a:rPr lang="en-US" b="0" i="1" dirty="0"/>
              <a:t>“</a:t>
            </a:r>
            <a:r>
              <a:rPr lang="en-US" i="1" dirty="0"/>
              <a:t>But you, beloved, building yourselves up on your most holy faith, praying in the Holy Spirit,</a:t>
            </a:r>
            <a:r>
              <a:rPr lang="en-US" i="1" baseline="30000" dirty="0"/>
              <a:t> 21</a:t>
            </a:r>
            <a:r>
              <a:rPr lang="en-US" i="1" dirty="0"/>
              <a:t> keep yourselves in the love of God, looking for the mercy of our Lord Jesus Christ unto eternal life.”</a:t>
            </a:r>
          </a:p>
          <a:p>
            <a:pPr marL="0" lvl="0" indent="0">
              <a:buFont typeface="Arial" panose="020B0604020202020204" pitchFamily="34" charset="0"/>
              <a:buNone/>
            </a:pPr>
            <a:endParaRPr lang="en-US" b="0" i="1" dirty="0"/>
          </a:p>
          <a:p>
            <a:pPr marL="0" lvl="0" indent="0" algn="ctr">
              <a:buFont typeface="Arial" panose="020B0604020202020204" pitchFamily="34" charset="0"/>
              <a:buNone/>
            </a:pPr>
            <a:r>
              <a:rPr lang="en-US" b="1" i="0" dirty="0"/>
              <a:t>What a wonderful life the sanctified live.  Consecrated to God, called to holiness!</a:t>
            </a:r>
          </a:p>
          <a:p>
            <a:pPr marL="0" lvl="0" indent="0">
              <a:buFont typeface="Arial" panose="020B0604020202020204" pitchFamily="34" charset="0"/>
              <a:buNone/>
            </a:pPr>
            <a:r>
              <a:rPr lang="en-US" b="1" i="0" dirty="0"/>
              <a:t>(1 Thessalonians 5:23), </a:t>
            </a:r>
            <a:r>
              <a:rPr lang="en-US" b="0" i="1" dirty="0"/>
              <a:t>“</a:t>
            </a:r>
            <a:r>
              <a:rPr lang="en-US" sz="1200" b="0" i="1" kern="1200" dirty="0">
                <a:solidFill>
                  <a:schemeClr val="tx1"/>
                </a:solidFill>
                <a:effectLst/>
                <a:latin typeface="+mn-lt"/>
                <a:ea typeface="+mn-ea"/>
                <a:cs typeface="+mn-cs"/>
              </a:rPr>
              <a:t>Now may the God of peace Himself sanctify you completely; and may your whole spirit, soul, and body be preserved blameless at the coming of our Lord Jesus Christ.”</a:t>
            </a:r>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9C838F-D673-4A88-939E-F63F09F4B1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537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2668F-4D2C-4D77-A5F9-E6F459EBDA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D58389-D601-4EEF-941B-ED4DB24097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3CD0B1-0214-4A50-8966-B37347C968E8}"/>
              </a:ext>
            </a:extLst>
          </p:cNvPr>
          <p:cNvSpPr>
            <a:spLocks noGrp="1"/>
          </p:cNvSpPr>
          <p:nvPr>
            <p:ph type="dt" sz="half" idx="10"/>
          </p:nvPr>
        </p:nvSpPr>
        <p:spPr/>
        <p:txBody>
          <a:bodyPr/>
          <a:lstStyle/>
          <a:p>
            <a:fld id="{63FC02AE-C558-4FC2-A3EC-C591A89F3178}" type="datetimeFigureOut">
              <a:rPr lang="en-US" smtClean="0"/>
              <a:t>10/7/2018</a:t>
            </a:fld>
            <a:endParaRPr lang="en-US"/>
          </a:p>
        </p:txBody>
      </p:sp>
      <p:sp>
        <p:nvSpPr>
          <p:cNvPr id="5" name="Footer Placeholder 4">
            <a:extLst>
              <a:ext uri="{FF2B5EF4-FFF2-40B4-BE49-F238E27FC236}">
                <a16:creationId xmlns:a16="http://schemas.microsoft.com/office/drawing/2014/main" id="{B6828CD0-C9EA-442C-8529-BBECDEE62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93A55-CD7B-4D5F-81BC-1BC7E822A619}"/>
              </a:ext>
            </a:extLst>
          </p:cNvPr>
          <p:cNvSpPr>
            <a:spLocks noGrp="1"/>
          </p:cNvSpPr>
          <p:nvPr>
            <p:ph type="sldNum" sz="quarter" idx="12"/>
          </p:nvPr>
        </p:nvSpPr>
        <p:spPr/>
        <p:txBody>
          <a:bodyPr/>
          <a:lstStyle/>
          <a:p>
            <a:fld id="{B0628590-A025-4101-A2BC-6B67FBA5848C}" type="slidenum">
              <a:rPr lang="en-US" smtClean="0"/>
              <a:t>‹#›</a:t>
            </a:fld>
            <a:endParaRPr lang="en-US"/>
          </a:p>
        </p:txBody>
      </p:sp>
    </p:spTree>
    <p:extLst>
      <p:ext uri="{BB962C8B-B14F-4D97-AF65-F5344CB8AC3E}">
        <p14:creationId xmlns:p14="http://schemas.microsoft.com/office/powerpoint/2010/main" val="2916572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DA37-D5B3-40DB-8B2B-75B3C95A85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B6BCA0-CBC1-4DDF-93DD-9F7CB738F0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E1A9C-C0DD-4EBD-B1EB-54B833078B07}"/>
              </a:ext>
            </a:extLst>
          </p:cNvPr>
          <p:cNvSpPr>
            <a:spLocks noGrp="1"/>
          </p:cNvSpPr>
          <p:nvPr>
            <p:ph type="dt" sz="half" idx="10"/>
          </p:nvPr>
        </p:nvSpPr>
        <p:spPr/>
        <p:txBody>
          <a:bodyPr/>
          <a:lstStyle/>
          <a:p>
            <a:fld id="{63FC02AE-C558-4FC2-A3EC-C591A89F3178}" type="datetimeFigureOut">
              <a:rPr lang="en-US" smtClean="0"/>
              <a:t>10/7/2018</a:t>
            </a:fld>
            <a:endParaRPr lang="en-US"/>
          </a:p>
        </p:txBody>
      </p:sp>
      <p:sp>
        <p:nvSpPr>
          <p:cNvPr id="5" name="Footer Placeholder 4">
            <a:extLst>
              <a:ext uri="{FF2B5EF4-FFF2-40B4-BE49-F238E27FC236}">
                <a16:creationId xmlns:a16="http://schemas.microsoft.com/office/drawing/2014/main" id="{C10EF51D-BFDD-4AFD-AE71-D265AC55B6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7C275-98F4-4C41-8442-D0FFA3FE7D52}"/>
              </a:ext>
            </a:extLst>
          </p:cNvPr>
          <p:cNvSpPr>
            <a:spLocks noGrp="1"/>
          </p:cNvSpPr>
          <p:nvPr>
            <p:ph type="sldNum" sz="quarter" idx="12"/>
          </p:nvPr>
        </p:nvSpPr>
        <p:spPr/>
        <p:txBody>
          <a:bodyPr/>
          <a:lstStyle/>
          <a:p>
            <a:fld id="{B0628590-A025-4101-A2BC-6B67FBA5848C}" type="slidenum">
              <a:rPr lang="en-US" smtClean="0"/>
              <a:t>‹#›</a:t>
            </a:fld>
            <a:endParaRPr lang="en-US"/>
          </a:p>
        </p:txBody>
      </p:sp>
    </p:spTree>
    <p:extLst>
      <p:ext uri="{BB962C8B-B14F-4D97-AF65-F5344CB8AC3E}">
        <p14:creationId xmlns:p14="http://schemas.microsoft.com/office/powerpoint/2010/main" val="473942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FBE1D1-4B5C-40BE-A433-31952942F5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99747F-1513-4F0D-AF2F-A3F95B3DB5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17ABF-EFB4-4618-8E6C-711AA19A73F1}"/>
              </a:ext>
            </a:extLst>
          </p:cNvPr>
          <p:cNvSpPr>
            <a:spLocks noGrp="1"/>
          </p:cNvSpPr>
          <p:nvPr>
            <p:ph type="dt" sz="half" idx="10"/>
          </p:nvPr>
        </p:nvSpPr>
        <p:spPr/>
        <p:txBody>
          <a:bodyPr/>
          <a:lstStyle/>
          <a:p>
            <a:fld id="{63FC02AE-C558-4FC2-A3EC-C591A89F3178}" type="datetimeFigureOut">
              <a:rPr lang="en-US" smtClean="0"/>
              <a:t>10/7/2018</a:t>
            </a:fld>
            <a:endParaRPr lang="en-US"/>
          </a:p>
        </p:txBody>
      </p:sp>
      <p:sp>
        <p:nvSpPr>
          <p:cNvPr id="5" name="Footer Placeholder 4">
            <a:extLst>
              <a:ext uri="{FF2B5EF4-FFF2-40B4-BE49-F238E27FC236}">
                <a16:creationId xmlns:a16="http://schemas.microsoft.com/office/drawing/2014/main" id="{0C5382CF-6406-4604-AFF9-AB397C0F5C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E4D40-8256-4A8B-B856-D9E6E94ED033}"/>
              </a:ext>
            </a:extLst>
          </p:cNvPr>
          <p:cNvSpPr>
            <a:spLocks noGrp="1"/>
          </p:cNvSpPr>
          <p:nvPr>
            <p:ph type="sldNum" sz="quarter" idx="12"/>
          </p:nvPr>
        </p:nvSpPr>
        <p:spPr/>
        <p:txBody>
          <a:bodyPr/>
          <a:lstStyle/>
          <a:p>
            <a:fld id="{B0628590-A025-4101-A2BC-6B67FBA5848C}" type="slidenum">
              <a:rPr lang="en-US" smtClean="0"/>
              <a:t>‹#›</a:t>
            </a:fld>
            <a:endParaRPr lang="en-US"/>
          </a:p>
        </p:txBody>
      </p:sp>
    </p:spTree>
    <p:extLst>
      <p:ext uri="{BB962C8B-B14F-4D97-AF65-F5344CB8AC3E}">
        <p14:creationId xmlns:p14="http://schemas.microsoft.com/office/powerpoint/2010/main" val="119632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A1DB-8473-470A-A4EF-37756C5909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6FE176-6EE3-4049-B125-4F5D681066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8BAB4-D71B-4F58-8CCA-80EE7925B2A3}"/>
              </a:ext>
            </a:extLst>
          </p:cNvPr>
          <p:cNvSpPr>
            <a:spLocks noGrp="1"/>
          </p:cNvSpPr>
          <p:nvPr>
            <p:ph type="dt" sz="half" idx="10"/>
          </p:nvPr>
        </p:nvSpPr>
        <p:spPr/>
        <p:txBody>
          <a:bodyPr/>
          <a:lstStyle/>
          <a:p>
            <a:fld id="{63FC02AE-C558-4FC2-A3EC-C591A89F3178}" type="datetimeFigureOut">
              <a:rPr lang="en-US" smtClean="0"/>
              <a:t>10/7/2018</a:t>
            </a:fld>
            <a:endParaRPr lang="en-US"/>
          </a:p>
        </p:txBody>
      </p:sp>
      <p:sp>
        <p:nvSpPr>
          <p:cNvPr id="5" name="Footer Placeholder 4">
            <a:extLst>
              <a:ext uri="{FF2B5EF4-FFF2-40B4-BE49-F238E27FC236}">
                <a16:creationId xmlns:a16="http://schemas.microsoft.com/office/drawing/2014/main" id="{D932866C-BFB6-4712-AF67-422832069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B67682-6182-4DE4-B596-E21EE03A38DA}"/>
              </a:ext>
            </a:extLst>
          </p:cNvPr>
          <p:cNvSpPr>
            <a:spLocks noGrp="1"/>
          </p:cNvSpPr>
          <p:nvPr>
            <p:ph type="sldNum" sz="quarter" idx="12"/>
          </p:nvPr>
        </p:nvSpPr>
        <p:spPr/>
        <p:txBody>
          <a:bodyPr/>
          <a:lstStyle/>
          <a:p>
            <a:fld id="{B0628590-A025-4101-A2BC-6B67FBA5848C}" type="slidenum">
              <a:rPr lang="en-US" smtClean="0"/>
              <a:t>‹#›</a:t>
            </a:fld>
            <a:endParaRPr lang="en-US"/>
          </a:p>
        </p:txBody>
      </p:sp>
    </p:spTree>
    <p:extLst>
      <p:ext uri="{BB962C8B-B14F-4D97-AF65-F5344CB8AC3E}">
        <p14:creationId xmlns:p14="http://schemas.microsoft.com/office/powerpoint/2010/main" val="63858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C271-C53A-4829-8F9A-4A86B19B77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034B7B-265C-4D55-B1D8-E59AD516FA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A5D44F8-63D6-40F9-BD08-9A004F05F847}"/>
              </a:ext>
            </a:extLst>
          </p:cNvPr>
          <p:cNvSpPr>
            <a:spLocks noGrp="1"/>
          </p:cNvSpPr>
          <p:nvPr>
            <p:ph type="dt" sz="half" idx="10"/>
          </p:nvPr>
        </p:nvSpPr>
        <p:spPr/>
        <p:txBody>
          <a:bodyPr/>
          <a:lstStyle/>
          <a:p>
            <a:fld id="{63FC02AE-C558-4FC2-A3EC-C591A89F3178}" type="datetimeFigureOut">
              <a:rPr lang="en-US" smtClean="0"/>
              <a:t>10/7/2018</a:t>
            </a:fld>
            <a:endParaRPr lang="en-US"/>
          </a:p>
        </p:txBody>
      </p:sp>
      <p:sp>
        <p:nvSpPr>
          <p:cNvPr id="5" name="Footer Placeholder 4">
            <a:extLst>
              <a:ext uri="{FF2B5EF4-FFF2-40B4-BE49-F238E27FC236}">
                <a16:creationId xmlns:a16="http://schemas.microsoft.com/office/drawing/2014/main" id="{881F73AB-75BD-4276-A7FC-7CCA74B663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975352-F52C-4962-AF69-DF919D665B12}"/>
              </a:ext>
            </a:extLst>
          </p:cNvPr>
          <p:cNvSpPr>
            <a:spLocks noGrp="1"/>
          </p:cNvSpPr>
          <p:nvPr>
            <p:ph type="sldNum" sz="quarter" idx="12"/>
          </p:nvPr>
        </p:nvSpPr>
        <p:spPr/>
        <p:txBody>
          <a:bodyPr/>
          <a:lstStyle/>
          <a:p>
            <a:fld id="{B0628590-A025-4101-A2BC-6B67FBA5848C}" type="slidenum">
              <a:rPr lang="en-US" smtClean="0"/>
              <a:t>‹#›</a:t>
            </a:fld>
            <a:endParaRPr lang="en-US"/>
          </a:p>
        </p:txBody>
      </p:sp>
    </p:spTree>
    <p:extLst>
      <p:ext uri="{BB962C8B-B14F-4D97-AF65-F5344CB8AC3E}">
        <p14:creationId xmlns:p14="http://schemas.microsoft.com/office/powerpoint/2010/main" val="367810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9B97-979E-44AE-84A0-E2482EE92E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14E328-106E-497E-95E4-2A91F76F4FC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B7F5FA-1982-41AE-B15A-A8E7862715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6CB7D7-469D-49EA-ADC9-6637B4CE0048}"/>
              </a:ext>
            </a:extLst>
          </p:cNvPr>
          <p:cNvSpPr>
            <a:spLocks noGrp="1"/>
          </p:cNvSpPr>
          <p:nvPr>
            <p:ph type="dt" sz="half" idx="10"/>
          </p:nvPr>
        </p:nvSpPr>
        <p:spPr/>
        <p:txBody>
          <a:bodyPr/>
          <a:lstStyle/>
          <a:p>
            <a:fld id="{63FC02AE-C558-4FC2-A3EC-C591A89F3178}" type="datetimeFigureOut">
              <a:rPr lang="en-US" smtClean="0"/>
              <a:t>10/7/2018</a:t>
            </a:fld>
            <a:endParaRPr lang="en-US"/>
          </a:p>
        </p:txBody>
      </p:sp>
      <p:sp>
        <p:nvSpPr>
          <p:cNvPr id="6" name="Footer Placeholder 5">
            <a:extLst>
              <a:ext uri="{FF2B5EF4-FFF2-40B4-BE49-F238E27FC236}">
                <a16:creationId xmlns:a16="http://schemas.microsoft.com/office/drawing/2014/main" id="{0694928C-49FC-4793-A910-AA3872F78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C0D783-83CC-4A8B-B76D-65705EE4A6AB}"/>
              </a:ext>
            </a:extLst>
          </p:cNvPr>
          <p:cNvSpPr>
            <a:spLocks noGrp="1"/>
          </p:cNvSpPr>
          <p:nvPr>
            <p:ph type="sldNum" sz="quarter" idx="12"/>
          </p:nvPr>
        </p:nvSpPr>
        <p:spPr/>
        <p:txBody>
          <a:bodyPr/>
          <a:lstStyle/>
          <a:p>
            <a:fld id="{B0628590-A025-4101-A2BC-6B67FBA5848C}" type="slidenum">
              <a:rPr lang="en-US" smtClean="0"/>
              <a:t>‹#›</a:t>
            </a:fld>
            <a:endParaRPr lang="en-US"/>
          </a:p>
        </p:txBody>
      </p:sp>
    </p:spTree>
    <p:extLst>
      <p:ext uri="{BB962C8B-B14F-4D97-AF65-F5344CB8AC3E}">
        <p14:creationId xmlns:p14="http://schemas.microsoft.com/office/powerpoint/2010/main" val="89684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F3A42-E8DF-4531-8609-0F55F467EC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769239-6415-4E43-9CF8-E03EF113B3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3010C0-CAA5-40A3-9FEF-497F3EBE28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F2FB9D-FD06-4F14-9E01-33759F9E25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F07CFA3-09FC-4152-84F7-78241665F3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C15162-35A0-4AB2-A3DC-27AE23314E1D}"/>
              </a:ext>
            </a:extLst>
          </p:cNvPr>
          <p:cNvSpPr>
            <a:spLocks noGrp="1"/>
          </p:cNvSpPr>
          <p:nvPr>
            <p:ph type="dt" sz="half" idx="10"/>
          </p:nvPr>
        </p:nvSpPr>
        <p:spPr/>
        <p:txBody>
          <a:bodyPr/>
          <a:lstStyle/>
          <a:p>
            <a:fld id="{63FC02AE-C558-4FC2-A3EC-C591A89F3178}" type="datetimeFigureOut">
              <a:rPr lang="en-US" smtClean="0"/>
              <a:t>10/7/2018</a:t>
            </a:fld>
            <a:endParaRPr lang="en-US"/>
          </a:p>
        </p:txBody>
      </p:sp>
      <p:sp>
        <p:nvSpPr>
          <p:cNvPr id="8" name="Footer Placeholder 7">
            <a:extLst>
              <a:ext uri="{FF2B5EF4-FFF2-40B4-BE49-F238E27FC236}">
                <a16:creationId xmlns:a16="http://schemas.microsoft.com/office/drawing/2014/main" id="{2B251275-174E-4CF9-9D8E-C05D65D9EC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B5481D-901A-4C5C-8A64-AAC2FB9F66A2}"/>
              </a:ext>
            </a:extLst>
          </p:cNvPr>
          <p:cNvSpPr>
            <a:spLocks noGrp="1"/>
          </p:cNvSpPr>
          <p:nvPr>
            <p:ph type="sldNum" sz="quarter" idx="12"/>
          </p:nvPr>
        </p:nvSpPr>
        <p:spPr/>
        <p:txBody>
          <a:bodyPr/>
          <a:lstStyle/>
          <a:p>
            <a:fld id="{B0628590-A025-4101-A2BC-6B67FBA5848C}" type="slidenum">
              <a:rPr lang="en-US" smtClean="0"/>
              <a:t>‹#›</a:t>
            </a:fld>
            <a:endParaRPr lang="en-US"/>
          </a:p>
        </p:txBody>
      </p:sp>
    </p:spTree>
    <p:extLst>
      <p:ext uri="{BB962C8B-B14F-4D97-AF65-F5344CB8AC3E}">
        <p14:creationId xmlns:p14="http://schemas.microsoft.com/office/powerpoint/2010/main" val="1184884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99A1C-8D83-4D16-987C-59BDFF14D8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E13C17-A600-4418-8368-DAB4481A777E}"/>
              </a:ext>
            </a:extLst>
          </p:cNvPr>
          <p:cNvSpPr>
            <a:spLocks noGrp="1"/>
          </p:cNvSpPr>
          <p:nvPr>
            <p:ph type="dt" sz="half" idx="10"/>
          </p:nvPr>
        </p:nvSpPr>
        <p:spPr/>
        <p:txBody>
          <a:bodyPr/>
          <a:lstStyle/>
          <a:p>
            <a:fld id="{63FC02AE-C558-4FC2-A3EC-C591A89F3178}" type="datetimeFigureOut">
              <a:rPr lang="en-US" smtClean="0"/>
              <a:t>10/7/2018</a:t>
            </a:fld>
            <a:endParaRPr lang="en-US"/>
          </a:p>
        </p:txBody>
      </p:sp>
      <p:sp>
        <p:nvSpPr>
          <p:cNvPr id="4" name="Footer Placeholder 3">
            <a:extLst>
              <a:ext uri="{FF2B5EF4-FFF2-40B4-BE49-F238E27FC236}">
                <a16:creationId xmlns:a16="http://schemas.microsoft.com/office/drawing/2014/main" id="{F92009E9-D3FC-4E7B-A5C8-F08677F941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92079F-6D41-4FD9-A895-A490B02057FC}"/>
              </a:ext>
            </a:extLst>
          </p:cNvPr>
          <p:cNvSpPr>
            <a:spLocks noGrp="1"/>
          </p:cNvSpPr>
          <p:nvPr>
            <p:ph type="sldNum" sz="quarter" idx="12"/>
          </p:nvPr>
        </p:nvSpPr>
        <p:spPr/>
        <p:txBody>
          <a:bodyPr/>
          <a:lstStyle/>
          <a:p>
            <a:fld id="{B0628590-A025-4101-A2BC-6B67FBA5848C}" type="slidenum">
              <a:rPr lang="en-US" smtClean="0"/>
              <a:t>‹#›</a:t>
            </a:fld>
            <a:endParaRPr lang="en-US"/>
          </a:p>
        </p:txBody>
      </p:sp>
    </p:spTree>
    <p:extLst>
      <p:ext uri="{BB962C8B-B14F-4D97-AF65-F5344CB8AC3E}">
        <p14:creationId xmlns:p14="http://schemas.microsoft.com/office/powerpoint/2010/main" val="248913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3E5130-B4F9-4CCD-BCDC-1DED4EF0FE3F}"/>
              </a:ext>
            </a:extLst>
          </p:cNvPr>
          <p:cNvSpPr>
            <a:spLocks noGrp="1"/>
          </p:cNvSpPr>
          <p:nvPr>
            <p:ph type="dt" sz="half" idx="10"/>
          </p:nvPr>
        </p:nvSpPr>
        <p:spPr/>
        <p:txBody>
          <a:bodyPr/>
          <a:lstStyle/>
          <a:p>
            <a:fld id="{63FC02AE-C558-4FC2-A3EC-C591A89F3178}" type="datetimeFigureOut">
              <a:rPr lang="en-US" smtClean="0"/>
              <a:t>10/7/2018</a:t>
            </a:fld>
            <a:endParaRPr lang="en-US"/>
          </a:p>
        </p:txBody>
      </p:sp>
      <p:sp>
        <p:nvSpPr>
          <p:cNvPr id="3" name="Footer Placeholder 2">
            <a:extLst>
              <a:ext uri="{FF2B5EF4-FFF2-40B4-BE49-F238E27FC236}">
                <a16:creationId xmlns:a16="http://schemas.microsoft.com/office/drawing/2014/main" id="{86ED745B-051C-4B6E-A7D6-9D723541B2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F39A45-4FB1-4814-8B71-25F94A0545A5}"/>
              </a:ext>
            </a:extLst>
          </p:cNvPr>
          <p:cNvSpPr>
            <a:spLocks noGrp="1"/>
          </p:cNvSpPr>
          <p:nvPr>
            <p:ph type="sldNum" sz="quarter" idx="12"/>
          </p:nvPr>
        </p:nvSpPr>
        <p:spPr/>
        <p:txBody>
          <a:bodyPr/>
          <a:lstStyle/>
          <a:p>
            <a:fld id="{B0628590-A025-4101-A2BC-6B67FBA5848C}" type="slidenum">
              <a:rPr lang="en-US" smtClean="0"/>
              <a:t>‹#›</a:t>
            </a:fld>
            <a:endParaRPr lang="en-US"/>
          </a:p>
        </p:txBody>
      </p:sp>
    </p:spTree>
    <p:extLst>
      <p:ext uri="{BB962C8B-B14F-4D97-AF65-F5344CB8AC3E}">
        <p14:creationId xmlns:p14="http://schemas.microsoft.com/office/powerpoint/2010/main" val="3998622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B13EF-C4CF-4C8C-A3DE-E2DFC5F99A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02D3A7-92F2-4FC3-AFC2-1A432DF13C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511B5-55EE-4AB8-94D5-3AF974185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112E54-AC08-4E85-9903-75DBF07C1E42}"/>
              </a:ext>
            </a:extLst>
          </p:cNvPr>
          <p:cNvSpPr>
            <a:spLocks noGrp="1"/>
          </p:cNvSpPr>
          <p:nvPr>
            <p:ph type="dt" sz="half" idx="10"/>
          </p:nvPr>
        </p:nvSpPr>
        <p:spPr/>
        <p:txBody>
          <a:bodyPr/>
          <a:lstStyle/>
          <a:p>
            <a:fld id="{63FC02AE-C558-4FC2-A3EC-C591A89F3178}" type="datetimeFigureOut">
              <a:rPr lang="en-US" smtClean="0"/>
              <a:t>10/7/2018</a:t>
            </a:fld>
            <a:endParaRPr lang="en-US"/>
          </a:p>
        </p:txBody>
      </p:sp>
      <p:sp>
        <p:nvSpPr>
          <p:cNvPr id="6" name="Footer Placeholder 5">
            <a:extLst>
              <a:ext uri="{FF2B5EF4-FFF2-40B4-BE49-F238E27FC236}">
                <a16:creationId xmlns:a16="http://schemas.microsoft.com/office/drawing/2014/main" id="{CD32F8E0-F42D-436C-AA62-26A65A293C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CD1F67-1B18-4C42-A7D1-AD85834EB05D}"/>
              </a:ext>
            </a:extLst>
          </p:cNvPr>
          <p:cNvSpPr>
            <a:spLocks noGrp="1"/>
          </p:cNvSpPr>
          <p:nvPr>
            <p:ph type="sldNum" sz="quarter" idx="12"/>
          </p:nvPr>
        </p:nvSpPr>
        <p:spPr/>
        <p:txBody>
          <a:bodyPr/>
          <a:lstStyle/>
          <a:p>
            <a:fld id="{B0628590-A025-4101-A2BC-6B67FBA5848C}" type="slidenum">
              <a:rPr lang="en-US" smtClean="0"/>
              <a:t>‹#›</a:t>
            </a:fld>
            <a:endParaRPr lang="en-US"/>
          </a:p>
        </p:txBody>
      </p:sp>
    </p:spTree>
    <p:extLst>
      <p:ext uri="{BB962C8B-B14F-4D97-AF65-F5344CB8AC3E}">
        <p14:creationId xmlns:p14="http://schemas.microsoft.com/office/powerpoint/2010/main" val="9002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5CB2A-3787-463D-8E11-B17B08562D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E8F70D-DE33-42B4-B36D-D9B1603ADD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5FAE88-9B43-487D-9E63-4138B0026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80F8E0-D832-42D4-A293-83C0DB10DFDE}"/>
              </a:ext>
            </a:extLst>
          </p:cNvPr>
          <p:cNvSpPr>
            <a:spLocks noGrp="1"/>
          </p:cNvSpPr>
          <p:nvPr>
            <p:ph type="dt" sz="half" idx="10"/>
          </p:nvPr>
        </p:nvSpPr>
        <p:spPr/>
        <p:txBody>
          <a:bodyPr/>
          <a:lstStyle/>
          <a:p>
            <a:fld id="{63FC02AE-C558-4FC2-A3EC-C591A89F3178}" type="datetimeFigureOut">
              <a:rPr lang="en-US" smtClean="0"/>
              <a:t>10/7/2018</a:t>
            </a:fld>
            <a:endParaRPr lang="en-US"/>
          </a:p>
        </p:txBody>
      </p:sp>
      <p:sp>
        <p:nvSpPr>
          <p:cNvPr id="6" name="Footer Placeholder 5">
            <a:extLst>
              <a:ext uri="{FF2B5EF4-FFF2-40B4-BE49-F238E27FC236}">
                <a16:creationId xmlns:a16="http://schemas.microsoft.com/office/drawing/2014/main" id="{49206197-1EDB-4C94-B1B5-9B363EF9DE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A249D-242C-4A0E-92D0-65D9E3AA819A}"/>
              </a:ext>
            </a:extLst>
          </p:cNvPr>
          <p:cNvSpPr>
            <a:spLocks noGrp="1"/>
          </p:cNvSpPr>
          <p:nvPr>
            <p:ph type="sldNum" sz="quarter" idx="12"/>
          </p:nvPr>
        </p:nvSpPr>
        <p:spPr/>
        <p:txBody>
          <a:bodyPr/>
          <a:lstStyle/>
          <a:p>
            <a:fld id="{B0628590-A025-4101-A2BC-6B67FBA5848C}" type="slidenum">
              <a:rPr lang="en-US" smtClean="0"/>
              <a:t>‹#›</a:t>
            </a:fld>
            <a:endParaRPr lang="en-US"/>
          </a:p>
        </p:txBody>
      </p:sp>
    </p:spTree>
    <p:extLst>
      <p:ext uri="{BB962C8B-B14F-4D97-AF65-F5344CB8AC3E}">
        <p14:creationId xmlns:p14="http://schemas.microsoft.com/office/powerpoint/2010/main" val="33779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saturation sat="1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71DD0-DDBE-4E0C-A3CA-06243593E7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E7F4BC-0FC5-43A7-B702-FF11F6801F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4A862-CC98-45C4-8236-D455ED4D80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C02AE-C558-4FC2-A3EC-C591A89F3178}" type="datetimeFigureOut">
              <a:rPr lang="en-US" smtClean="0"/>
              <a:t>10/7/2018</a:t>
            </a:fld>
            <a:endParaRPr lang="en-US"/>
          </a:p>
        </p:txBody>
      </p:sp>
      <p:sp>
        <p:nvSpPr>
          <p:cNvPr id="5" name="Footer Placeholder 4">
            <a:extLst>
              <a:ext uri="{FF2B5EF4-FFF2-40B4-BE49-F238E27FC236}">
                <a16:creationId xmlns:a16="http://schemas.microsoft.com/office/drawing/2014/main" id="{882A38D7-EB0B-464E-9D09-145CD0F8BF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20C3DE-2683-4162-8554-13E3D5BED5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28590-A025-4101-A2BC-6B67FBA5848C}" type="slidenum">
              <a:rPr lang="en-US" smtClean="0"/>
              <a:t>‹#›</a:t>
            </a:fld>
            <a:endParaRPr lang="en-US"/>
          </a:p>
        </p:txBody>
      </p:sp>
    </p:spTree>
    <p:extLst>
      <p:ext uri="{BB962C8B-B14F-4D97-AF65-F5344CB8AC3E}">
        <p14:creationId xmlns:p14="http://schemas.microsoft.com/office/powerpoint/2010/main" val="56503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C88E-7ADF-4D92-9907-0DBD655F0DF2}"/>
              </a:ext>
            </a:extLst>
          </p:cNvPr>
          <p:cNvSpPr>
            <a:spLocks noGrp="1"/>
          </p:cNvSpPr>
          <p:nvPr>
            <p:ph type="ctrTitle"/>
          </p:nvPr>
        </p:nvSpPr>
        <p:spPr>
          <a:xfrm>
            <a:off x="717755" y="4857136"/>
            <a:ext cx="10717161" cy="1700980"/>
          </a:xfrm>
        </p:spPr>
        <p:txBody>
          <a:bodyPr>
            <a:noAutofit/>
          </a:bodyPr>
          <a:lstStyle/>
          <a:p>
            <a:r>
              <a:rPr lang="en-US" sz="10000" b="1" spc="250" dirty="0">
                <a:solidFill>
                  <a:srgbClr val="354B26"/>
                </a:solidFill>
                <a:latin typeface="Xmas Xpress 3D Italic" pitchFamily="2" charset="0"/>
              </a:rPr>
              <a:t>Sanctification</a:t>
            </a:r>
          </a:p>
        </p:txBody>
      </p:sp>
      <p:sp>
        <p:nvSpPr>
          <p:cNvPr id="3" name="Subtitle 2">
            <a:extLst>
              <a:ext uri="{FF2B5EF4-FFF2-40B4-BE49-F238E27FC236}">
                <a16:creationId xmlns:a16="http://schemas.microsoft.com/office/drawing/2014/main" id="{B3FCF87B-E6DF-4CBB-A55B-6A2D7112E8AF}"/>
              </a:ext>
            </a:extLst>
          </p:cNvPr>
          <p:cNvSpPr>
            <a:spLocks noGrp="1"/>
          </p:cNvSpPr>
          <p:nvPr>
            <p:ph type="subTitle" idx="1"/>
          </p:nvPr>
        </p:nvSpPr>
        <p:spPr>
          <a:xfrm>
            <a:off x="334296" y="1025994"/>
            <a:ext cx="4198375" cy="4145783"/>
          </a:xfrm>
        </p:spPr>
        <p:txBody>
          <a:bodyPr>
            <a:noAutofit/>
          </a:bodyPr>
          <a:lstStyle/>
          <a:p>
            <a:r>
              <a:rPr lang="en-US" sz="6600" b="1" dirty="0">
                <a:solidFill>
                  <a:srgbClr val="354B26"/>
                </a:solidFill>
                <a:latin typeface="Great Vibes" panose="02000507080000020002" pitchFamily="2" charset="0"/>
              </a:rPr>
              <a:t>the</a:t>
            </a:r>
          </a:p>
          <a:p>
            <a:r>
              <a:rPr lang="en-US" sz="6600" b="1" dirty="0">
                <a:solidFill>
                  <a:srgbClr val="354B26"/>
                </a:solidFill>
                <a:latin typeface="Great Vibes" panose="02000507080000020002" pitchFamily="2" charset="0"/>
              </a:rPr>
              <a:t>Bible doctrine</a:t>
            </a:r>
          </a:p>
          <a:p>
            <a:r>
              <a:rPr lang="en-US" sz="6600" b="1" dirty="0">
                <a:solidFill>
                  <a:srgbClr val="354B26"/>
                </a:solidFill>
                <a:latin typeface="Great Vibes" panose="02000507080000020002" pitchFamily="2" charset="0"/>
              </a:rPr>
              <a:t>of</a:t>
            </a:r>
          </a:p>
        </p:txBody>
      </p:sp>
    </p:spTree>
    <p:extLst>
      <p:ext uri="{BB962C8B-B14F-4D97-AF65-F5344CB8AC3E}">
        <p14:creationId xmlns:p14="http://schemas.microsoft.com/office/powerpoint/2010/main" val="335854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CFDD45-7D14-4C2E-ACB6-444EC76FF21A}"/>
              </a:ext>
            </a:extLst>
          </p:cNvPr>
          <p:cNvSpPr/>
          <p:nvPr/>
        </p:nvSpPr>
        <p:spPr>
          <a:xfrm>
            <a:off x="0" y="0"/>
            <a:ext cx="12192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7DC88E-7ADF-4D92-9907-0DBD655F0DF2}"/>
              </a:ext>
            </a:extLst>
          </p:cNvPr>
          <p:cNvSpPr>
            <a:spLocks noGrp="1"/>
          </p:cNvSpPr>
          <p:nvPr>
            <p:ph type="ctrTitle"/>
          </p:nvPr>
        </p:nvSpPr>
        <p:spPr>
          <a:xfrm>
            <a:off x="717755" y="1371601"/>
            <a:ext cx="10717161" cy="5186515"/>
          </a:xfrm>
        </p:spPr>
        <p:txBody>
          <a:bodyPr anchor="t">
            <a:noAutofit/>
          </a:bodyPr>
          <a:lstStyle/>
          <a:p>
            <a:pPr algn="l"/>
            <a:r>
              <a:rPr lang="en-US" sz="4400" dirty="0">
                <a:solidFill>
                  <a:srgbClr val="354B26"/>
                </a:solidFill>
                <a:latin typeface="+mn-lt"/>
              </a:rPr>
              <a:t>Sanctify – (</a:t>
            </a:r>
            <a:r>
              <a:rPr lang="en-US" sz="4400" dirty="0" err="1">
                <a:solidFill>
                  <a:srgbClr val="354B26"/>
                </a:solidFill>
                <a:latin typeface="+mn-lt"/>
              </a:rPr>
              <a:t>hagiazo</a:t>
            </a:r>
            <a:r>
              <a:rPr lang="en-US" sz="4400" dirty="0">
                <a:solidFill>
                  <a:srgbClr val="354B26"/>
                </a:solidFill>
                <a:latin typeface="+mn-lt"/>
              </a:rPr>
              <a:t>) To render or declare sacred or holy, consecrate… (2) To separate from things profane and dedicate to God. To consecrate (Thayer)</a:t>
            </a:r>
            <a:br>
              <a:rPr lang="en-US" sz="4400" dirty="0">
                <a:solidFill>
                  <a:srgbClr val="354B26"/>
                </a:solidFill>
                <a:latin typeface="+mn-lt"/>
              </a:rPr>
            </a:br>
            <a:br>
              <a:rPr lang="en-US" sz="4400" dirty="0">
                <a:solidFill>
                  <a:srgbClr val="354B26"/>
                </a:solidFill>
                <a:latin typeface="+mn-lt"/>
              </a:rPr>
            </a:br>
            <a:r>
              <a:rPr lang="en-US" sz="4400" dirty="0">
                <a:solidFill>
                  <a:srgbClr val="354B26"/>
                </a:solidFill>
                <a:latin typeface="+mn-lt"/>
              </a:rPr>
              <a:t>Sanctification (</a:t>
            </a:r>
            <a:r>
              <a:rPr lang="en-US" sz="4400" dirty="0" err="1">
                <a:solidFill>
                  <a:srgbClr val="354B26"/>
                </a:solidFill>
                <a:latin typeface="+mn-lt"/>
              </a:rPr>
              <a:t>hagiasmos</a:t>
            </a:r>
            <a:r>
              <a:rPr lang="en-US" sz="4400" dirty="0">
                <a:solidFill>
                  <a:srgbClr val="354B26"/>
                </a:solidFill>
                <a:latin typeface="+mn-lt"/>
              </a:rPr>
              <a:t>) “is used of (a) separation to God… (b) the course of life befitting those so separated” (Vine)</a:t>
            </a:r>
          </a:p>
        </p:txBody>
      </p:sp>
      <p:sp>
        <p:nvSpPr>
          <p:cNvPr id="3" name="Subtitle 2">
            <a:extLst>
              <a:ext uri="{FF2B5EF4-FFF2-40B4-BE49-F238E27FC236}">
                <a16:creationId xmlns:a16="http://schemas.microsoft.com/office/drawing/2014/main" id="{B3FCF87B-E6DF-4CBB-A55B-6A2D7112E8AF}"/>
              </a:ext>
            </a:extLst>
          </p:cNvPr>
          <p:cNvSpPr>
            <a:spLocks noGrp="1"/>
          </p:cNvSpPr>
          <p:nvPr>
            <p:ph type="subTitle" idx="1"/>
          </p:nvPr>
        </p:nvSpPr>
        <p:spPr>
          <a:xfrm>
            <a:off x="334296" y="299885"/>
            <a:ext cx="11413756" cy="1071716"/>
          </a:xfrm>
        </p:spPr>
        <p:txBody>
          <a:bodyPr>
            <a:noAutofit/>
          </a:bodyPr>
          <a:lstStyle/>
          <a:p>
            <a:r>
              <a:rPr lang="en-US" sz="6600" b="1" dirty="0">
                <a:solidFill>
                  <a:srgbClr val="354B26"/>
                </a:solidFill>
                <a:latin typeface="Great Vibes" panose="02000507080000020002" pitchFamily="2" charset="0"/>
              </a:rPr>
              <a:t>Defining the Terms</a:t>
            </a:r>
          </a:p>
        </p:txBody>
      </p:sp>
    </p:spTree>
    <p:extLst>
      <p:ext uri="{BB962C8B-B14F-4D97-AF65-F5344CB8AC3E}">
        <p14:creationId xmlns:p14="http://schemas.microsoft.com/office/powerpoint/2010/main" val="60128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CFDD45-7D14-4C2E-ACB6-444EC76FF21A}"/>
              </a:ext>
            </a:extLst>
          </p:cNvPr>
          <p:cNvSpPr/>
          <p:nvPr/>
        </p:nvSpPr>
        <p:spPr>
          <a:xfrm>
            <a:off x="0" y="0"/>
            <a:ext cx="12192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B3FCF87B-E6DF-4CBB-A55B-6A2D7112E8AF}"/>
              </a:ext>
            </a:extLst>
          </p:cNvPr>
          <p:cNvSpPr>
            <a:spLocks noGrp="1"/>
          </p:cNvSpPr>
          <p:nvPr>
            <p:ph type="subTitle" idx="1"/>
          </p:nvPr>
        </p:nvSpPr>
        <p:spPr>
          <a:xfrm>
            <a:off x="334296" y="299885"/>
            <a:ext cx="11413756" cy="1071716"/>
          </a:xfrm>
        </p:spPr>
        <p:txBody>
          <a:bodyPr>
            <a:noAutofit/>
          </a:bodyPr>
          <a:lstStyle/>
          <a:p>
            <a:r>
              <a:rPr lang="en-US" sz="6600" b="1" dirty="0">
                <a:solidFill>
                  <a:srgbClr val="354B26"/>
                </a:solidFill>
                <a:latin typeface="Great Vibes" panose="02000507080000020002" pitchFamily="2" charset="0"/>
              </a:rPr>
              <a:t>Sanctification in the Old Testament</a:t>
            </a:r>
          </a:p>
        </p:txBody>
      </p:sp>
      <p:sp>
        <p:nvSpPr>
          <p:cNvPr id="6" name="Title 5">
            <a:extLst>
              <a:ext uri="{FF2B5EF4-FFF2-40B4-BE49-F238E27FC236}">
                <a16:creationId xmlns:a16="http://schemas.microsoft.com/office/drawing/2014/main" id="{24DD746D-59A4-4563-8D46-F1D7755C3526}"/>
              </a:ext>
            </a:extLst>
          </p:cNvPr>
          <p:cNvSpPr>
            <a:spLocks noGrp="1"/>
          </p:cNvSpPr>
          <p:nvPr>
            <p:ph type="ctrTitle"/>
          </p:nvPr>
        </p:nvSpPr>
        <p:spPr>
          <a:xfrm>
            <a:off x="443948" y="1671485"/>
            <a:ext cx="11304104" cy="4729315"/>
          </a:xfrm>
        </p:spPr>
        <p:txBody>
          <a:bodyPr anchor="t">
            <a:normAutofit/>
          </a:bodyPr>
          <a:lstStyle/>
          <a:p>
            <a:r>
              <a:rPr lang="en-US" sz="4400" b="1" dirty="0">
                <a:latin typeface="+mn-lt"/>
              </a:rPr>
              <a:t>Uncleanness was not allowed near that which had been sanctified by God.</a:t>
            </a:r>
            <a:br>
              <a:rPr lang="en-US" sz="4400" b="1" dirty="0">
                <a:latin typeface="+mn-lt"/>
              </a:rPr>
            </a:br>
            <a:r>
              <a:rPr lang="en-US" sz="4400" i="1" dirty="0">
                <a:latin typeface="+mn-lt"/>
              </a:rPr>
              <a:t>Leviticus 15:31</a:t>
            </a:r>
            <a:br>
              <a:rPr lang="en-US" sz="4400" i="1" dirty="0">
                <a:latin typeface="+mn-lt"/>
              </a:rPr>
            </a:br>
            <a:br>
              <a:rPr lang="en-US" sz="4400" i="1" dirty="0">
                <a:latin typeface="+mn-lt"/>
              </a:rPr>
            </a:br>
            <a:r>
              <a:rPr lang="en-US" sz="4400" b="1" dirty="0">
                <a:latin typeface="+mn-lt"/>
              </a:rPr>
              <a:t>This truth was demonstrated in God’s punishment of Nadab and Abihu</a:t>
            </a:r>
            <a:br>
              <a:rPr lang="en-US" sz="4400" b="1" dirty="0">
                <a:latin typeface="+mn-lt"/>
              </a:rPr>
            </a:br>
            <a:r>
              <a:rPr lang="en-US" sz="4400" i="1" dirty="0">
                <a:latin typeface="+mn-lt"/>
              </a:rPr>
              <a:t>Leviticus 10:1-3</a:t>
            </a:r>
            <a:endParaRPr lang="en-US" sz="4400" i="1" dirty="0"/>
          </a:p>
        </p:txBody>
      </p:sp>
    </p:spTree>
    <p:extLst>
      <p:ext uri="{BB962C8B-B14F-4D97-AF65-F5344CB8AC3E}">
        <p14:creationId xmlns:p14="http://schemas.microsoft.com/office/powerpoint/2010/main" val="212690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CFDD45-7D14-4C2E-ACB6-444EC76FF21A}"/>
              </a:ext>
            </a:extLst>
          </p:cNvPr>
          <p:cNvSpPr/>
          <p:nvPr/>
        </p:nvSpPr>
        <p:spPr>
          <a:xfrm>
            <a:off x="0" y="0"/>
            <a:ext cx="12192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B3FCF87B-E6DF-4CBB-A55B-6A2D7112E8AF}"/>
              </a:ext>
            </a:extLst>
          </p:cNvPr>
          <p:cNvSpPr>
            <a:spLocks noGrp="1"/>
          </p:cNvSpPr>
          <p:nvPr>
            <p:ph type="subTitle" idx="1"/>
          </p:nvPr>
        </p:nvSpPr>
        <p:spPr>
          <a:xfrm>
            <a:off x="334296" y="299885"/>
            <a:ext cx="11413756" cy="1071716"/>
          </a:xfrm>
        </p:spPr>
        <p:txBody>
          <a:bodyPr>
            <a:noAutofit/>
          </a:bodyPr>
          <a:lstStyle/>
          <a:p>
            <a:r>
              <a:rPr lang="en-US" sz="6600" b="1" dirty="0">
                <a:solidFill>
                  <a:srgbClr val="354B26"/>
                </a:solidFill>
                <a:latin typeface="Great Vibes" panose="02000507080000020002" pitchFamily="2" charset="0"/>
              </a:rPr>
              <a:t>Sanctification in the New Testament</a:t>
            </a:r>
          </a:p>
        </p:txBody>
      </p:sp>
      <p:sp>
        <p:nvSpPr>
          <p:cNvPr id="6" name="Title 5">
            <a:extLst>
              <a:ext uri="{FF2B5EF4-FFF2-40B4-BE49-F238E27FC236}">
                <a16:creationId xmlns:a16="http://schemas.microsoft.com/office/drawing/2014/main" id="{24DD746D-59A4-4563-8D46-F1D7755C3526}"/>
              </a:ext>
            </a:extLst>
          </p:cNvPr>
          <p:cNvSpPr>
            <a:spLocks noGrp="1"/>
          </p:cNvSpPr>
          <p:nvPr>
            <p:ph type="ctrTitle"/>
          </p:nvPr>
        </p:nvSpPr>
        <p:spPr>
          <a:xfrm>
            <a:off x="443948" y="1671485"/>
            <a:ext cx="11304104" cy="4729315"/>
          </a:xfrm>
        </p:spPr>
        <p:txBody>
          <a:bodyPr anchor="t">
            <a:normAutofit/>
          </a:bodyPr>
          <a:lstStyle/>
          <a:p>
            <a:r>
              <a:rPr lang="en-US" sz="4400" b="1" dirty="0">
                <a:latin typeface="+mn-lt"/>
              </a:rPr>
              <a:t>Christians are separated from the world</a:t>
            </a:r>
            <a:br>
              <a:rPr lang="en-US" sz="4400" b="1">
                <a:latin typeface="+mn-lt"/>
              </a:rPr>
            </a:br>
            <a:r>
              <a:rPr lang="en-US" sz="4400" i="1">
                <a:latin typeface="+mn-lt"/>
              </a:rPr>
              <a:t>Romans 6:1-4</a:t>
            </a:r>
            <a:br>
              <a:rPr lang="en-US" sz="2200" i="1" dirty="0">
                <a:latin typeface="+mn-lt"/>
              </a:rPr>
            </a:br>
            <a:br>
              <a:rPr lang="en-US" sz="2200" i="1" dirty="0">
                <a:latin typeface="+mn-lt"/>
              </a:rPr>
            </a:br>
            <a:r>
              <a:rPr lang="en-US" sz="4400" b="1" dirty="0">
                <a:latin typeface="+mn-lt"/>
              </a:rPr>
              <a:t>The holy sacrifice we offer to God is ourselves!</a:t>
            </a:r>
            <a:br>
              <a:rPr lang="en-US" sz="4400" b="1" dirty="0">
                <a:latin typeface="+mn-lt"/>
              </a:rPr>
            </a:br>
            <a:r>
              <a:rPr lang="en-US" sz="4400" i="1" dirty="0">
                <a:latin typeface="+mn-lt"/>
              </a:rPr>
              <a:t>Romans 12:1-2</a:t>
            </a:r>
            <a:br>
              <a:rPr lang="en-US" sz="2200" i="1" dirty="0">
                <a:latin typeface="+mn-lt"/>
              </a:rPr>
            </a:br>
            <a:br>
              <a:rPr lang="en-US" sz="2200" i="1" dirty="0">
                <a:latin typeface="+mn-lt"/>
              </a:rPr>
            </a:br>
            <a:r>
              <a:rPr lang="en-US" sz="4400" b="1" dirty="0">
                <a:latin typeface="+mn-lt"/>
              </a:rPr>
              <a:t>We must acknowledge the call to holiness!</a:t>
            </a:r>
            <a:br>
              <a:rPr lang="en-US" sz="4400" i="1" dirty="0">
                <a:latin typeface="+mn-lt"/>
              </a:rPr>
            </a:br>
            <a:r>
              <a:rPr lang="en-US" sz="4400" i="1" dirty="0">
                <a:latin typeface="+mn-lt"/>
              </a:rPr>
              <a:t>1 Peter 1:14-16; Romans 8:1; 6:19 </a:t>
            </a:r>
            <a:endParaRPr lang="en-US" sz="4400" b="1" dirty="0"/>
          </a:p>
        </p:txBody>
      </p:sp>
    </p:spTree>
    <p:extLst>
      <p:ext uri="{BB962C8B-B14F-4D97-AF65-F5344CB8AC3E}">
        <p14:creationId xmlns:p14="http://schemas.microsoft.com/office/powerpoint/2010/main" val="15771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CFDD45-7D14-4C2E-ACB6-444EC76FF21A}"/>
              </a:ext>
            </a:extLst>
          </p:cNvPr>
          <p:cNvSpPr/>
          <p:nvPr/>
        </p:nvSpPr>
        <p:spPr>
          <a:xfrm>
            <a:off x="0" y="0"/>
            <a:ext cx="12192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B3FCF87B-E6DF-4CBB-A55B-6A2D7112E8AF}"/>
              </a:ext>
            </a:extLst>
          </p:cNvPr>
          <p:cNvSpPr>
            <a:spLocks noGrp="1"/>
          </p:cNvSpPr>
          <p:nvPr>
            <p:ph type="subTitle" idx="1"/>
          </p:nvPr>
        </p:nvSpPr>
        <p:spPr>
          <a:xfrm>
            <a:off x="334296" y="299885"/>
            <a:ext cx="11413756" cy="1071716"/>
          </a:xfrm>
        </p:spPr>
        <p:txBody>
          <a:bodyPr>
            <a:noAutofit/>
          </a:bodyPr>
          <a:lstStyle/>
          <a:p>
            <a:r>
              <a:rPr lang="en-US" sz="6600" b="1" dirty="0">
                <a:solidFill>
                  <a:srgbClr val="354B26"/>
                </a:solidFill>
                <a:latin typeface="Great Vibes" panose="02000507080000020002" pitchFamily="2" charset="0"/>
              </a:rPr>
              <a:t>Concluding Applications</a:t>
            </a:r>
          </a:p>
        </p:txBody>
      </p:sp>
      <p:sp>
        <p:nvSpPr>
          <p:cNvPr id="6" name="Title 5">
            <a:extLst>
              <a:ext uri="{FF2B5EF4-FFF2-40B4-BE49-F238E27FC236}">
                <a16:creationId xmlns:a16="http://schemas.microsoft.com/office/drawing/2014/main" id="{24DD746D-59A4-4563-8D46-F1D7755C3526}"/>
              </a:ext>
            </a:extLst>
          </p:cNvPr>
          <p:cNvSpPr>
            <a:spLocks noGrp="1"/>
          </p:cNvSpPr>
          <p:nvPr>
            <p:ph type="ctrTitle"/>
          </p:nvPr>
        </p:nvSpPr>
        <p:spPr>
          <a:xfrm>
            <a:off x="443948" y="1991360"/>
            <a:ext cx="11304104" cy="3779520"/>
          </a:xfrm>
        </p:spPr>
        <p:txBody>
          <a:bodyPr anchor="t">
            <a:normAutofit/>
          </a:bodyPr>
          <a:lstStyle/>
          <a:p>
            <a:r>
              <a:rPr lang="en-US" sz="4400" b="1" dirty="0">
                <a:latin typeface="+mn-lt"/>
              </a:rPr>
              <a:t>The call to live a sanctified life, the holiness befitting one who has been separated to God, impacts every aspect of our profession to Him.</a:t>
            </a:r>
            <a:br>
              <a:rPr lang="en-US" sz="4400" b="1" dirty="0">
                <a:latin typeface="+mn-lt"/>
              </a:rPr>
            </a:br>
            <a:br>
              <a:rPr lang="en-US" sz="4400" b="1" dirty="0">
                <a:latin typeface="+mn-lt"/>
              </a:rPr>
            </a:br>
            <a:r>
              <a:rPr lang="en-US" sz="4400" b="1" dirty="0">
                <a:latin typeface="+mn-lt"/>
              </a:rPr>
              <a:t>1 Peter 4:1-3; Leviticus 10:3; Jude 20-21</a:t>
            </a:r>
            <a:endParaRPr lang="en-US" sz="4400" b="1" dirty="0"/>
          </a:p>
        </p:txBody>
      </p:sp>
    </p:spTree>
    <p:extLst>
      <p:ext uri="{BB962C8B-B14F-4D97-AF65-F5344CB8AC3E}">
        <p14:creationId xmlns:p14="http://schemas.microsoft.com/office/powerpoint/2010/main" val="174099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1940</Words>
  <Application>Microsoft Office PowerPoint</Application>
  <PresentationFormat>Widescreen</PresentationFormat>
  <Paragraphs>68</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Xmas Xpress 3D Italic</vt:lpstr>
      <vt:lpstr>Great Vibes</vt:lpstr>
      <vt:lpstr>Calibri</vt:lpstr>
      <vt:lpstr>Calibri Light</vt:lpstr>
      <vt:lpstr>Office Theme</vt:lpstr>
      <vt:lpstr>Sanctification</vt:lpstr>
      <vt:lpstr>Sanctify – (hagiazo) To render or declare sacred or holy, consecrate… (2) To separate from things profane and dedicate to God. To consecrate (Thayer)  Sanctification (hagiasmos) “is used of (a) separation to God… (b) the course of life befitting those so separated” (Vine)</vt:lpstr>
      <vt:lpstr>Uncleanness was not allowed near that which had been sanctified by God. Leviticus 15:31  This truth was demonstrated in God’s punishment of Nadab and Abihu Leviticus 10:1-3</vt:lpstr>
      <vt:lpstr>Christians are separated from the world Romans 6:1-4  The holy sacrifice we offer to God is ourselves! Romans 12:1-2  We must acknowledge the call to holiness! 1 Peter 1:14-16; Romans 8:1; 6:19 </vt:lpstr>
      <vt:lpstr>The call to live a sanctified life, the holiness befitting one who has been separated to God, impacts every aspect of our profession to Him.  1 Peter 4:1-3; Leviticus 10:3; Jude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Sanctification</dc:title>
  <dc:creator>Stan Cox</dc:creator>
  <cp:lastModifiedBy>Stan Cox</cp:lastModifiedBy>
  <cp:revision>17</cp:revision>
  <dcterms:created xsi:type="dcterms:W3CDTF">2018-10-05T19:18:33Z</dcterms:created>
  <dcterms:modified xsi:type="dcterms:W3CDTF">2018-10-08T01:48:40Z</dcterms:modified>
</cp:coreProperties>
</file>