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7053263" cy="9309100"/>
  <p:embeddedFontLst>
    <p:embeddedFont>
      <p:font typeface="Papyrus" panose="03070502060502030205" pitchFamily="66" charset="0"/>
      <p:regular r:id="rId10"/>
    </p:embeddedFont>
    <p:embeddedFont>
      <p:font typeface="Calibri Light" panose="020F0302020204030204" pitchFamily="34" charset="0"/>
      <p:regular r:id="rId11"/>
      <p:italic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7E64"/>
    <a:srgbClr val="685954"/>
    <a:srgbClr val="544C46"/>
    <a:srgbClr val="4E46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4797" autoAdjust="0"/>
  </p:normalViewPr>
  <p:slideViewPr>
    <p:cSldViewPr snapToGrid="0">
      <p:cViewPr varScale="1">
        <p:scale>
          <a:sx n="36" d="100"/>
          <a:sy n="36" d="100"/>
        </p:scale>
        <p:origin x="1980" y="48"/>
      </p:cViewPr>
      <p:guideLst/>
    </p:cSldViewPr>
  </p:slid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r>
              <a:rPr lang="en-US" sz="2000" b="1" dirty="0">
                <a:latin typeface="Papyrus" panose="03070502060502030205" pitchFamily="66" charset="0"/>
              </a:rPr>
              <a:t>The Burning Bush</a:t>
            </a:r>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r>
              <a:rPr lang="en-US" dirty="0"/>
              <a:t>July 24, 2016 pm</a:t>
            </a:r>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soundteaching.org</a:t>
            </a:r>
          </a:p>
        </p:txBody>
      </p:sp>
    </p:spTree>
    <p:extLst>
      <p:ext uri="{BB962C8B-B14F-4D97-AF65-F5344CB8AC3E}">
        <p14:creationId xmlns:p14="http://schemas.microsoft.com/office/powerpoint/2010/main" val="3122226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41B6A77C-5DEB-486A-BFF2-FF9EA2ECE4B2}" type="datetimeFigureOut">
              <a:rPr lang="en-US" smtClean="0"/>
              <a:t>7/24/2016</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A925BB12-6B12-4203-829E-9BA69E40A82A}" type="slidenum">
              <a:rPr lang="en-US" smtClean="0"/>
              <a:t>‹#›</a:t>
            </a:fld>
            <a:endParaRPr lang="en-US"/>
          </a:p>
        </p:txBody>
      </p:sp>
    </p:spTree>
    <p:extLst>
      <p:ext uri="{BB962C8B-B14F-4D97-AF65-F5344CB8AC3E}">
        <p14:creationId xmlns:p14="http://schemas.microsoft.com/office/powerpoint/2010/main" val="636991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Moses in exile from Egypt (He fled to Midian after killing the Egyptian</a:t>
            </a:r>
            <a:r>
              <a:rPr lang="en-US" b="1" baseline="0" dirty="0"/>
              <a:t> who was beating the Israelite)</a:t>
            </a:r>
            <a:endParaRPr lang="en-US" b="1" dirty="0"/>
          </a:p>
          <a:p>
            <a:endParaRPr lang="en-US" b="1" dirty="0"/>
          </a:p>
          <a:p>
            <a:r>
              <a:rPr lang="en-US" b="1" dirty="0"/>
              <a:t>(Exodus 3:1-3), </a:t>
            </a:r>
            <a:r>
              <a:rPr lang="en-US" i="1" dirty="0"/>
              <a:t>“Now Moses was tending the flock of Jethro his father- in- law, the priest of Midian. And he led the flock to the back of the desert, and came to </a:t>
            </a:r>
            <a:r>
              <a:rPr lang="en-US" i="1" dirty="0" err="1"/>
              <a:t>Horeb</a:t>
            </a:r>
            <a:r>
              <a:rPr lang="en-US" i="1" dirty="0"/>
              <a:t>, the mountain of God. </a:t>
            </a:r>
            <a:r>
              <a:rPr lang="en-US" i="1" baseline="30000" dirty="0"/>
              <a:t>2</a:t>
            </a:r>
            <a:r>
              <a:rPr lang="en-US" i="1" dirty="0"/>
              <a:t> And the Angel of the Lord appeared to him in a flame of fire from the midst of a bush. So he looked, and behold, the bush was burning with fire, but the bush was not consumed. </a:t>
            </a:r>
            <a:r>
              <a:rPr lang="en-US" i="1" baseline="30000" dirty="0"/>
              <a:t>3</a:t>
            </a:r>
            <a:r>
              <a:rPr lang="en-US" i="1" dirty="0"/>
              <a:t> Then Moses said, ‘</a:t>
            </a:r>
            <a:r>
              <a:rPr lang="en-US" b="1" i="1" dirty="0"/>
              <a:t>I will now turn aside and see this great sight, why the bush does not burn.’”</a:t>
            </a:r>
          </a:p>
          <a:p>
            <a:endParaRPr lang="en-US" b="1" i="1" dirty="0"/>
          </a:p>
          <a:p>
            <a:pPr marL="642795" lvl="1" indent="-175308">
              <a:buFont typeface="Arial" panose="020B0604020202020204" pitchFamily="34" charset="0"/>
              <a:buChar char="•"/>
            </a:pPr>
            <a:r>
              <a:rPr lang="en-US" b="1" i="1" dirty="0"/>
              <a:t>A wondrous</a:t>
            </a:r>
            <a:r>
              <a:rPr lang="en-US" b="1" i="1" baseline="0" dirty="0"/>
              <a:t> sight, a flame in the midst of a bush, but the bush did not burn!</a:t>
            </a:r>
          </a:p>
          <a:p>
            <a:pPr marL="642795" lvl="1" indent="-175308">
              <a:buFont typeface="Arial" panose="020B0604020202020204" pitchFamily="34" charset="0"/>
              <a:buChar char="•"/>
            </a:pPr>
            <a:r>
              <a:rPr lang="en-US" b="1" i="0" baseline="0" dirty="0"/>
              <a:t>What does the sight of the burning bush show us today?</a:t>
            </a:r>
            <a:endParaRPr lang="en-US" b="1" i="0" dirty="0"/>
          </a:p>
        </p:txBody>
      </p:sp>
      <p:sp>
        <p:nvSpPr>
          <p:cNvPr id="4" name="Slide Number Placeholder 3"/>
          <p:cNvSpPr>
            <a:spLocks noGrp="1"/>
          </p:cNvSpPr>
          <p:nvPr>
            <p:ph type="sldNum" sz="quarter" idx="10"/>
          </p:nvPr>
        </p:nvSpPr>
        <p:spPr/>
        <p:txBody>
          <a:bodyPr/>
          <a:lstStyle/>
          <a:p>
            <a:fld id="{A925BB12-6B12-4203-829E-9BA69E40A82A}" type="slidenum">
              <a:rPr lang="en-US" smtClean="0"/>
              <a:t>1</a:t>
            </a:fld>
            <a:endParaRPr lang="en-US"/>
          </a:p>
        </p:txBody>
      </p:sp>
    </p:spTree>
    <p:extLst>
      <p:ext uri="{BB962C8B-B14F-4D97-AF65-F5344CB8AC3E}">
        <p14:creationId xmlns:p14="http://schemas.microsoft.com/office/powerpoint/2010/main" val="335965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God was present as He spoke to Moses from the midst of the bush </a:t>
            </a:r>
          </a:p>
          <a:p>
            <a:r>
              <a:rPr lang="en-US" b="1" dirty="0"/>
              <a:t>(Exodus 3:4). </a:t>
            </a:r>
            <a:r>
              <a:rPr lang="en-US" i="1" dirty="0"/>
              <a:t>“So when the Lord saw that he turned aside to look, God called to him from the midst of the bush and said, "Moses, </a:t>
            </a:r>
            <a:r>
              <a:rPr lang="en-US" i="1" dirty="0" err="1"/>
              <a:t>Moses!"And</a:t>
            </a:r>
            <a:r>
              <a:rPr lang="en-US" i="1" dirty="0"/>
              <a:t> he said, "Here I am."</a:t>
            </a:r>
          </a:p>
          <a:p>
            <a:pPr marL="642795" lvl="1" indent="-175308">
              <a:buFont typeface="Arial" panose="020B0604020202020204" pitchFamily="34" charset="0"/>
              <a:buChar char="•"/>
            </a:pPr>
            <a:r>
              <a:rPr lang="en-US" dirty="0"/>
              <a:t>God could have made His presence known in another way; but on that occasion He used a burning bush.</a:t>
            </a:r>
          </a:p>
          <a:p>
            <a:pPr marL="642795" lvl="1" indent="-175308">
              <a:buFont typeface="Arial" panose="020B0604020202020204" pitchFamily="34" charset="0"/>
              <a:buChar char="•"/>
            </a:pPr>
            <a:r>
              <a:rPr lang="en-US" b="1" dirty="0"/>
              <a:t>Through the ages, He has used various ways…</a:t>
            </a:r>
          </a:p>
          <a:p>
            <a:r>
              <a:rPr lang="en-US" b="1" dirty="0"/>
              <a:t>(Hebrews 1:1-2), </a:t>
            </a:r>
            <a:r>
              <a:rPr lang="en-US" i="1" dirty="0"/>
              <a:t>“God, who at various times and in various ways spoke in time past to the fathers by the prophets, </a:t>
            </a:r>
            <a:r>
              <a:rPr lang="en-US" i="1" baseline="30000" dirty="0"/>
              <a:t>2</a:t>
            </a:r>
            <a:r>
              <a:rPr lang="en-US" i="1" dirty="0"/>
              <a:t> has in these last days spoken to us by His Son…”</a:t>
            </a:r>
          </a:p>
          <a:p>
            <a:pPr marL="642795" lvl="1" indent="-175308">
              <a:buFont typeface="Arial" panose="020B0604020202020204" pitchFamily="34" charset="0"/>
              <a:buChar char="•"/>
            </a:pPr>
            <a:r>
              <a:rPr lang="en-US" b="1" dirty="0"/>
              <a:t>God is everywhere, seeing and knowing all things.</a:t>
            </a:r>
          </a:p>
          <a:p>
            <a:r>
              <a:rPr lang="en-US" b="1" dirty="0"/>
              <a:t>(Jeremiah 23:23-24), </a:t>
            </a:r>
            <a:r>
              <a:rPr lang="en-US" i="1" dirty="0"/>
              <a:t>“Am I a God near at hand," says the Lord, "And not a God afar off?  </a:t>
            </a:r>
            <a:r>
              <a:rPr lang="en-US" i="1" baseline="30000" dirty="0"/>
              <a:t>24</a:t>
            </a:r>
            <a:r>
              <a:rPr lang="en-US" i="1" dirty="0"/>
              <a:t> Can anyone hide himself in secret places, so I shall not see him?" says the Lord;  "Do I not fill heaven and earth?" says the Lord.</a:t>
            </a:r>
          </a:p>
          <a:p>
            <a:pPr marL="642795" lvl="1" indent="-175308">
              <a:buFont typeface="Arial" panose="020B0604020202020204" pitchFamily="34" charset="0"/>
              <a:buChar char="•"/>
            </a:pPr>
            <a:r>
              <a:rPr lang="en-US" b="1" dirty="0"/>
              <a:t>Do not run from God’s presence; run to Him and abide with Him in Christ</a:t>
            </a:r>
          </a:p>
          <a:p>
            <a:r>
              <a:rPr lang="en-US" b="1" dirty="0"/>
              <a:t>(Matthew 11:28), </a:t>
            </a:r>
            <a:r>
              <a:rPr lang="en-US" i="1" dirty="0"/>
              <a:t>“Come to Me, all you who labor and are heavy laden, and I will give you rest.”</a:t>
            </a:r>
            <a:endParaRPr lang="en-US" b="0" i="1" dirty="0"/>
          </a:p>
        </p:txBody>
      </p:sp>
      <p:sp>
        <p:nvSpPr>
          <p:cNvPr id="4" name="Slide Number Placeholder 3"/>
          <p:cNvSpPr>
            <a:spLocks noGrp="1"/>
          </p:cNvSpPr>
          <p:nvPr>
            <p:ph type="sldNum" sz="quarter" idx="10"/>
          </p:nvPr>
        </p:nvSpPr>
        <p:spPr/>
        <p:txBody>
          <a:bodyPr/>
          <a:lstStyle/>
          <a:p>
            <a:fld id="{A925BB12-6B12-4203-829E-9BA69E40A82A}" type="slidenum">
              <a:rPr lang="en-US" smtClean="0"/>
              <a:t>2</a:t>
            </a:fld>
            <a:endParaRPr lang="en-US"/>
          </a:p>
        </p:txBody>
      </p:sp>
    </p:spTree>
    <p:extLst>
      <p:ext uri="{BB962C8B-B14F-4D97-AF65-F5344CB8AC3E}">
        <p14:creationId xmlns:p14="http://schemas.microsoft.com/office/powerpoint/2010/main" val="125743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removal of his shoes symbolized Moses’ recognition of God’s holiness:</a:t>
            </a:r>
          </a:p>
          <a:p>
            <a:r>
              <a:rPr lang="en-US" b="1" dirty="0"/>
              <a:t>(Exodus 3:5), </a:t>
            </a:r>
            <a:r>
              <a:rPr lang="en-US" i="1" dirty="0"/>
              <a:t>“Then He said, "Do not draw near this place. Take your sandals off your feet, for the place where you stand is holy ground.”</a:t>
            </a:r>
          </a:p>
          <a:p>
            <a:pPr marL="642795" lvl="1" indent="-175308">
              <a:buFont typeface="Arial" panose="020B0604020202020204" pitchFamily="34" charset="0"/>
              <a:buChar char="•"/>
            </a:pPr>
            <a:r>
              <a:rPr lang="en-US" i="1" dirty="0"/>
              <a:t>God’s presence made the place holy!</a:t>
            </a:r>
          </a:p>
          <a:p>
            <a:r>
              <a:rPr lang="en-US" b="1" dirty="0"/>
              <a:t>Christians too stand on holy ground, communing with God (Thus, we too must be holy in all our conduct!</a:t>
            </a:r>
          </a:p>
          <a:p>
            <a:endParaRPr lang="en-US" dirty="0"/>
          </a:p>
          <a:p>
            <a:r>
              <a:rPr lang="en-US" b="1" dirty="0"/>
              <a:t>(2 Corinthians 6:17 – 7:1), </a:t>
            </a:r>
            <a:r>
              <a:rPr lang="en-US" i="1" dirty="0"/>
              <a:t>“Therefore "Come out from among them and be separate, says the Lord.  Do not touch what is unclean, and I will receive you."</a:t>
            </a:r>
            <a:r>
              <a:rPr lang="en-US" i="1" baseline="30000" dirty="0"/>
              <a:t>18</a:t>
            </a:r>
            <a:r>
              <a:rPr lang="en-US" i="1" dirty="0"/>
              <a:t> "I will be a Father to you, and you shall be My sons and daughters, says the Lord Almighty.” </a:t>
            </a:r>
            <a:r>
              <a:rPr lang="en-US" b="1" i="1" baseline="30000" dirty="0"/>
              <a:t>(7:1) </a:t>
            </a:r>
            <a:r>
              <a:rPr lang="en-US" i="1" dirty="0"/>
              <a:t>Therefore, having these promises, beloved, let us cleanse ourselves from all filthiness of the flesh and spirit, perfecting holiness in the fear of God.”</a:t>
            </a:r>
          </a:p>
          <a:p>
            <a:endParaRPr lang="en-US" dirty="0"/>
          </a:p>
          <a:p>
            <a:r>
              <a:rPr lang="en-US" b="1" dirty="0"/>
              <a:t>(1 Peter 1:15-16), </a:t>
            </a:r>
            <a:r>
              <a:rPr lang="en-US" i="1" dirty="0"/>
              <a:t>“But as He who called you is holy, you also be holy in all your conduct, </a:t>
            </a:r>
            <a:r>
              <a:rPr lang="en-US" i="1" baseline="30000" dirty="0"/>
              <a:t>16</a:t>
            </a:r>
            <a:r>
              <a:rPr lang="en-US" i="1" dirty="0"/>
              <a:t> because it is written, "Be holy, for I am holy.”</a:t>
            </a:r>
          </a:p>
          <a:p>
            <a:pPr marL="642795" lvl="1" indent="-175308">
              <a:buFont typeface="Arial" panose="020B0604020202020204" pitchFamily="34" charset="0"/>
              <a:buChar char="•"/>
            </a:pPr>
            <a:r>
              <a:rPr lang="en-US" b="1" dirty="0"/>
              <a:t>We cannot live in the presence of God if we are living in sin.</a:t>
            </a:r>
            <a:endParaRPr lang="en-US" b="1" i="1" dirty="0"/>
          </a:p>
        </p:txBody>
      </p:sp>
      <p:sp>
        <p:nvSpPr>
          <p:cNvPr id="4" name="Slide Number Placeholder 3"/>
          <p:cNvSpPr>
            <a:spLocks noGrp="1"/>
          </p:cNvSpPr>
          <p:nvPr>
            <p:ph type="sldNum" sz="quarter" idx="10"/>
          </p:nvPr>
        </p:nvSpPr>
        <p:spPr/>
        <p:txBody>
          <a:bodyPr/>
          <a:lstStyle/>
          <a:p>
            <a:fld id="{A925BB12-6B12-4203-829E-9BA69E40A82A}" type="slidenum">
              <a:rPr lang="en-US" smtClean="0"/>
              <a:t>3</a:t>
            </a:fld>
            <a:endParaRPr lang="en-US"/>
          </a:p>
        </p:txBody>
      </p:sp>
    </p:spTree>
    <p:extLst>
      <p:ext uri="{BB962C8B-B14F-4D97-AF65-F5344CB8AC3E}">
        <p14:creationId xmlns:p14="http://schemas.microsoft.com/office/powerpoint/2010/main" val="224432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(Exodus 3:6), </a:t>
            </a:r>
            <a:r>
              <a:rPr lang="en-US" i="1" dirty="0"/>
              <a:t>“Moreover He said, "I am the God of your father—the God of Abraham, the God of Isaac, and the God of Jacob." And Moses hid his face, for he was afraid to look upon God.”</a:t>
            </a:r>
          </a:p>
          <a:p>
            <a:endParaRPr lang="en-US" b="1" dirty="0"/>
          </a:p>
          <a:p>
            <a:r>
              <a:rPr lang="en-US" b="1" dirty="0"/>
              <a:t>Jesus referred to God’s words to Moses on this occasion in Matthew 22.</a:t>
            </a:r>
          </a:p>
          <a:p>
            <a:r>
              <a:rPr lang="en-US" b="1" dirty="0"/>
              <a:t>(Matthew 22:31-32), </a:t>
            </a:r>
            <a:r>
              <a:rPr lang="en-US" i="1" dirty="0"/>
              <a:t>“But concerning the resurrection of the dead, </a:t>
            </a:r>
            <a:r>
              <a:rPr lang="en-US" i="1" u="sng" dirty="0"/>
              <a:t>have you not read what was spoken to you by God</a:t>
            </a:r>
            <a:r>
              <a:rPr lang="en-US" i="1" dirty="0"/>
              <a:t>, saying, 32 "I am the God of Abraham, the God of Isaac, and the God of Jacob'? God is not the God of the dead, but of the living.“</a:t>
            </a:r>
          </a:p>
          <a:p>
            <a:pPr marL="642795" lvl="1" indent="-175308">
              <a:buFont typeface="Arial" panose="020B0604020202020204" pitchFamily="34" charset="0"/>
              <a:buChar char="•"/>
            </a:pPr>
            <a:r>
              <a:rPr lang="en-US" dirty="0"/>
              <a:t>The spoken word of God, recorded in writing, is His message to man</a:t>
            </a:r>
          </a:p>
          <a:p>
            <a:pPr marL="642795" lvl="1" indent="-175308">
              <a:buFont typeface="Arial" panose="020B0604020202020204" pitchFamily="34" charset="0"/>
              <a:buChar char="•"/>
            </a:pPr>
            <a:r>
              <a:rPr lang="en-US" dirty="0"/>
              <a:t>The Sadducees did not know the scriptures, and thus twisted them in denying the resurrection</a:t>
            </a:r>
          </a:p>
          <a:p>
            <a:r>
              <a:rPr lang="en-US" b="1" dirty="0"/>
              <a:t>One cannot successfully claim faith in Jesus while rejecting what the Scriptures say. </a:t>
            </a:r>
          </a:p>
          <a:p>
            <a:pPr marL="642795" lvl="1" indent="-175308">
              <a:buFont typeface="Arial" panose="020B0604020202020204" pitchFamily="34" charset="0"/>
              <a:buChar char="•"/>
            </a:pPr>
            <a:r>
              <a:rPr lang="en-US" dirty="0"/>
              <a:t>To reject the Scriptures is to reject the very word spoken to us by God.</a:t>
            </a:r>
          </a:p>
          <a:p>
            <a:pPr marL="642795" lvl="1" indent="-175308">
              <a:buFont typeface="Arial" panose="020B0604020202020204" pitchFamily="34" charset="0"/>
              <a:buChar char="•"/>
            </a:pPr>
            <a:r>
              <a:rPr lang="en-US" dirty="0"/>
              <a:t>In faith we must fully submit and humbly obey</a:t>
            </a:r>
          </a:p>
          <a:p>
            <a:r>
              <a:rPr lang="en-US" b="1" i="0" kern="1200" dirty="0">
                <a:solidFill>
                  <a:schemeClr val="tx1"/>
                </a:solidFill>
                <a:effectLst/>
                <a:latin typeface="+mn-lt"/>
                <a:ea typeface="+mn-ea"/>
                <a:cs typeface="+mn-cs"/>
              </a:rPr>
              <a:t>(Luke 6:46), </a:t>
            </a:r>
            <a:r>
              <a:rPr lang="en-US" b="0" i="1" kern="1200" dirty="0">
                <a:solidFill>
                  <a:schemeClr val="tx1"/>
                </a:solidFill>
                <a:effectLst/>
                <a:latin typeface="+mn-lt"/>
                <a:ea typeface="+mn-ea"/>
                <a:cs typeface="+mn-cs"/>
              </a:rPr>
              <a:t>“But why do you call Me 'Lord, Lord,' and not do the things which I say?”</a:t>
            </a:r>
            <a:endParaRPr lang="en-US" b="0" i="1" dirty="0"/>
          </a:p>
        </p:txBody>
      </p:sp>
      <p:sp>
        <p:nvSpPr>
          <p:cNvPr id="4" name="Slide Number Placeholder 3"/>
          <p:cNvSpPr>
            <a:spLocks noGrp="1"/>
          </p:cNvSpPr>
          <p:nvPr>
            <p:ph type="sldNum" sz="quarter" idx="10"/>
          </p:nvPr>
        </p:nvSpPr>
        <p:spPr/>
        <p:txBody>
          <a:bodyPr/>
          <a:lstStyle/>
          <a:p>
            <a:fld id="{A925BB12-6B12-4203-829E-9BA69E40A82A}" type="slidenum">
              <a:rPr lang="en-US" smtClean="0"/>
              <a:t>4</a:t>
            </a:fld>
            <a:endParaRPr lang="en-US"/>
          </a:p>
        </p:txBody>
      </p:sp>
    </p:spTree>
    <p:extLst>
      <p:ext uri="{BB962C8B-B14F-4D97-AF65-F5344CB8AC3E}">
        <p14:creationId xmlns:p14="http://schemas.microsoft.com/office/powerpoint/2010/main" val="31213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(Exodus 3:7-10), </a:t>
            </a:r>
            <a:r>
              <a:rPr lang="en-US" i="1" dirty="0"/>
              <a:t>“And the Lord said: "I have surely seen the oppression of My people who are in Egypt, and have heard their cry because of their taskmasters, for I know their sorrows. </a:t>
            </a:r>
            <a:r>
              <a:rPr lang="en-US" i="1" baseline="30000" dirty="0"/>
              <a:t>8</a:t>
            </a:r>
            <a:r>
              <a:rPr lang="en-US" i="1" dirty="0"/>
              <a:t> So I have come down to deliver them out of the hand of the Egyptians, and to bring them up from that land to a good and large land, to a land flowing with milk and honey, to the place of the Canaanites and the Hittites and the Amorites and the </a:t>
            </a:r>
            <a:r>
              <a:rPr lang="en-US" i="1" dirty="0" err="1"/>
              <a:t>Perizzites</a:t>
            </a:r>
            <a:r>
              <a:rPr lang="en-US" i="1" dirty="0"/>
              <a:t> and the </a:t>
            </a:r>
            <a:r>
              <a:rPr lang="en-US" i="1" dirty="0" err="1"/>
              <a:t>Hivites</a:t>
            </a:r>
            <a:r>
              <a:rPr lang="en-US" i="1" dirty="0"/>
              <a:t> and the </a:t>
            </a:r>
            <a:r>
              <a:rPr lang="en-US" i="1" dirty="0" err="1"/>
              <a:t>Jebusites</a:t>
            </a:r>
            <a:r>
              <a:rPr lang="en-US" i="1" dirty="0"/>
              <a:t>. </a:t>
            </a:r>
            <a:r>
              <a:rPr lang="en-US" i="1" baseline="30000" dirty="0"/>
              <a:t>9</a:t>
            </a:r>
            <a:r>
              <a:rPr lang="en-US" i="1" dirty="0"/>
              <a:t> Now therefore, behold, the cry of the children of Israel has come to Me, and I have also seen the oppression with which the Egyptians oppress them. </a:t>
            </a:r>
            <a:r>
              <a:rPr lang="en-US" i="1" baseline="30000" dirty="0"/>
              <a:t>10</a:t>
            </a:r>
            <a:r>
              <a:rPr lang="en-US" i="1" dirty="0"/>
              <a:t> Come now, therefore, and I will send you to Pharaoh that you may bring My people, the children of Israel, out of Egypt."</a:t>
            </a:r>
          </a:p>
          <a:p>
            <a:pPr marL="642795" lvl="1" indent="-175308">
              <a:buFont typeface="Arial" panose="020B0604020202020204" pitchFamily="34" charset="0"/>
              <a:buChar char="•"/>
            </a:pPr>
            <a:r>
              <a:rPr lang="en-US" b="1" dirty="0"/>
              <a:t>Israel’s deliverance foreshadowed God’s deliverance of sinners from sin’s bondage by the blood of Christ.</a:t>
            </a:r>
          </a:p>
          <a:p>
            <a:r>
              <a:rPr lang="en-US" b="1" dirty="0"/>
              <a:t>(Romans 6:17-18), </a:t>
            </a:r>
            <a:r>
              <a:rPr lang="en-US" i="1" dirty="0"/>
              <a:t>“But God be thanked that though you were slaves of sin, yet you obeyed from the heart that form of doctrine to which you were delivered. </a:t>
            </a:r>
            <a:r>
              <a:rPr lang="en-US" i="1" baseline="30000" dirty="0"/>
              <a:t>18</a:t>
            </a:r>
            <a:r>
              <a:rPr lang="en-US" i="1" dirty="0"/>
              <a:t> And having been set free from sin, you became slaves of righteousness.”</a:t>
            </a:r>
          </a:p>
          <a:p>
            <a:pPr marL="642795" lvl="1" indent="-175308">
              <a:buFont typeface="Arial" panose="020B0604020202020204" pitchFamily="34" charset="0"/>
              <a:buChar char="•"/>
            </a:pPr>
            <a:r>
              <a:rPr lang="en-US" b="1" dirty="0"/>
              <a:t>Note from the scripture above:  Faith that obeys is faith that saves.</a:t>
            </a:r>
            <a:endParaRPr lang="en-US" b="1" i="1" dirty="0"/>
          </a:p>
        </p:txBody>
      </p:sp>
      <p:sp>
        <p:nvSpPr>
          <p:cNvPr id="4" name="Slide Number Placeholder 3"/>
          <p:cNvSpPr>
            <a:spLocks noGrp="1"/>
          </p:cNvSpPr>
          <p:nvPr>
            <p:ph type="sldNum" sz="quarter" idx="10"/>
          </p:nvPr>
        </p:nvSpPr>
        <p:spPr/>
        <p:txBody>
          <a:bodyPr/>
          <a:lstStyle/>
          <a:p>
            <a:fld id="{A925BB12-6B12-4203-829E-9BA69E40A82A}" type="slidenum">
              <a:rPr lang="en-US" smtClean="0"/>
              <a:t>5</a:t>
            </a:fld>
            <a:endParaRPr lang="en-US"/>
          </a:p>
        </p:txBody>
      </p:sp>
    </p:spTree>
    <p:extLst>
      <p:ext uri="{BB962C8B-B14F-4D97-AF65-F5344CB8AC3E}">
        <p14:creationId xmlns:p14="http://schemas.microsoft.com/office/powerpoint/2010/main" val="2097597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remove every defilement of sin and obey God</a:t>
            </a:r>
          </a:p>
          <a:p>
            <a:endParaRPr lang="en-US" b="1" dirty="0"/>
          </a:p>
          <a:p>
            <a:r>
              <a:rPr lang="en-US" b="1" dirty="0"/>
              <a:t>(Ephesians 4:22-24), </a:t>
            </a:r>
            <a:r>
              <a:rPr lang="en-US" dirty="0"/>
              <a:t>“…put off, concerning your former conduct, the old man which grows corrupt according to the deceitful lusts, </a:t>
            </a:r>
            <a:r>
              <a:rPr lang="en-US" baseline="30000" dirty="0"/>
              <a:t>23</a:t>
            </a:r>
            <a:r>
              <a:rPr lang="en-US" dirty="0"/>
              <a:t> and be renewed in the spirit of your mind, </a:t>
            </a:r>
            <a:r>
              <a:rPr lang="en-US" baseline="30000" dirty="0"/>
              <a:t>24</a:t>
            </a:r>
            <a:r>
              <a:rPr lang="en-US" dirty="0"/>
              <a:t> and that you put on the new man which was created according to God, </a:t>
            </a:r>
            <a:r>
              <a:rPr lang="en-US" u="sng" dirty="0"/>
              <a:t>in true righteousness and holiness</a:t>
            </a:r>
            <a:r>
              <a:rPr lang="en-US" dirty="0"/>
              <a:t>.”</a:t>
            </a:r>
            <a:endParaRPr lang="en-US" b="0" i="0" dirty="0"/>
          </a:p>
        </p:txBody>
      </p:sp>
      <p:sp>
        <p:nvSpPr>
          <p:cNvPr id="4" name="Slide Number Placeholder 3"/>
          <p:cNvSpPr>
            <a:spLocks noGrp="1"/>
          </p:cNvSpPr>
          <p:nvPr>
            <p:ph type="sldNum" sz="quarter" idx="10"/>
          </p:nvPr>
        </p:nvSpPr>
        <p:spPr/>
        <p:txBody>
          <a:bodyPr/>
          <a:lstStyle/>
          <a:p>
            <a:fld id="{A925BB12-6B12-4203-829E-9BA69E40A82A}" type="slidenum">
              <a:rPr lang="en-US" smtClean="0"/>
              <a:t>6</a:t>
            </a:fld>
            <a:endParaRPr lang="en-US"/>
          </a:p>
        </p:txBody>
      </p:sp>
    </p:spTree>
    <p:extLst>
      <p:ext uri="{BB962C8B-B14F-4D97-AF65-F5344CB8AC3E}">
        <p14:creationId xmlns:p14="http://schemas.microsoft.com/office/powerpoint/2010/main" val="4143408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571732E-AA63-4A1B-9192-A0807724B730}" type="datetimeFigureOut">
              <a:rPr lang="en-US" smtClean="0"/>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8165D-8D9E-4437-B702-AABA83C44436}" type="slidenum">
              <a:rPr lang="en-US" smtClean="0"/>
              <a:t>‹#›</a:t>
            </a:fld>
            <a:endParaRPr lang="en-US"/>
          </a:p>
        </p:txBody>
      </p:sp>
    </p:spTree>
    <p:extLst>
      <p:ext uri="{BB962C8B-B14F-4D97-AF65-F5344CB8AC3E}">
        <p14:creationId xmlns:p14="http://schemas.microsoft.com/office/powerpoint/2010/main" val="62068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71732E-AA63-4A1B-9192-A0807724B730}" type="datetimeFigureOut">
              <a:rPr lang="en-US" smtClean="0"/>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8165D-8D9E-4437-B702-AABA83C44436}" type="slidenum">
              <a:rPr lang="en-US" smtClean="0"/>
              <a:t>‹#›</a:t>
            </a:fld>
            <a:endParaRPr lang="en-US"/>
          </a:p>
        </p:txBody>
      </p:sp>
    </p:spTree>
    <p:extLst>
      <p:ext uri="{BB962C8B-B14F-4D97-AF65-F5344CB8AC3E}">
        <p14:creationId xmlns:p14="http://schemas.microsoft.com/office/powerpoint/2010/main" val="2803152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71732E-AA63-4A1B-9192-A0807724B730}" type="datetimeFigureOut">
              <a:rPr lang="en-US" smtClean="0"/>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8165D-8D9E-4437-B702-AABA83C44436}" type="slidenum">
              <a:rPr lang="en-US" smtClean="0"/>
              <a:t>‹#›</a:t>
            </a:fld>
            <a:endParaRPr lang="en-US"/>
          </a:p>
        </p:txBody>
      </p:sp>
    </p:spTree>
    <p:extLst>
      <p:ext uri="{BB962C8B-B14F-4D97-AF65-F5344CB8AC3E}">
        <p14:creationId xmlns:p14="http://schemas.microsoft.com/office/powerpoint/2010/main" val="240982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71732E-AA63-4A1B-9192-A0807724B730}" type="datetimeFigureOut">
              <a:rPr lang="en-US" smtClean="0"/>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8165D-8D9E-4437-B702-AABA83C44436}" type="slidenum">
              <a:rPr lang="en-US" smtClean="0"/>
              <a:t>‹#›</a:t>
            </a:fld>
            <a:endParaRPr lang="en-US"/>
          </a:p>
        </p:txBody>
      </p:sp>
    </p:spTree>
    <p:extLst>
      <p:ext uri="{BB962C8B-B14F-4D97-AF65-F5344CB8AC3E}">
        <p14:creationId xmlns:p14="http://schemas.microsoft.com/office/powerpoint/2010/main" val="385217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71732E-AA63-4A1B-9192-A0807724B730}" type="datetimeFigureOut">
              <a:rPr lang="en-US" smtClean="0"/>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8165D-8D9E-4437-B702-AABA83C44436}" type="slidenum">
              <a:rPr lang="en-US" smtClean="0"/>
              <a:t>‹#›</a:t>
            </a:fld>
            <a:endParaRPr lang="en-US"/>
          </a:p>
        </p:txBody>
      </p:sp>
    </p:spTree>
    <p:extLst>
      <p:ext uri="{BB962C8B-B14F-4D97-AF65-F5344CB8AC3E}">
        <p14:creationId xmlns:p14="http://schemas.microsoft.com/office/powerpoint/2010/main" val="1038299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71732E-AA63-4A1B-9192-A0807724B730}" type="datetimeFigureOut">
              <a:rPr lang="en-US" smtClean="0"/>
              <a:t>7/24/2016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8165D-8D9E-4437-B702-AABA83C44436}" type="slidenum">
              <a:rPr lang="en-US" smtClean="0"/>
              <a:t>‹#›</a:t>
            </a:fld>
            <a:endParaRPr lang="en-US"/>
          </a:p>
        </p:txBody>
      </p:sp>
    </p:spTree>
    <p:extLst>
      <p:ext uri="{BB962C8B-B14F-4D97-AF65-F5344CB8AC3E}">
        <p14:creationId xmlns:p14="http://schemas.microsoft.com/office/powerpoint/2010/main" val="2308998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71732E-AA63-4A1B-9192-A0807724B730}" type="datetimeFigureOut">
              <a:rPr lang="en-US" smtClean="0"/>
              <a:t>7/24/2016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48165D-8D9E-4437-B702-AABA83C44436}" type="slidenum">
              <a:rPr lang="en-US" smtClean="0"/>
              <a:t>‹#›</a:t>
            </a:fld>
            <a:endParaRPr lang="en-US"/>
          </a:p>
        </p:txBody>
      </p:sp>
    </p:spTree>
    <p:extLst>
      <p:ext uri="{BB962C8B-B14F-4D97-AF65-F5344CB8AC3E}">
        <p14:creationId xmlns:p14="http://schemas.microsoft.com/office/powerpoint/2010/main" val="48095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71732E-AA63-4A1B-9192-A0807724B730}" type="datetimeFigureOut">
              <a:rPr lang="en-US" smtClean="0"/>
              <a:t>7/24/2016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48165D-8D9E-4437-B702-AABA83C44436}" type="slidenum">
              <a:rPr lang="en-US" smtClean="0"/>
              <a:t>‹#›</a:t>
            </a:fld>
            <a:endParaRPr lang="en-US"/>
          </a:p>
        </p:txBody>
      </p:sp>
    </p:spTree>
    <p:extLst>
      <p:ext uri="{BB962C8B-B14F-4D97-AF65-F5344CB8AC3E}">
        <p14:creationId xmlns:p14="http://schemas.microsoft.com/office/powerpoint/2010/main" val="218764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71732E-AA63-4A1B-9192-A0807724B730}" type="datetimeFigureOut">
              <a:rPr lang="en-US" smtClean="0"/>
              <a:t>7/24/2016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48165D-8D9E-4437-B702-AABA83C44436}" type="slidenum">
              <a:rPr lang="en-US" smtClean="0"/>
              <a:t>‹#›</a:t>
            </a:fld>
            <a:endParaRPr lang="en-US"/>
          </a:p>
        </p:txBody>
      </p:sp>
    </p:spTree>
    <p:extLst>
      <p:ext uri="{BB962C8B-B14F-4D97-AF65-F5344CB8AC3E}">
        <p14:creationId xmlns:p14="http://schemas.microsoft.com/office/powerpoint/2010/main" val="195722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71732E-AA63-4A1B-9192-A0807724B730}" type="datetimeFigureOut">
              <a:rPr lang="en-US" smtClean="0"/>
              <a:t>7/24/2016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8165D-8D9E-4437-B702-AABA83C44436}" type="slidenum">
              <a:rPr lang="en-US" smtClean="0"/>
              <a:t>‹#›</a:t>
            </a:fld>
            <a:endParaRPr lang="en-US"/>
          </a:p>
        </p:txBody>
      </p:sp>
    </p:spTree>
    <p:extLst>
      <p:ext uri="{BB962C8B-B14F-4D97-AF65-F5344CB8AC3E}">
        <p14:creationId xmlns:p14="http://schemas.microsoft.com/office/powerpoint/2010/main" val="1347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71732E-AA63-4A1B-9192-A0807724B730}" type="datetimeFigureOut">
              <a:rPr lang="en-US" smtClean="0"/>
              <a:t>7/24/2016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8165D-8D9E-4437-B702-AABA83C44436}" type="slidenum">
              <a:rPr lang="en-US" smtClean="0"/>
              <a:t>‹#›</a:t>
            </a:fld>
            <a:endParaRPr lang="en-US"/>
          </a:p>
        </p:txBody>
      </p:sp>
    </p:spTree>
    <p:extLst>
      <p:ext uri="{BB962C8B-B14F-4D97-AF65-F5344CB8AC3E}">
        <p14:creationId xmlns:p14="http://schemas.microsoft.com/office/powerpoint/2010/main" val="3525560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7E64"/>
            </a:gs>
            <a:gs pos="23000">
              <a:srgbClr val="685954"/>
            </a:gs>
            <a:gs pos="69000">
              <a:srgbClr val="544C46"/>
            </a:gs>
            <a:gs pos="97000">
              <a:srgbClr val="4E464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1732E-AA63-4A1B-9192-A0807724B730}" type="datetimeFigureOut">
              <a:rPr lang="en-US" smtClean="0"/>
              <a:t>7/24/2016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8165D-8D9E-4437-B702-AABA83C44436}" type="slidenum">
              <a:rPr lang="en-US" smtClean="0"/>
              <a:t>‹#›</a:t>
            </a:fld>
            <a:endParaRPr lang="en-US"/>
          </a:p>
        </p:txBody>
      </p:sp>
    </p:spTree>
    <p:extLst>
      <p:ext uri="{BB962C8B-B14F-4D97-AF65-F5344CB8AC3E}">
        <p14:creationId xmlns:p14="http://schemas.microsoft.com/office/powerpoint/2010/main" val="1425531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63769" y="701449"/>
            <a:ext cx="5399315" cy="3594780"/>
          </a:xfrm>
        </p:spPr>
        <p:txBody>
          <a:bodyPr>
            <a:noAutofit/>
          </a:bodyPr>
          <a:lstStyle/>
          <a:p>
            <a:r>
              <a:rPr lang="en-US" sz="8000" b="1" dirty="0">
                <a:ln>
                  <a:solidFill>
                    <a:schemeClr val="tx1"/>
                  </a:solidFill>
                </a:ln>
                <a:solidFill>
                  <a:srgbClr val="FFFF00"/>
                </a:solidFill>
                <a:latin typeface="Papyrus" panose="03070502060502030205" pitchFamily="66" charset="0"/>
              </a:rPr>
              <a:t>The Burning Bush</a:t>
            </a:r>
          </a:p>
        </p:txBody>
      </p:sp>
      <p:sp>
        <p:nvSpPr>
          <p:cNvPr id="3" name="Subtitle 2"/>
          <p:cNvSpPr>
            <a:spLocks noGrp="1"/>
          </p:cNvSpPr>
          <p:nvPr>
            <p:ph type="subTitle" idx="1"/>
          </p:nvPr>
        </p:nvSpPr>
        <p:spPr>
          <a:xfrm>
            <a:off x="7155540" y="5269024"/>
            <a:ext cx="2815771" cy="772886"/>
          </a:xfrm>
        </p:spPr>
        <p:txBody>
          <a:bodyPr>
            <a:normAutofit/>
          </a:bodyPr>
          <a:lstStyle/>
          <a:p>
            <a:r>
              <a:rPr lang="en-US" sz="4800" dirty="0">
                <a:solidFill>
                  <a:schemeClr val="accent3">
                    <a:lumMod val="40000"/>
                    <a:lumOff val="60000"/>
                  </a:schemeClr>
                </a:solidFill>
                <a:effectLst>
                  <a:outerShdw blurRad="38100" dist="38100" dir="2700000" algn="tl">
                    <a:srgbClr val="000000">
                      <a:alpha val="43137"/>
                    </a:srgbClr>
                  </a:outerShdw>
                </a:effectLst>
              </a:rPr>
              <a:t>Exodus 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50" y="140051"/>
            <a:ext cx="5100996" cy="6717949"/>
          </a:xfrm>
          <a:prstGeom prst="rect">
            <a:avLst/>
          </a:prstGeom>
        </p:spPr>
      </p:pic>
    </p:spTree>
    <p:extLst>
      <p:ext uri="{BB962C8B-B14F-4D97-AF65-F5344CB8AC3E}">
        <p14:creationId xmlns:p14="http://schemas.microsoft.com/office/powerpoint/2010/main" val="2075079694"/>
      </p:ext>
    </p:extLst>
  </p:cSld>
  <p:clrMapOvr>
    <a:masterClrMapping/>
  </p:clrMapOvr>
  <mc:AlternateContent xmlns:mc="http://schemas.openxmlformats.org/markup-compatibility/2006" xmlns:p14="http://schemas.microsoft.com/office/powerpoint/2010/main">
    <mc:Choice Requires="p14">
      <p:transition spd="slow" p14:dur="1750">
        <p14:reveal thruBlk="1"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7491" y="781784"/>
            <a:ext cx="6154306" cy="3577565"/>
          </a:xfrm>
        </p:spPr>
        <p:txBody>
          <a:bodyPr>
            <a:noAutofit/>
          </a:bodyPr>
          <a:lstStyle/>
          <a:p>
            <a:r>
              <a:rPr lang="en-US" sz="8000" b="1" dirty="0">
                <a:ln>
                  <a:solidFill>
                    <a:schemeClr val="tx1"/>
                  </a:solidFill>
                </a:ln>
                <a:solidFill>
                  <a:srgbClr val="FFFF00"/>
                </a:solidFill>
                <a:latin typeface="Papyrus" panose="03070502060502030205" pitchFamily="66" charset="0"/>
              </a:rPr>
              <a:t>It shows us the Presence of God!</a:t>
            </a:r>
          </a:p>
        </p:txBody>
      </p:sp>
      <p:sp>
        <p:nvSpPr>
          <p:cNvPr id="3" name="Subtitle 2"/>
          <p:cNvSpPr>
            <a:spLocks noGrp="1"/>
          </p:cNvSpPr>
          <p:nvPr>
            <p:ph type="subTitle" idx="1"/>
          </p:nvPr>
        </p:nvSpPr>
        <p:spPr>
          <a:xfrm>
            <a:off x="1456616" y="5120169"/>
            <a:ext cx="4336055" cy="772886"/>
          </a:xfrm>
        </p:spPr>
        <p:txBody>
          <a:bodyPr>
            <a:normAutofit/>
          </a:bodyPr>
          <a:lstStyle/>
          <a:p>
            <a:r>
              <a:rPr lang="en-US" sz="4800" dirty="0">
                <a:solidFill>
                  <a:schemeClr val="accent3">
                    <a:lumMod val="40000"/>
                    <a:lumOff val="60000"/>
                  </a:schemeClr>
                </a:solidFill>
                <a:effectLst>
                  <a:outerShdw blurRad="38100" dist="38100" dir="2700000" algn="tl">
                    <a:srgbClr val="000000">
                      <a:alpha val="43137"/>
                    </a:srgbClr>
                  </a:outerShdw>
                </a:effectLst>
              </a:rPr>
              <a:t>Exodus 3:4</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447" y="323630"/>
            <a:ext cx="4907970" cy="6162229"/>
          </a:xfrm>
          <a:prstGeom prst="rect">
            <a:avLst/>
          </a:prstGeom>
        </p:spPr>
      </p:pic>
    </p:spTree>
    <p:extLst>
      <p:ext uri="{BB962C8B-B14F-4D97-AF65-F5344CB8AC3E}">
        <p14:creationId xmlns:p14="http://schemas.microsoft.com/office/powerpoint/2010/main" val="4035727977"/>
      </p:ext>
    </p:extLst>
  </p:cSld>
  <p:clrMapOvr>
    <a:masterClrMapping/>
  </p:clrMapOvr>
  <mc:AlternateContent xmlns:mc="http://schemas.openxmlformats.org/markup-compatibility/2006" xmlns:p14="http://schemas.microsoft.com/office/powerpoint/2010/main">
    <mc:Choice Requires="p14">
      <p:transition spd="slow" p14:dur="1750">
        <p14:reveal thruBlk="1"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7491" y="781784"/>
            <a:ext cx="6154306" cy="3577565"/>
          </a:xfrm>
        </p:spPr>
        <p:txBody>
          <a:bodyPr>
            <a:noAutofit/>
          </a:bodyPr>
          <a:lstStyle/>
          <a:p>
            <a:r>
              <a:rPr lang="en-US" sz="8000" b="1" dirty="0">
                <a:ln>
                  <a:solidFill>
                    <a:schemeClr val="tx1"/>
                  </a:solidFill>
                </a:ln>
                <a:solidFill>
                  <a:srgbClr val="FFFF00"/>
                </a:solidFill>
                <a:latin typeface="Papyrus" panose="03070502060502030205" pitchFamily="66" charset="0"/>
              </a:rPr>
              <a:t>It shows us the Holiness of God!</a:t>
            </a:r>
          </a:p>
        </p:txBody>
      </p:sp>
      <p:sp>
        <p:nvSpPr>
          <p:cNvPr id="3" name="Subtitle 2"/>
          <p:cNvSpPr>
            <a:spLocks noGrp="1"/>
          </p:cNvSpPr>
          <p:nvPr>
            <p:ph type="subTitle" idx="1"/>
          </p:nvPr>
        </p:nvSpPr>
        <p:spPr>
          <a:xfrm>
            <a:off x="1456616" y="5120169"/>
            <a:ext cx="4336055" cy="772886"/>
          </a:xfrm>
        </p:spPr>
        <p:txBody>
          <a:bodyPr>
            <a:normAutofit/>
          </a:bodyPr>
          <a:lstStyle/>
          <a:p>
            <a:r>
              <a:rPr lang="en-US" sz="4800" dirty="0">
                <a:solidFill>
                  <a:schemeClr val="accent3">
                    <a:lumMod val="40000"/>
                    <a:lumOff val="60000"/>
                  </a:schemeClr>
                </a:solidFill>
                <a:effectLst>
                  <a:outerShdw blurRad="38100" dist="38100" dir="2700000" algn="tl">
                    <a:srgbClr val="000000">
                      <a:alpha val="43137"/>
                    </a:srgbClr>
                  </a:outerShdw>
                </a:effectLst>
              </a:rPr>
              <a:t>Exodus 3:5</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797" y="-448632"/>
            <a:ext cx="4997144" cy="6008297"/>
          </a:xfrm>
          <a:prstGeom prst="rect">
            <a:avLst/>
          </a:prstGeom>
        </p:spPr>
      </p:pic>
    </p:spTree>
    <p:extLst>
      <p:ext uri="{BB962C8B-B14F-4D97-AF65-F5344CB8AC3E}">
        <p14:creationId xmlns:p14="http://schemas.microsoft.com/office/powerpoint/2010/main" val="1801379668"/>
      </p:ext>
    </p:extLst>
  </p:cSld>
  <p:clrMapOvr>
    <a:masterClrMapping/>
  </p:clrMapOvr>
  <mc:AlternateContent xmlns:mc="http://schemas.openxmlformats.org/markup-compatibility/2006" xmlns:p14="http://schemas.microsoft.com/office/powerpoint/2010/main">
    <mc:Choice Requires="p14">
      <p:transition spd="slow" p14:dur="1750">
        <p14:reveal thruBlk="1"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7491" y="322730"/>
            <a:ext cx="6154306" cy="4797440"/>
          </a:xfrm>
        </p:spPr>
        <p:txBody>
          <a:bodyPr>
            <a:noAutofit/>
          </a:bodyPr>
          <a:lstStyle/>
          <a:p>
            <a:r>
              <a:rPr lang="en-US" sz="8000" b="1" dirty="0">
                <a:ln>
                  <a:solidFill>
                    <a:schemeClr val="tx1"/>
                  </a:solidFill>
                </a:ln>
                <a:solidFill>
                  <a:srgbClr val="FFFF00"/>
                </a:solidFill>
                <a:latin typeface="Papyrus" panose="03070502060502030205" pitchFamily="66" charset="0"/>
              </a:rPr>
              <a:t>It shows us Scripture is the Word of God!</a:t>
            </a:r>
          </a:p>
        </p:txBody>
      </p:sp>
      <p:sp>
        <p:nvSpPr>
          <p:cNvPr id="3" name="Subtitle 2"/>
          <p:cNvSpPr>
            <a:spLocks noGrp="1"/>
          </p:cNvSpPr>
          <p:nvPr>
            <p:ph type="subTitle" idx="1"/>
          </p:nvPr>
        </p:nvSpPr>
        <p:spPr>
          <a:xfrm>
            <a:off x="887506" y="5505089"/>
            <a:ext cx="5217459" cy="772886"/>
          </a:xfrm>
        </p:spPr>
        <p:txBody>
          <a:bodyPr>
            <a:normAutofit/>
          </a:bodyPr>
          <a:lstStyle/>
          <a:p>
            <a:r>
              <a:rPr lang="en-US" sz="4800" dirty="0">
                <a:solidFill>
                  <a:schemeClr val="accent3">
                    <a:lumMod val="40000"/>
                    <a:lumOff val="60000"/>
                  </a:schemeClr>
                </a:solidFill>
                <a:effectLst>
                  <a:outerShdw blurRad="38100" dist="38100" dir="2700000" algn="tl">
                    <a:srgbClr val="000000">
                      <a:alpha val="43137"/>
                    </a:srgbClr>
                  </a:outerShdw>
                </a:effectLst>
              </a:rPr>
              <a:t>Exodus 3:6</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5755" y="1507752"/>
            <a:ext cx="4361140" cy="2902884"/>
          </a:xfrm>
          <a:prstGeom prst="rect">
            <a:avLst/>
          </a:prstGeom>
        </p:spPr>
      </p:pic>
    </p:spTree>
    <p:extLst>
      <p:ext uri="{BB962C8B-B14F-4D97-AF65-F5344CB8AC3E}">
        <p14:creationId xmlns:p14="http://schemas.microsoft.com/office/powerpoint/2010/main" val="2335414113"/>
      </p:ext>
    </p:extLst>
  </p:cSld>
  <p:clrMapOvr>
    <a:masterClrMapping/>
  </p:clrMapOvr>
  <mc:AlternateContent xmlns:mc="http://schemas.openxmlformats.org/markup-compatibility/2006" xmlns:p14="http://schemas.microsoft.com/office/powerpoint/2010/main">
    <mc:Choice Requires="p14">
      <p:transition spd="slow" p14:dur="1750">
        <p14:reveal thruBlk="1"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7491" y="322730"/>
            <a:ext cx="6154306" cy="4797440"/>
          </a:xfrm>
        </p:spPr>
        <p:txBody>
          <a:bodyPr>
            <a:noAutofit/>
          </a:bodyPr>
          <a:lstStyle/>
          <a:p>
            <a:r>
              <a:rPr lang="en-US" sz="8000" b="1" dirty="0">
                <a:ln>
                  <a:solidFill>
                    <a:schemeClr val="tx1"/>
                  </a:solidFill>
                </a:ln>
                <a:solidFill>
                  <a:srgbClr val="FFFF00"/>
                </a:solidFill>
                <a:latin typeface="Papyrus" panose="03070502060502030205" pitchFamily="66" charset="0"/>
              </a:rPr>
              <a:t>It shows       us the Deliverance of God!</a:t>
            </a:r>
          </a:p>
        </p:txBody>
      </p:sp>
      <p:sp>
        <p:nvSpPr>
          <p:cNvPr id="3" name="Subtitle 2"/>
          <p:cNvSpPr>
            <a:spLocks noGrp="1"/>
          </p:cNvSpPr>
          <p:nvPr>
            <p:ph type="subTitle" idx="1"/>
          </p:nvPr>
        </p:nvSpPr>
        <p:spPr>
          <a:xfrm>
            <a:off x="887506" y="5505089"/>
            <a:ext cx="5217459" cy="772886"/>
          </a:xfrm>
        </p:spPr>
        <p:txBody>
          <a:bodyPr>
            <a:normAutofit/>
          </a:bodyPr>
          <a:lstStyle/>
          <a:p>
            <a:r>
              <a:rPr lang="en-US" sz="4800" dirty="0">
                <a:solidFill>
                  <a:schemeClr val="accent3">
                    <a:lumMod val="40000"/>
                    <a:lumOff val="60000"/>
                  </a:schemeClr>
                </a:solidFill>
                <a:effectLst>
                  <a:outerShdw blurRad="38100" dist="38100" dir="2700000" algn="tl">
                    <a:srgbClr val="000000">
                      <a:alpha val="43137"/>
                    </a:srgbClr>
                  </a:outerShdw>
                </a:effectLst>
              </a:rPr>
              <a:t>Exodus 3:7-10</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3883" y="322730"/>
            <a:ext cx="3941646" cy="6277436"/>
          </a:xfrm>
          <a:prstGeom prst="rect">
            <a:avLst/>
          </a:prstGeom>
        </p:spPr>
      </p:pic>
    </p:spTree>
    <p:extLst>
      <p:ext uri="{BB962C8B-B14F-4D97-AF65-F5344CB8AC3E}">
        <p14:creationId xmlns:p14="http://schemas.microsoft.com/office/powerpoint/2010/main" val="4176265564"/>
      </p:ext>
    </p:extLst>
  </p:cSld>
  <p:clrMapOvr>
    <a:masterClrMapping/>
  </p:clrMapOvr>
  <mc:AlternateContent xmlns:mc="http://schemas.openxmlformats.org/markup-compatibility/2006" xmlns:p14="http://schemas.microsoft.com/office/powerpoint/2010/main">
    <mc:Choice Requires="p14">
      <p:transition spd="slow" p14:dur="1750">
        <p14:reveal thruBlk="1"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63769" y="701449"/>
            <a:ext cx="5399315" cy="1423186"/>
          </a:xfrm>
        </p:spPr>
        <p:txBody>
          <a:bodyPr>
            <a:noAutofit/>
          </a:bodyPr>
          <a:lstStyle/>
          <a:p>
            <a:r>
              <a:rPr lang="en-US" sz="8000" b="1" dirty="0">
                <a:ln>
                  <a:solidFill>
                    <a:schemeClr val="tx1"/>
                  </a:solidFill>
                </a:ln>
                <a:solidFill>
                  <a:srgbClr val="FFFF00"/>
                </a:solidFill>
                <a:latin typeface="Papyrus" panose="03070502060502030205" pitchFamily="66" charset="0"/>
              </a:rPr>
              <a:t>Conclusion</a:t>
            </a:r>
          </a:p>
        </p:txBody>
      </p:sp>
      <p:sp>
        <p:nvSpPr>
          <p:cNvPr id="3" name="Subtitle 2"/>
          <p:cNvSpPr>
            <a:spLocks noGrp="1"/>
          </p:cNvSpPr>
          <p:nvPr>
            <p:ph type="subTitle" idx="1"/>
          </p:nvPr>
        </p:nvSpPr>
        <p:spPr>
          <a:xfrm>
            <a:off x="6078071" y="2554941"/>
            <a:ext cx="5185013" cy="3486969"/>
          </a:xfrm>
        </p:spPr>
        <p:txBody>
          <a:bodyPr>
            <a:normAutofit lnSpcReduction="10000"/>
          </a:bodyPr>
          <a:lstStyle/>
          <a:p>
            <a:r>
              <a:rPr lang="en-US" sz="4800" dirty="0">
                <a:solidFill>
                  <a:schemeClr val="bg1"/>
                </a:solidFill>
                <a:effectLst>
                  <a:outerShdw blurRad="38100" dist="38100" dir="2700000" algn="tl">
                    <a:srgbClr val="000000">
                      <a:alpha val="43137"/>
                    </a:srgbClr>
                  </a:outerShdw>
                </a:effectLst>
              </a:rPr>
              <a:t>The burning bush teaches us lessons of truth and holiness!</a:t>
            </a:r>
          </a:p>
          <a:p>
            <a:r>
              <a:rPr lang="en-US" sz="4800" dirty="0">
                <a:solidFill>
                  <a:schemeClr val="bg1"/>
                </a:solidFill>
                <a:effectLst>
                  <a:outerShdw blurRad="38100" dist="38100" dir="2700000" algn="tl">
                    <a:srgbClr val="000000">
                      <a:alpha val="43137"/>
                    </a:srgbClr>
                  </a:outerShdw>
                </a:effectLst>
              </a:rPr>
              <a:t>cf. Ephesians 4:24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50" y="140051"/>
            <a:ext cx="5100996" cy="6717949"/>
          </a:xfrm>
          <a:prstGeom prst="rect">
            <a:avLst/>
          </a:prstGeom>
        </p:spPr>
      </p:pic>
    </p:spTree>
    <p:extLst>
      <p:ext uri="{BB962C8B-B14F-4D97-AF65-F5344CB8AC3E}">
        <p14:creationId xmlns:p14="http://schemas.microsoft.com/office/powerpoint/2010/main" val="1323299947"/>
      </p:ext>
    </p:extLst>
  </p:cSld>
  <p:clrMapOvr>
    <a:masterClrMapping/>
  </p:clrMapOvr>
  <mc:AlternateContent xmlns:mc="http://schemas.openxmlformats.org/markup-compatibility/2006" xmlns:p14="http://schemas.microsoft.com/office/powerpoint/2010/main">
    <mc:Choice Requires="p14">
      <p:transition spd="slow" p14:dur="1750">
        <p14:reveal thruBlk="1"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1220</Words>
  <Application>Microsoft Office PowerPoint</Application>
  <PresentationFormat>Widescreen</PresentationFormat>
  <Paragraphs>60</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Papyrus</vt:lpstr>
      <vt:lpstr>Calibri Light</vt:lpstr>
      <vt:lpstr>Calibri</vt:lpstr>
      <vt:lpstr>Office Theme</vt:lpstr>
      <vt:lpstr>The Burning Bush</vt:lpstr>
      <vt:lpstr>It shows us the Presence of God!</vt:lpstr>
      <vt:lpstr>It shows us the Holiness of God!</vt:lpstr>
      <vt:lpstr>It shows us Scripture is the Word of God!</vt:lpstr>
      <vt:lpstr>It shows       us the Deliverance of God!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Burning Bush</dc:title>
  <dc:creator>Stan Cox</dc:creator>
  <cp:lastModifiedBy>Stan Cox</cp:lastModifiedBy>
  <cp:revision>11</cp:revision>
  <cp:lastPrinted>2016-07-24T21:19:01Z</cp:lastPrinted>
  <dcterms:created xsi:type="dcterms:W3CDTF">2016-07-24T20:12:56Z</dcterms:created>
  <dcterms:modified xsi:type="dcterms:W3CDTF">2016-07-24T21:39:58Z</dcterms:modified>
</cp:coreProperties>
</file>