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053263" cy="9309100"/>
  <p:embeddedFontLst>
    <p:embeddedFont>
      <p:font typeface="Calibri" panose="020F0502020204030204" pitchFamily="34" charset="0"/>
      <p:regular r:id="rId14"/>
      <p:bold r:id="rId15"/>
      <p:italic r:id="rId16"/>
      <p:boldItalic r:id="rId17"/>
    </p:embeddedFont>
    <p:embeddedFont>
      <p:font typeface="BadaBoom BB" panose="020B0603050302020204" pitchFamily="34" charset="0"/>
      <p:regular r:id="rId18"/>
    </p:embeddedFont>
    <p:embeddedFont>
      <p:font typeface="Calibri Light" panose="020F0302020204030204" pitchFamily="34" charset="0"/>
      <p:regular r:id="rId19"/>
      <p:italic r:id="rId20"/>
    </p:embeddedFont>
    <p:embeddedFont>
      <p:font typeface="Shermlock" panose="00000400000000000000"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731"/>
    <a:srgbClr val="65584F"/>
    <a:srgbClr val="E9E5E3"/>
    <a:srgbClr val="978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42428" autoAdjust="0"/>
  </p:normalViewPr>
  <p:slideViewPr>
    <p:cSldViewPr snapToGrid="0">
      <p:cViewPr varScale="1">
        <p:scale>
          <a:sx n="33" d="100"/>
          <a:sy n="33" d="100"/>
        </p:scale>
        <p:origin x="2486" y="38"/>
      </p:cViewPr>
      <p:guideLst/>
    </p:cSldViewPr>
  </p:slideViewPr>
  <p:notesTextViewPr>
    <p:cViewPr>
      <p:scale>
        <a:sx n="1" d="1"/>
        <a:sy n="1" d="1"/>
      </p:scale>
      <p:origin x="0" y="0"/>
    </p:cViewPr>
  </p:notesTextViewPr>
  <p:notesViewPr>
    <p:cSldViewPr snapToGrid="0">
      <p:cViewPr varScale="1">
        <p:scale>
          <a:sx n="63" d="100"/>
          <a:sy n="63"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92BD71-80C8-456E-869D-C8F119B08775}"/>
              </a:ext>
            </a:extLst>
          </p:cNvPr>
          <p:cNvSpPr>
            <a:spLocks noGrp="1"/>
          </p:cNvSpPr>
          <p:nvPr>
            <p:ph type="hdr" sz="quarter"/>
          </p:nvPr>
        </p:nvSpPr>
        <p:spPr>
          <a:xfrm>
            <a:off x="0" y="0"/>
            <a:ext cx="4952958" cy="467072"/>
          </a:xfrm>
          <a:prstGeom prst="rect">
            <a:avLst/>
          </a:prstGeom>
        </p:spPr>
        <p:txBody>
          <a:bodyPr vert="horz" lIns="93497" tIns="46749" rIns="93497" bIns="46749" rtlCol="0"/>
          <a:lstStyle>
            <a:lvl1pPr algn="l">
              <a:defRPr sz="1200"/>
            </a:lvl1pPr>
          </a:lstStyle>
          <a:p>
            <a:r>
              <a:rPr lang="en-US" sz="2000" dirty="0">
                <a:latin typeface="BadaBoom BB" panose="020B0603050302020204" pitchFamily="34" charset="0"/>
              </a:rPr>
              <a:t>The Christian and Recreational Drug Use</a:t>
            </a:r>
          </a:p>
        </p:txBody>
      </p:sp>
      <p:sp>
        <p:nvSpPr>
          <p:cNvPr id="3" name="Date Placeholder 2">
            <a:extLst>
              <a:ext uri="{FF2B5EF4-FFF2-40B4-BE49-F238E27FC236}">
                <a16:creationId xmlns:a16="http://schemas.microsoft.com/office/drawing/2014/main" id="{76E041A3-3CDE-43A1-A3C8-6DDA3F1D805F}"/>
              </a:ext>
            </a:extLst>
          </p:cNvPr>
          <p:cNvSpPr>
            <a:spLocks noGrp="1"/>
          </p:cNvSpPr>
          <p:nvPr>
            <p:ph type="dt" sz="quarter" idx="1"/>
          </p:nvPr>
        </p:nvSpPr>
        <p:spPr>
          <a:xfrm>
            <a:off x="5404366" y="0"/>
            <a:ext cx="1647264" cy="467072"/>
          </a:xfrm>
          <a:prstGeom prst="rect">
            <a:avLst/>
          </a:prstGeom>
        </p:spPr>
        <p:txBody>
          <a:bodyPr vert="horz" lIns="93497" tIns="46749" rIns="93497" bIns="46749" rtlCol="0"/>
          <a:lstStyle>
            <a:lvl1pPr algn="r">
              <a:defRPr sz="1200"/>
            </a:lvl1pPr>
          </a:lstStyle>
          <a:p>
            <a:r>
              <a:rPr lang="en-US" dirty="0"/>
              <a:t>January 14, 2017 am</a:t>
            </a:r>
          </a:p>
        </p:txBody>
      </p:sp>
      <p:sp>
        <p:nvSpPr>
          <p:cNvPr id="4" name="Footer Placeholder 3">
            <a:extLst>
              <a:ext uri="{FF2B5EF4-FFF2-40B4-BE49-F238E27FC236}">
                <a16:creationId xmlns:a16="http://schemas.microsoft.com/office/drawing/2014/main" id="{839FA150-F11C-4807-A71E-89B63E390B5F}"/>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BD30B0E-3D7F-49F3-8548-3C1275AD11CF}"/>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24ECD5C3-2A13-43E7-96E1-C9020F942C2C}" type="slidenum">
              <a:rPr lang="en-US" smtClean="0"/>
              <a:t>‹#›</a:t>
            </a:fld>
            <a:endParaRPr lang="en-US" dirty="0"/>
          </a:p>
        </p:txBody>
      </p:sp>
    </p:spTree>
    <p:extLst>
      <p:ext uri="{BB962C8B-B14F-4D97-AF65-F5344CB8AC3E}">
        <p14:creationId xmlns:p14="http://schemas.microsoft.com/office/powerpoint/2010/main" val="3399088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79292BE2-7F08-4A47-8501-2E84B106F611}" type="datetimeFigureOut">
              <a:rPr lang="en-US" smtClean="0"/>
              <a:t>1/11/2018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844ED803-3B80-421A-9330-0C86E72288CB}" type="slidenum">
              <a:rPr lang="en-US" smtClean="0"/>
              <a:t>‹#›</a:t>
            </a:fld>
            <a:endParaRPr lang="en-US"/>
          </a:p>
        </p:txBody>
      </p:sp>
    </p:spTree>
    <p:extLst>
      <p:ext uri="{BB962C8B-B14F-4D97-AF65-F5344CB8AC3E}">
        <p14:creationId xmlns:p14="http://schemas.microsoft.com/office/powerpoint/2010/main" val="400852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r>
              <a:rPr lang="en-US" b="1" dirty="0"/>
              <a:t>Note:  I have preached on the subject of alcohol use.  (Social drinking).  I have noted that I believe there is much misunderstanding that has resulted in some Christians thinking that social drinking is justifiable because of the drinking of wine in the Bible.  </a:t>
            </a:r>
          </a:p>
          <a:p>
            <a:pPr marL="175308" indent="-175308" defTabSz="934974">
              <a:buFont typeface="Arial" panose="020B0604020202020204" pitchFamily="34" charset="0"/>
              <a:buChar char="•"/>
            </a:pPr>
            <a:r>
              <a:rPr lang="en-US" dirty="0"/>
              <a:t>I do not believe that social drinking can be justified by the scriptures.</a:t>
            </a:r>
          </a:p>
          <a:p>
            <a:pPr marL="175308" indent="-175308" defTabSz="934974">
              <a:buFont typeface="Arial" panose="020B0604020202020204" pitchFamily="34" charset="0"/>
              <a:buChar char="•"/>
            </a:pPr>
            <a:r>
              <a:rPr lang="en-US" i="0" dirty="0"/>
              <a:t>It </a:t>
            </a:r>
            <a:r>
              <a:rPr lang="en-US" dirty="0"/>
              <a:t>is not my purpose today to revisit all of those definitions, passages and arguments.</a:t>
            </a:r>
          </a:p>
          <a:p>
            <a:pPr marL="175308" indent="-175308" defTabSz="934974">
              <a:buFont typeface="Arial" panose="020B0604020202020204" pitchFamily="34" charset="0"/>
              <a:buChar char="•"/>
            </a:pPr>
            <a:r>
              <a:rPr lang="en-US" dirty="0"/>
              <a:t>If you have questions after this lesson is over, I can direct you to a recording of that lesson, and a more extensive series that Jeremiah preached a while back.</a:t>
            </a:r>
          </a:p>
          <a:p>
            <a:pPr marL="175308" indent="-175308" defTabSz="934974">
              <a:buFont typeface="Arial" panose="020B0604020202020204" pitchFamily="34" charset="0"/>
              <a:buChar char="•"/>
            </a:pPr>
            <a:r>
              <a:rPr lang="en-US" dirty="0"/>
              <a:t>This lesson is a bit more comprehensive in scope, though the principles contained here will impact the idea of social drinking.</a:t>
            </a:r>
          </a:p>
          <a:p>
            <a:endParaRPr lang="en-US" b="1" dirty="0"/>
          </a:p>
          <a:p>
            <a:r>
              <a:rPr lang="en-US" b="1" dirty="0"/>
              <a:t>It is difficult as we age to change our conception of how the world is.  We tend to look at things the way they were in decades past.</a:t>
            </a:r>
          </a:p>
          <a:p>
            <a:pPr marL="175308" indent="-175308">
              <a:buFont typeface="Arial" panose="020B0604020202020204" pitchFamily="34" charset="0"/>
              <a:buChar char="•"/>
            </a:pPr>
            <a:r>
              <a:rPr lang="en-US" dirty="0"/>
              <a:t>It strikes me that this is true in preaching too.  Today’s lesson (at least the way I am approaching it) is a recognition of this fact.</a:t>
            </a:r>
          </a:p>
          <a:p>
            <a:pPr marL="175308" indent="-175308">
              <a:buFont typeface="Arial" panose="020B0604020202020204" pitchFamily="34" charset="0"/>
              <a:buChar char="•"/>
            </a:pPr>
            <a:r>
              <a:rPr lang="en-US" dirty="0"/>
              <a:t>For years preachers have preached on the dangers of alcohol use, because for the longest time it was the PRIMARY intoxicant in society.</a:t>
            </a:r>
          </a:p>
          <a:p>
            <a:pPr marL="642795" lvl="1" indent="-175308">
              <a:buFont typeface="Arial" panose="020B0604020202020204" pitchFamily="34" charset="0"/>
              <a:buChar char="•"/>
            </a:pPr>
            <a:r>
              <a:rPr lang="en-US" dirty="0"/>
              <a:t>Times, they are changing.  So, I would like to deal with the subject more broadly, keeping in mind the current trend of states legalizing recreation marijuana use</a:t>
            </a:r>
          </a:p>
          <a:p>
            <a:pPr marL="642795" lvl="1" indent="-175308">
              <a:buFont typeface="Arial" panose="020B0604020202020204" pitchFamily="34" charset="0"/>
              <a:buChar char="•"/>
            </a:pPr>
            <a:endParaRPr lang="en-US" dirty="0"/>
          </a:p>
          <a:p>
            <a:r>
              <a:rPr lang="en-US" b="1" dirty="0"/>
              <a:t>There are two things to consider in such a discussion.</a:t>
            </a:r>
          </a:p>
          <a:p>
            <a:pPr marL="233744" indent="-233744">
              <a:buFont typeface="+mj-lt"/>
              <a:buAutoNum type="arabicPeriod"/>
            </a:pPr>
            <a:r>
              <a:rPr lang="en-US" dirty="0"/>
              <a:t>The present societal reality.  How we got here, and the impact (influence) that could have in our thinking as Christians</a:t>
            </a:r>
          </a:p>
          <a:p>
            <a:pPr marL="233744" indent="-233744">
              <a:buFont typeface="+mj-lt"/>
              <a:buAutoNum type="arabicPeriod"/>
            </a:pPr>
            <a:r>
              <a:rPr lang="en-US" dirty="0"/>
              <a:t>What principles or teaching from scripture should impact our behavior as we seek to bring our thoughts and actions into the captivity of Christ</a:t>
            </a:r>
          </a:p>
        </p:txBody>
      </p:sp>
      <p:sp>
        <p:nvSpPr>
          <p:cNvPr id="4" name="Slide Number Placeholder 3"/>
          <p:cNvSpPr>
            <a:spLocks noGrp="1"/>
          </p:cNvSpPr>
          <p:nvPr>
            <p:ph type="sldNum" sz="quarter" idx="10"/>
          </p:nvPr>
        </p:nvSpPr>
        <p:spPr/>
        <p:txBody>
          <a:bodyPr/>
          <a:lstStyle/>
          <a:p>
            <a:fld id="{844ED803-3B80-421A-9330-0C86E72288CB}" type="slidenum">
              <a:rPr lang="en-US" smtClean="0"/>
              <a:t>1</a:t>
            </a:fld>
            <a:endParaRPr lang="en-US"/>
          </a:p>
        </p:txBody>
      </p:sp>
    </p:spTree>
    <p:extLst>
      <p:ext uri="{BB962C8B-B14F-4D97-AF65-F5344CB8AC3E}">
        <p14:creationId xmlns:p14="http://schemas.microsoft.com/office/powerpoint/2010/main" val="323317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think soberly of these words…</a:t>
            </a:r>
          </a:p>
          <a:p>
            <a:endParaRPr lang="en-US" dirty="0"/>
          </a:p>
          <a:p>
            <a:r>
              <a:rPr lang="en-US" b="1" dirty="0"/>
              <a:t>(Romans 14:10-12), </a:t>
            </a:r>
            <a:r>
              <a:rPr lang="en-US" i="1" dirty="0"/>
              <a:t>“For we shall all stand before the judgment seat of Christ.</a:t>
            </a:r>
            <a:r>
              <a:rPr lang="en-US" i="1" baseline="30000" dirty="0"/>
              <a:t> 11</a:t>
            </a:r>
            <a:r>
              <a:rPr lang="en-US" i="1" dirty="0"/>
              <a:t> For it is written: “As I live, says the Lord, every knee shall bow to Me, and every tongue shall confess to God.” </a:t>
            </a:r>
            <a:r>
              <a:rPr lang="en-US" i="1" baseline="30000" dirty="0"/>
              <a:t>12</a:t>
            </a:r>
            <a:r>
              <a:rPr lang="en-US" i="1" dirty="0"/>
              <a:t> So then each of us shall give account of himself to God.”</a:t>
            </a:r>
          </a:p>
          <a:p>
            <a:endParaRPr lang="en-US" dirty="0"/>
          </a:p>
          <a:p>
            <a:pPr marL="175308" indent="-175308">
              <a:buFont typeface="Arial" panose="020B0604020202020204" pitchFamily="34" charset="0"/>
              <a:buChar char="•"/>
            </a:pPr>
            <a:r>
              <a:rPr lang="en-US" dirty="0"/>
              <a:t>It is my prayer that no Christian will forfeit his standing with God in eternity because of a fleshly desire to take recreational drugs.</a:t>
            </a:r>
          </a:p>
          <a:p>
            <a:pPr marL="642795" lvl="1" indent="-175308">
              <a:buFont typeface="Arial" panose="020B0604020202020204" pitchFamily="34" charset="0"/>
              <a:buChar char="•"/>
            </a:pPr>
            <a:r>
              <a:rPr lang="en-US" dirty="0"/>
              <a:t>They are physically dangerous.  Their use is potentially addictive and destructive</a:t>
            </a:r>
          </a:p>
          <a:p>
            <a:pPr marL="642795" lvl="1" indent="-175308">
              <a:buFont typeface="Arial" panose="020B0604020202020204" pitchFamily="34" charset="0"/>
              <a:buChar char="•"/>
            </a:pPr>
            <a:r>
              <a:rPr lang="en-US" dirty="0"/>
              <a:t>But more devastating is the danger they pose to your eternal soul!</a:t>
            </a:r>
          </a:p>
        </p:txBody>
      </p:sp>
      <p:sp>
        <p:nvSpPr>
          <p:cNvPr id="4" name="Slide Number Placeholder 3"/>
          <p:cNvSpPr>
            <a:spLocks noGrp="1"/>
          </p:cNvSpPr>
          <p:nvPr>
            <p:ph type="sldNum" sz="quarter" idx="10"/>
          </p:nvPr>
        </p:nvSpPr>
        <p:spPr/>
        <p:txBody>
          <a:bodyPr/>
          <a:lstStyle/>
          <a:p>
            <a:fld id="{844ED803-3B80-421A-9330-0C86E72288CB}" type="slidenum">
              <a:rPr lang="en-US" smtClean="0"/>
              <a:t>10</a:t>
            </a:fld>
            <a:endParaRPr lang="en-US"/>
          </a:p>
        </p:txBody>
      </p:sp>
    </p:spTree>
    <p:extLst>
      <p:ext uri="{BB962C8B-B14F-4D97-AF65-F5344CB8AC3E}">
        <p14:creationId xmlns:p14="http://schemas.microsoft.com/office/powerpoint/2010/main" val="343145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Alcohol is often incorrectly classified as a stimulant or "upper". Alcohol is in fact a tranquillizer which depresses the central nervous system. </a:t>
            </a:r>
          </a:p>
          <a:p>
            <a:pPr marL="175308" indent="-175308">
              <a:buFont typeface="Arial" panose="020B0604020202020204" pitchFamily="34" charset="0"/>
              <a:buChar char="•"/>
            </a:pPr>
            <a:r>
              <a:rPr lang="en-US" dirty="0"/>
              <a:t>The short term physical effects depend on the blood-alcohol level. It ranges from mild mood changes to complete loss of coordination, vision, balance and speech. </a:t>
            </a:r>
          </a:p>
          <a:p>
            <a:pPr marL="175308" indent="-175308">
              <a:buFont typeface="Arial" panose="020B0604020202020204" pitchFamily="34" charset="0"/>
              <a:buChar char="•"/>
            </a:pPr>
            <a:r>
              <a:rPr lang="en-US" dirty="0"/>
              <a:t>These effects usually wear off in a matter of hours after a person stops drinking.</a:t>
            </a:r>
          </a:p>
          <a:p>
            <a:pPr marL="175308" indent="-175308">
              <a:buFont typeface="Arial" panose="020B0604020202020204" pitchFamily="34" charset="0"/>
              <a:buChar char="•"/>
            </a:pPr>
            <a:r>
              <a:rPr lang="en-US" dirty="0"/>
              <a:t>Larger amounts of blood alcohol can impair brain functioning and eventually cause unconsciousness. </a:t>
            </a:r>
          </a:p>
          <a:p>
            <a:pPr marL="175308" indent="-175308">
              <a:buFont typeface="Arial" panose="020B0604020202020204" pitchFamily="34" charset="0"/>
              <a:buChar char="•"/>
            </a:pPr>
            <a:r>
              <a:rPr lang="en-US" dirty="0"/>
              <a:t>An extreme overdose, when the blood-alcohol level is higher than 0,50, can be fatal.</a:t>
            </a:r>
          </a:p>
          <a:p>
            <a:pPr marL="175308" indent="-175308">
              <a:buFont typeface="Arial" panose="020B0604020202020204" pitchFamily="34" charset="0"/>
              <a:buChar char="•"/>
            </a:pPr>
            <a:r>
              <a:rPr lang="en-US" dirty="0"/>
              <a:t>Long-term alcohol abuse can be very damaging to one's physical health. Health risks include cirrhosis (hardening) of the liver, gastrointestinal problems, damage to the heart muscle and impaired muscle functioning. Heavy drinkers often tend to miss meals or lack adequate diets and therefore suffer nutritional imbalance and have an impaired immune system.</a:t>
            </a:r>
          </a:p>
          <a:p>
            <a:r>
              <a:rPr lang="en-US" b="1" dirty="0"/>
              <a:t>The prohibition of the public sale and consumption of alcohol became federal law in 1920 with the passage of the 18th amendment to the constitution.</a:t>
            </a:r>
          </a:p>
          <a:p>
            <a:pPr marL="175308" indent="-175308" defTabSz="934974">
              <a:buFont typeface="Arial" panose="020B0604020202020204" pitchFamily="34" charset="0"/>
              <a:buChar char="•"/>
            </a:pPr>
            <a:r>
              <a:rPr lang="en-US" dirty="0"/>
              <a:t>During prohibition, in urban areas (Large cities), organized criminal gangs took control of the beer and liquor supply in many urban areas, bringing a shocking amount of crime.</a:t>
            </a:r>
          </a:p>
          <a:p>
            <a:pPr marL="175308" indent="-175308" defTabSz="934974">
              <a:buFont typeface="Arial" panose="020B0604020202020204" pitchFamily="34" charset="0"/>
              <a:buChar char="•"/>
            </a:pPr>
            <a:r>
              <a:rPr lang="en-US" dirty="0"/>
              <a:t>Prohibition ended with the passage of the 21st amendment in 1933, which repealed the 18th amendment.</a:t>
            </a:r>
          </a:p>
          <a:p>
            <a:r>
              <a:rPr lang="en-US" b="1" dirty="0"/>
              <a:t>Note:  Prohibition is believed to have been a failure.  However, alcohol consumption decreased 50%, and did not return to pre-prohibition levels until the 1940's.  One primary reason for the repeal of Prohibition is the loss of tax revenue by the federal government.  This revenue loss was felt deeply as the country entered the great depression of the 1930’s</a:t>
            </a:r>
            <a:r>
              <a:rPr lang="en-US" dirty="0"/>
              <a:t>.</a:t>
            </a:r>
          </a:p>
          <a:p>
            <a:endParaRPr lang="en-US" b="1" dirty="0"/>
          </a:p>
          <a:p>
            <a:r>
              <a:rPr lang="en-US" b="1" dirty="0"/>
              <a:t>Except for alcohol consumption, recreational drug use has been illegal in the United States for most intoxicants beyond tobacco and </a:t>
            </a:r>
            <a:r>
              <a:rPr lang="en-US" b="1" dirty="0" err="1"/>
              <a:t>and</a:t>
            </a:r>
            <a:r>
              <a:rPr lang="en-US" b="1" dirty="0"/>
              <a:t> caffeine.</a:t>
            </a:r>
          </a:p>
        </p:txBody>
      </p:sp>
      <p:sp>
        <p:nvSpPr>
          <p:cNvPr id="4" name="Slide Number Placeholder 3"/>
          <p:cNvSpPr>
            <a:spLocks noGrp="1"/>
          </p:cNvSpPr>
          <p:nvPr>
            <p:ph type="sldNum" sz="quarter" idx="10"/>
          </p:nvPr>
        </p:nvSpPr>
        <p:spPr/>
        <p:txBody>
          <a:bodyPr/>
          <a:lstStyle/>
          <a:p>
            <a:fld id="{844ED803-3B80-421A-9330-0C86E72288CB}" type="slidenum">
              <a:rPr lang="en-US" smtClean="0"/>
              <a:t>2</a:t>
            </a:fld>
            <a:endParaRPr lang="en-US"/>
          </a:p>
        </p:txBody>
      </p:sp>
    </p:spTree>
    <p:extLst>
      <p:ext uri="{BB962C8B-B14F-4D97-AF65-F5344CB8AC3E}">
        <p14:creationId xmlns:p14="http://schemas.microsoft.com/office/powerpoint/2010/main" val="390989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psychoactive effects of cannabis, known as a "high", are subjective and can vary based on the person and the method of use.</a:t>
            </a:r>
          </a:p>
          <a:p>
            <a:pPr marL="175308" indent="-175308">
              <a:buFont typeface="Arial" panose="020B0604020202020204" pitchFamily="34" charset="0"/>
              <a:buChar char="•"/>
            </a:pPr>
            <a:r>
              <a:rPr lang="en-US" dirty="0"/>
              <a:t>Some effects may include a general alteration of conscious perception, euphoria, feelings of well-being, relaxation or stress reduction, joviality, introspection, enhanced recollection, increased sensuality, increased awareness of sensation, and increased libido. </a:t>
            </a:r>
          </a:p>
          <a:p>
            <a:pPr marL="175308" indent="-175308">
              <a:buFont typeface="Arial" panose="020B0604020202020204" pitchFamily="34" charset="0"/>
              <a:buChar char="•"/>
            </a:pPr>
            <a:r>
              <a:rPr lang="en-US" dirty="0"/>
              <a:t>Abstract or philosophical thinking, disruption of linear memory and paranoia or anxiety are also typical. </a:t>
            </a:r>
          </a:p>
          <a:p>
            <a:pPr marL="175308" indent="-175308">
              <a:buFont typeface="Arial" panose="020B0604020202020204" pitchFamily="34" charset="0"/>
              <a:buChar char="•"/>
            </a:pPr>
            <a:r>
              <a:rPr lang="en-US" dirty="0"/>
              <a:t>Anxiety is the most commonly reported side effect of smoking marijuana. Between 20 and 30 percent of recreational users experience intense anxiety and/or panic attacks after smoking cannabis.</a:t>
            </a:r>
          </a:p>
          <a:p>
            <a:r>
              <a:rPr lang="en-US" b="1" dirty="0"/>
              <a:t>Long term exposure to marijuana may have biologically-based physical, mental, behavioral and social health consequences and is associated with diseases of the liver, lungs, heart, and vasculature.</a:t>
            </a:r>
            <a:r>
              <a:rPr lang="en-US" dirty="0"/>
              <a:t> </a:t>
            </a:r>
          </a:p>
          <a:p>
            <a:endParaRPr lang="en-US" dirty="0"/>
          </a:p>
          <a:p>
            <a:r>
              <a:rPr lang="en-US" b="1" dirty="0"/>
              <a:t>The Controlled Substances Act of 1970 classifies marijuana as a Schedule 1 drug, claiming it has a high potential for abuse and has no acceptable medical use. </a:t>
            </a:r>
          </a:p>
          <a:p>
            <a:pPr marL="175308" indent="-175308">
              <a:buFont typeface="Arial" panose="020B0604020202020204" pitchFamily="34" charset="0"/>
              <a:buChar char="•"/>
            </a:pPr>
            <a:r>
              <a:rPr lang="en-US" dirty="0"/>
              <a:t>Some states have recently passed laws decriminalizing the recreational use of the drugs.  These are Alaska, California, Colorado, Massachusetts, Nevada and Oregon.  Also, Washington D.C.</a:t>
            </a:r>
          </a:p>
          <a:p>
            <a:pPr marL="175308" indent="-175308">
              <a:buFont typeface="Arial" panose="020B0604020202020204" pitchFamily="34" charset="0"/>
              <a:buChar char="•"/>
            </a:pPr>
            <a:r>
              <a:rPr lang="en-US" dirty="0"/>
              <a:t>However, under the Supremacy Clause of the United States Constitution, federal law preempts conflicting state and local laws.  So, technically, it remains illegal, though the federal law is not being enforced in these states.</a:t>
            </a:r>
          </a:p>
          <a:p>
            <a:r>
              <a:rPr lang="en-US" b="1" dirty="0"/>
              <a:t>Note: the Types of Drugs used for recreational purposes are classified as: </a:t>
            </a:r>
            <a:r>
              <a:rPr lang="en-US" dirty="0"/>
              <a:t>Depressants, Stimulants and Hallucinogens</a:t>
            </a:r>
          </a:p>
          <a:p>
            <a:r>
              <a:rPr lang="en-US" b="1" dirty="0"/>
              <a:t>Specific recreational drugs commonly used in America today, both legal and illegal</a:t>
            </a:r>
          </a:p>
          <a:p>
            <a:pPr marL="175308" indent="-175308">
              <a:buFont typeface="Arial" panose="020B0604020202020204" pitchFamily="34" charset="0"/>
              <a:buChar char="•"/>
            </a:pPr>
            <a:r>
              <a:rPr lang="en-US" dirty="0"/>
              <a:t>Alcohol, cannabis, hashish, nicotine (tobacco), caffeine (coffee, tea, soft drinks), controlled substances such as methamphetamines, heroin, cocaine and designer drugs synthesized in labs.</a:t>
            </a:r>
          </a:p>
          <a:p>
            <a:pPr marL="175308" indent="-175308">
              <a:buFont typeface="Arial" panose="020B0604020202020204" pitchFamily="34" charset="0"/>
              <a:buChar char="•"/>
            </a:pPr>
            <a:r>
              <a:rPr lang="en-US" dirty="0"/>
              <a:t>Some of these drugs are physically more dangerous than others.  Cause more profound physiological changes.  Are more addictive.  Are more physically destructive than others.</a:t>
            </a:r>
          </a:p>
          <a:p>
            <a:pPr marL="175308" indent="-175308">
              <a:buFont typeface="Arial" panose="020B0604020202020204" pitchFamily="34" charset="0"/>
              <a:buChar char="•"/>
            </a:pPr>
            <a:r>
              <a:rPr lang="en-US" dirty="0"/>
              <a:t>Society has made decisions as to whether a drug is acceptable or not, often based upon such perceived dangers.</a:t>
            </a:r>
          </a:p>
          <a:p>
            <a:pPr marL="175308" indent="-175308">
              <a:buFont typeface="Arial" panose="020B0604020202020204" pitchFamily="34" charset="0"/>
              <a:buChar char="•"/>
            </a:pPr>
            <a:r>
              <a:rPr lang="en-US" dirty="0"/>
              <a:t>However, such decisions are heavily influenced by prejudice, cultural differences, generational attitudes.  As such, there is a great deal of inconsistency.</a:t>
            </a:r>
          </a:p>
          <a:p>
            <a:pPr marL="175308" indent="-175308">
              <a:buFont typeface="Arial" panose="020B0604020202020204" pitchFamily="34" charset="0"/>
              <a:buChar char="•"/>
            </a:pPr>
            <a:r>
              <a:rPr lang="en-US" b="1" dirty="0"/>
              <a:t>All of which is irrelevant to the Christian.  Our question, what do the scriptures teach with regard to drug use?</a:t>
            </a:r>
          </a:p>
        </p:txBody>
      </p:sp>
      <p:sp>
        <p:nvSpPr>
          <p:cNvPr id="4" name="Slide Number Placeholder 3"/>
          <p:cNvSpPr>
            <a:spLocks noGrp="1"/>
          </p:cNvSpPr>
          <p:nvPr>
            <p:ph type="sldNum" sz="quarter" idx="10"/>
          </p:nvPr>
        </p:nvSpPr>
        <p:spPr/>
        <p:txBody>
          <a:bodyPr/>
          <a:lstStyle/>
          <a:p>
            <a:fld id="{844ED803-3B80-421A-9330-0C86E72288CB}" type="slidenum">
              <a:rPr lang="en-US" smtClean="0"/>
              <a:t>3</a:t>
            </a:fld>
            <a:endParaRPr lang="en-US"/>
          </a:p>
        </p:txBody>
      </p:sp>
    </p:spTree>
    <p:extLst>
      <p:ext uri="{BB962C8B-B14F-4D97-AF65-F5344CB8AC3E}">
        <p14:creationId xmlns:p14="http://schemas.microsoft.com/office/powerpoint/2010/main" val="336217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a lot of specific information in scripture about drugs other than alcohol</a:t>
            </a:r>
          </a:p>
          <a:p>
            <a:pPr marL="175308" indent="-175308">
              <a:buFont typeface="Arial" panose="020B0604020202020204" pitchFamily="34" charset="0"/>
              <a:buChar char="•"/>
            </a:pPr>
            <a:r>
              <a:rPr lang="en-US" dirty="0"/>
              <a:t>One exception is in Galatians 5:20</a:t>
            </a:r>
          </a:p>
          <a:p>
            <a:r>
              <a:rPr lang="en-US" b="1" dirty="0"/>
              <a:t>(Galatians 5:19-21), </a:t>
            </a:r>
            <a:r>
              <a:rPr lang="en-US" i="1" dirty="0"/>
              <a:t>“Now the works of the flesh are evident, which are: adultery, fornication, uncleanness, lewdness, </a:t>
            </a:r>
            <a:r>
              <a:rPr lang="en-US" i="1" baseline="30000" dirty="0"/>
              <a:t>20</a:t>
            </a:r>
            <a:r>
              <a:rPr lang="en-US" i="1" dirty="0"/>
              <a:t> idolatry, </a:t>
            </a:r>
            <a:r>
              <a:rPr lang="en-US" b="1" i="1" u="sng" dirty="0"/>
              <a:t>sorcery</a:t>
            </a:r>
            <a:r>
              <a:rPr lang="en-US" i="1" dirty="0"/>
              <a:t>, hatred, contentions, jealousies, outbursts of wrath, selfish ambitions, dissensions, heresies, </a:t>
            </a:r>
            <a:r>
              <a:rPr lang="en-US" i="1" baseline="30000" dirty="0"/>
              <a:t>21</a:t>
            </a:r>
            <a:r>
              <a:rPr lang="en-US" i="1" dirty="0"/>
              <a:t> envy, murders, drunkenness, revelries, </a:t>
            </a:r>
            <a:r>
              <a:rPr lang="en-US" b="1" i="1" u="sng" dirty="0"/>
              <a:t>and the like</a:t>
            </a:r>
            <a:r>
              <a:rPr lang="en-US" i="1" dirty="0"/>
              <a:t>; of which I tell you beforehand, just as I also told you in time past, that those who practice such things will not inherit the kingdom of God.”</a:t>
            </a:r>
          </a:p>
          <a:p>
            <a:pPr marL="175308" indent="-175308">
              <a:buFont typeface="Arial" panose="020B0604020202020204" pitchFamily="34" charset="0"/>
              <a:buChar char="•"/>
            </a:pPr>
            <a:r>
              <a:rPr lang="en-US" i="1" dirty="0" err="1"/>
              <a:t>Pharmakeia</a:t>
            </a:r>
            <a:r>
              <a:rPr lang="en-US" i="1" dirty="0"/>
              <a:t> </a:t>
            </a:r>
            <a:r>
              <a:rPr lang="en-US" i="0" dirty="0"/>
              <a:t>– 1) T</a:t>
            </a:r>
            <a:r>
              <a:rPr lang="en-US" dirty="0"/>
              <a:t>he use or the administering of drugs; 2) poisoning; 3) sorcery, magical arts, often found in connection with idolatry and fostered by it; 4) metaphorically the deceptions and seductions of idolatry</a:t>
            </a:r>
          </a:p>
          <a:p>
            <a:pPr marL="175308" indent="-175308">
              <a:buFont typeface="Arial" panose="020B0604020202020204" pitchFamily="34" charset="0"/>
              <a:buChar char="•"/>
            </a:pPr>
            <a:r>
              <a:rPr lang="en-US" dirty="0"/>
              <a:t>The idea of sorcery comes from the fact that such deceptions and illusions commonly were associated with and accomplished by the use of hallucinogens</a:t>
            </a:r>
          </a:p>
          <a:p>
            <a:pPr marL="175308" indent="-175308">
              <a:buFont typeface="Arial" panose="020B0604020202020204" pitchFamily="34" charset="0"/>
              <a:buChar char="•"/>
            </a:pPr>
            <a:r>
              <a:rPr lang="en-US" dirty="0"/>
              <a:t>In effect, it is sinful to deceive or control through the use of such drugs.</a:t>
            </a:r>
          </a:p>
          <a:p>
            <a:pPr marL="175308" indent="-175308">
              <a:buFont typeface="Arial" panose="020B0604020202020204" pitchFamily="34" charset="0"/>
              <a:buChar char="•"/>
            </a:pPr>
            <a:r>
              <a:rPr lang="en-US" dirty="0"/>
              <a:t>However, the ability of such drugs to intoxicate put them in the same category as alcohol</a:t>
            </a:r>
          </a:p>
          <a:p>
            <a:pPr marL="175308" indent="-175308">
              <a:buFont typeface="Arial" panose="020B0604020202020204" pitchFamily="34" charset="0"/>
              <a:buChar char="•"/>
            </a:pPr>
            <a:r>
              <a:rPr lang="en-US" dirty="0"/>
              <a:t>Too,  notice that drunkenness and revelries, and the like (things in the same category) are condemned as lusts of the flesh.</a:t>
            </a:r>
          </a:p>
          <a:p>
            <a:pPr marL="175308" indent="-175308">
              <a:buFont typeface="Arial" panose="020B0604020202020204" pitchFamily="34" charset="0"/>
              <a:buChar char="•"/>
            </a:pPr>
            <a:endParaRPr lang="en-US" dirty="0"/>
          </a:p>
          <a:p>
            <a:pPr marL="175308" indent="-175308">
              <a:buFont typeface="Arial" panose="020B0604020202020204" pitchFamily="34" charset="0"/>
              <a:buChar char="•"/>
            </a:pPr>
            <a:r>
              <a:rPr lang="en-US" dirty="0"/>
              <a:t>So, what scriptural principles do we use to determine the recreational use or abstinence from any kind of drug?</a:t>
            </a:r>
          </a:p>
        </p:txBody>
      </p:sp>
      <p:sp>
        <p:nvSpPr>
          <p:cNvPr id="4" name="Slide Number Placeholder 3"/>
          <p:cNvSpPr>
            <a:spLocks noGrp="1"/>
          </p:cNvSpPr>
          <p:nvPr>
            <p:ph type="sldNum" sz="quarter" idx="10"/>
          </p:nvPr>
        </p:nvSpPr>
        <p:spPr/>
        <p:txBody>
          <a:bodyPr/>
          <a:lstStyle/>
          <a:p>
            <a:fld id="{844ED803-3B80-421A-9330-0C86E72288CB}" type="slidenum">
              <a:rPr lang="en-US" smtClean="0"/>
              <a:t>4</a:t>
            </a:fld>
            <a:endParaRPr lang="en-US"/>
          </a:p>
        </p:txBody>
      </p:sp>
    </p:spTree>
    <p:extLst>
      <p:ext uri="{BB962C8B-B14F-4D97-AF65-F5344CB8AC3E}">
        <p14:creationId xmlns:p14="http://schemas.microsoft.com/office/powerpoint/2010/main" val="159448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Scripture deals with:</a:t>
            </a:r>
          </a:p>
          <a:p>
            <a:pPr marL="175308" indent="-175308">
              <a:buFont typeface="Arial" panose="020B0604020202020204" pitchFamily="34" charset="0"/>
              <a:buChar char="•"/>
            </a:pPr>
            <a:r>
              <a:rPr lang="en-US" b="1" dirty="0"/>
              <a:t>Legality</a:t>
            </a:r>
          </a:p>
          <a:p>
            <a:r>
              <a:rPr lang="en-US" b="1" dirty="0"/>
              <a:t>(Romans 13:1-5), </a:t>
            </a:r>
            <a:r>
              <a:rPr lang="en-US" i="1" dirty="0"/>
              <a:t>“Let every soul be subject to the governing authorities. For there is no authority except from God, and the authorities that exist are appointed by God.</a:t>
            </a:r>
            <a:r>
              <a:rPr lang="en-US" i="1" baseline="30000" dirty="0"/>
              <a:t> 2</a:t>
            </a:r>
            <a:r>
              <a:rPr lang="en-US" i="1" dirty="0"/>
              <a:t> Therefore whoever resists the authority resists the ordinance of God, and those who resist will bring judgment on themselves.</a:t>
            </a:r>
            <a:r>
              <a:rPr lang="en-US" i="1" baseline="30000" dirty="0"/>
              <a:t> 3</a:t>
            </a:r>
            <a:r>
              <a:rPr lang="en-US" i="1" dirty="0"/>
              <a:t> For rulers are not a terror to good works, but to evil. Do you want to be unafraid of the authority? Do what is good, and you will have praise from the same.</a:t>
            </a:r>
            <a:r>
              <a:rPr lang="en-US" i="1" baseline="30000" dirty="0"/>
              <a:t> 4</a:t>
            </a:r>
            <a:r>
              <a:rPr lang="en-US" i="1" dirty="0"/>
              <a:t> For he is God's minister to you for good. But if you do evil, be afraid; for he does not bear the sword in vain; for he is God's minister, an avenger to execute wrath on him who practices evil.</a:t>
            </a:r>
            <a:r>
              <a:rPr lang="en-US" i="1" baseline="30000" dirty="0"/>
              <a:t> 5</a:t>
            </a:r>
            <a:r>
              <a:rPr lang="en-US" i="1" dirty="0"/>
              <a:t> Therefore you must be subject, not only because of wrath but also for conscience’ sake.”</a:t>
            </a:r>
          </a:p>
          <a:p>
            <a:pPr marL="642795" lvl="1" indent="-175308">
              <a:buFont typeface="Arial" panose="020B0604020202020204" pitchFamily="34" charset="0"/>
              <a:buChar char="•"/>
            </a:pPr>
            <a:r>
              <a:rPr lang="en-US" i="0" dirty="0"/>
              <a:t>A simple principle.  The illegal use of drugs is condemned.  No gray area here.</a:t>
            </a:r>
          </a:p>
          <a:p>
            <a:pPr marL="642795" lvl="1" indent="-175308">
              <a:buFont typeface="Arial" panose="020B0604020202020204" pitchFamily="34" charset="0"/>
              <a:buChar char="•"/>
            </a:pPr>
            <a:r>
              <a:rPr lang="en-US" i="0" dirty="0"/>
              <a:t>In the state of Texas, recreational marijuana use is illegal.</a:t>
            </a:r>
          </a:p>
          <a:p>
            <a:pPr marL="642795" lvl="1" indent="-175308">
              <a:buFont typeface="Arial" panose="020B0604020202020204" pitchFamily="34" charset="0"/>
              <a:buChar char="•"/>
            </a:pPr>
            <a:r>
              <a:rPr lang="en-US" i="0" dirty="0"/>
              <a:t>Remember, it remains illegal in every state due to our U.S. constitution’s supremacy clause.  Basically, those who states who have legalized it, are assuming (correctly) that the federal government will not expend resources in those localities to enforce the federal law.</a:t>
            </a:r>
          </a:p>
        </p:txBody>
      </p:sp>
      <p:sp>
        <p:nvSpPr>
          <p:cNvPr id="4" name="Slide Number Placeholder 3"/>
          <p:cNvSpPr>
            <a:spLocks noGrp="1"/>
          </p:cNvSpPr>
          <p:nvPr>
            <p:ph type="sldNum" sz="quarter" idx="10"/>
          </p:nvPr>
        </p:nvSpPr>
        <p:spPr/>
        <p:txBody>
          <a:bodyPr/>
          <a:lstStyle/>
          <a:p>
            <a:fld id="{844ED803-3B80-421A-9330-0C86E72288CB}" type="slidenum">
              <a:rPr lang="en-US" smtClean="0"/>
              <a:t>5</a:t>
            </a:fld>
            <a:endParaRPr lang="en-US"/>
          </a:p>
        </p:txBody>
      </p:sp>
    </p:spTree>
    <p:extLst>
      <p:ext uri="{BB962C8B-B14F-4D97-AF65-F5344CB8AC3E}">
        <p14:creationId xmlns:p14="http://schemas.microsoft.com/office/powerpoint/2010/main" val="401594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Scripture deals with:</a:t>
            </a:r>
          </a:p>
          <a:p>
            <a:pPr marL="175308" indent="-175308">
              <a:buFont typeface="Arial" panose="020B0604020202020204" pitchFamily="34" charset="0"/>
              <a:buChar char="•"/>
            </a:pPr>
            <a:r>
              <a:rPr lang="en-US" b="1" dirty="0"/>
              <a:t>Addiction</a:t>
            </a:r>
          </a:p>
          <a:p>
            <a:r>
              <a:rPr lang="en-US" b="1" dirty="0"/>
              <a:t>(1 Corinthians 6:12-14), </a:t>
            </a:r>
            <a:r>
              <a:rPr lang="en-US" b="0" i="1" dirty="0"/>
              <a:t>“All things are lawful for me, but all things are not helpful. All things are lawful for me, </a:t>
            </a:r>
            <a:r>
              <a:rPr lang="en-US" b="1" i="1" u="sng" dirty="0"/>
              <a:t>but I will not be brought under the power of any</a:t>
            </a:r>
            <a:r>
              <a:rPr lang="en-US" b="0" i="1" dirty="0"/>
              <a:t>.</a:t>
            </a:r>
            <a:r>
              <a:rPr lang="en-US" b="0" i="1" baseline="30000" dirty="0"/>
              <a:t> 13</a:t>
            </a:r>
            <a:r>
              <a:rPr lang="en-US" b="0" i="1" dirty="0"/>
              <a:t> Foods for the stomach and the stomach for foods, but God will destroy both it and them. Now the body is not for sexual immorality but for the Lord, and the Lord for the body.</a:t>
            </a:r>
            <a:r>
              <a:rPr lang="en-US" b="0" i="1" baseline="30000" dirty="0"/>
              <a:t> 14</a:t>
            </a:r>
            <a:r>
              <a:rPr lang="en-US" b="0" i="1" dirty="0"/>
              <a:t> And God both raised up the Lord and will also raise us up by His power.”</a:t>
            </a:r>
          </a:p>
          <a:p>
            <a:pPr marL="642795" lvl="1" indent="-175308">
              <a:buFont typeface="Arial" panose="020B0604020202020204" pitchFamily="34" charset="0"/>
              <a:buChar char="•"/>
            </a:pPr>
            <a:r>
              <a:rPr lang="en-US" dirty="0"/>
              <a:t>Context deals with anything (habit, substance, or influence) that enslaves a child of God.</a:t>
            </a:r>
          </a:p>
          <a:p>
            <a:pPr marL="642795" lvl="1" indent="-175308">
              <a:buFont typeface="Arial" panose="020B0604020202020204" pitchFamily="34" charset="0"/>
              <a:buChar char="•"/>
            </a:pPr>
            <a:r>
              <a:rPr lang="en-US" b="1" dirty="0"/>
              <a:t>A Christian must not surrender his control, his ability to make decisions for himself.  </a:t>
            </a:r>
            <a:r>
              <a:rPr lang="en-US" dirty="0"/>
              <a:t>Drug addiction does exactly that, it enslaves.</a:t>
            </a:r>
          </a:p>
          <a:p>
            <a:pPr marL="175308" indent="-175308">
              <a:buFont typeface="Arial" panose="020B0604020202020204" pitchFamily="34" charset="0"/>
              <a:buChar char="•"/>
            </a:pPr>
            <a:r>
              <a:rPr lang="en-US" dirty="0"/>
              <a:t>Alcoholism, addiction to cocaine, heroin, even nicotine or caffeine (all fall under this admonition).</a:t>
            </a:r>
          </a:p>
          <a:p>
            <a:pPr marL="175308" indent="-175308">
              <a:buFont typeface="Arial" panose="020B0604020202020204" pitchFamily="34" charset="0"/>
              <a:buChar char="•"/>
            </a:pPr>
            <a:endParaRPr lang="en-US" dirty="0"/>
          </a:p>
          <a:p>
            <a:pPr marL="175308" indent="-175308">
              <a:buFont typeface="Arial" panose="020B0604020202020204" pitchFamily="34" charset="0"/>
              <a:buChar char="•"/>
            </a:pPr>
            <a:r>
              <a:rPr lang="en-US" b="1" dirty="0"/>
              <a:t>Anytime a Christian talks about “needing” something to get through the day, to get up and going in the morning, to calm his nerves.  He needs to take stock as to whether he is “under the power” of that thing.</a:t>
            </a:r>
          </a:p>
        </p:txBody>
      </p:sp>
      <p:sp>
        <p:nvSpPr>
          <p:cNvPr id="4" name="Slide Number Placeholder 3"/>
          <p:cNvSpPr>
            <a:spLocks noGrp="1"/>
          </p:cNvSpPr>
          <p:nvPr>
            <p:ph type="sldNum" sz="quarter" idx="10"/>
          </p:nvPr>
        </p:nvSpPr>
        <p:spPr/>
        <p:txBody>
          <a:bodyPr/>
          <a:lstStyle/>
          <a:p>
            <a:fld id="{844ED803-3B80-421A-9330-0C86E72288CB}" type="slidenum">
              <a:rPr lang="en-US" smtClean="0"/>
              <a:t>6</a:t>
            </a:fld>
            <a:endParaRPr lang="en-US"/>
          </a:p>
        </p:txBody>
      </p:sp>
    </p:spTree>
    <p:extLst>
      <p:ext uri="{BB962C8B-B14F-4D97-AF65-F5344CB8AC3E}">
        <p14:creationId xmlns:p14="http://schemas.microsoft.com/office/powerpoint/2010/main" val="190275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Scripture deals with:</a:t>
            </a:r>
          </a:p>
          <a:p>
            <a:pPr marL="175308" indent="-175308">
              <a:buFont typeface="Arial" panose="020B0604020202020204" pitchFamily="34" charset="0"/>
              <a:buChar char="•"/>
            </a:pPr>
            <a:r>
              <a:rPr lang="en-US" b="1" dirty="0"/>
              <a:t>Intoxication</a:t>
            </a:r>
          </a:p>
          <a:p>
            <a:pPr marL="642795" lvl="1" indent="-175308">
              <a:buFont typeface="Arial" panose="020B0604020202020204" pitchFamily="34" charset="0"/>
              <a:buChar char="•"/>
            </a:pPr>
            <a:r>
              <a:rPr lang="en-US" b="0" dirty="0"/>
              <a:t>This is a primary argument against both alcohol use, or the use of any other drug</a:t>
            </a:r>
          </a:p>
          <a:p>
            <a:pPr marL="642795" lvl="1" indent="-175308">
              <a:buFont typeface="Arial" panose="020B0604020202020204" pitchFamily="34" charset="0"/>
              <a:buChar char="•"/>
            </a:pPr>
            <a:r>
              <a:rPr lang="en-US" b="0" dirty="0"/>
              <a:t>Whether it is “getting a buzz” or “getting high” or “getting mellow”, one is referring to getting intoxicated</a:t>
            </a:r>
          </a:p>
          <a:p>
            <a:pPr marL="175308" indent="-175308">
              <a:buFont typeface="Arial" panose="020B0604020202020204" pitchFamily="34" charset="0"/>
              <a:buChar char="•"/>
            </a:pPr>
            <a:r>
              <a:rPr lang="en-US" b="1" dirty="0"/>
              <a:t>The Bible condemns drunkenness </a:t>
            </a:r>
          </a:p>
          <a:p>
            <a:pPr marL="175308" indent="-175308">
              <a:buFont typeface="Arial" panose="020B0604020202020204" pitchFamily="34" charset="0"/>
              <a:buChar char="•"/>
            </a:pPr>
            <a:r>
              <a:rPr lang="en-US" b="1" dirty="0"/>
              <a:t>(Romans 13:13), </a:t>
            </a:r>
            <a:r>
              <a:rPr lang="en-US" i="1" dirty="0"/>
              <a:t>“Let us walk properly, as in the day, not in revelry and drunkenness, not in lewdness and lust, not in strife and envy.”</a:t>
            </a:r>
          </a:p>
          <a:p>
            <a:pPr marL="642795" lvl="1" indent="-175308">
              <a:buFont typeface="Arial" panose="020B0604020202020204" pitchFamily="34" charset="0"/>
              <a:buChar char="•"/>
            </a:pPr>
            <a:r>
              <a:rPr lang="en-US" i="0" dirty="0"/>
              <a:t>Note:  It is a work of the flesh, (cf. Galatians 5:19-21), which will lead to destruction</a:t>
            </a:r>
          </a:p>
          <a:p>
            <a:pPr marL="175308" indent="-175308">
              <a:buFont typeface="Arial" panose="020B0604020202020204" pitchFamily="34" charset="0"/>
              <a:buChar char="•"/>
            </a:pPr>
            <a:r>
              <a:rPr lang="en-US" b="1" dirty="0"/>
              <a:t>The Bible calls for sobriety</a:t>
            </a:r>
          </a:p>
          <a:p>
            <a:pPr marL="175308" indent="-175308">
              <a:buFont typeface="Arial" panose="020B0604020202020204" pitchFamily="34" charset="0"/>
              <a:buChar char="•"/>
            </a:pPr>
            <a:r>
              <a:rPr lang="en-US" b="1" dirty="0"/>
              <a:t>(1 Peter 5:8), </a:t>
            </a:r>
            <a:r>
              <a:rPr lang="en-US" i="1" dirty="0"/>
              <a:t>“Be sober, be vigilant; because your adversary the devil walks about like a roaring lion, seeking whom he may devour.”</a:t>
            </a:r>
          </a:p>
          <a:p>
            <a:pPr marL="642795" lvl="1" indent="-175308">
              <a:buFont typeface="Arial" panose="020B0604020202020204" pitchFamily="34" charset="0"/>
              <a:buChar char="•"/>
            </a:pPr>
            <a:r>
              <a:rPr lang="en-US" dirty="0"/>
              <a:t>Any intoxication is sinful for the child of God.  It is characteristic of the Gentiles, not appropriate for the Christian</a:t>
            </a:r>
          </a:p>
          <a:p>
            <a:r>
              <a:rPr lang="en-US" b="1" dirty="0"/>
              <a:t>(1 Peter 4:1-3), </a:t>
            </a:r>
            <a:r>
              <a:rPr lang="en-US" i="1" dirty="0"/>
              <a:t>“Therefore, since Christ suffered for us in the flesh, arm yourselves also with the same mind, for he who has suffered in the flesh has ceased from sin,</a:t>
            </a:r>
            <a:r>
              <a:rPr lang="en-US" i="1" baseline="30000" dirty="0"/>
              <a:t> 2</a:t>
            </a:r>
            <a:r>
              <a:rPr lang="en-US" i="1" dirty="0"/>
              <a:t> that he no longer should live the rest of his time in the flesh for the lusts of men, but for the will of God.</a:t>
            </a:r>
            <a:r>
              <a:rPr lang="en-US" i="1" baseline="30000" dirty="0"/>
              <a:t> 3</a:t>
            </a:r>
            <a:r>
              <a:rPr lang="en-US" i="1" dirty="0"/>
              <a:t> For we have spent enough of our past lifetime in doing the will of the Gentiles—when we walked in lewdness, lusts, drunkenness, revelries, drinking parties, and abominable idolatries.”</a:t>
            </a:r>
          </a:p>
        </p:txBody>
      </p:sp>
      <p:sp>
        <p:nvSpPr>
          <p:cNvPr id="4" name="Slide Number Placeholder 3"/>
          <p:cNvSpPr>
            <a:spLocks noGrp="1"/>
          </p:cNvSpPr>
          <p:nvPr>
            <p:ph type="sldNum" sz="quarter" idx="10"/>
          </p:nvPr>
        </p:nvSpPr>
        <p:spPr/>
        <p:txBody>
          <a:bodyPr/>
          <a:lstStyle/>
          <a:p>
            <a:fld id="{844ED803-3B80-421A-9330-0C86E72288CB}" type="slidenum">
              <a:rPr lang="en-US" smtClean="0"/>
              <a:t>7</a:t>
            </a:fld>
            <a:endParaRPr lang="en-US"/>
          </a:p>
        </p:txBody>
      </p:sp>
    </p:spTree>
    <p:extLst>
      <p:ext uri="{BB962C8B-B14F-4D97-AF65-F5344CB8AC3E}">
        <p14:creationId xmlns:p14="http://schemas.microsoft.com/office/powerpoint/2010/main" val="1111740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Scripture deals with:</a:t>
            </a:r>
          </a:p>
          <a:p>
            <a:pPr marL="175308" indent="-175308">
              <a:buFont typeface="Arial" panose="020B0604020202020204" pitchFamily="34" charset="0"/>
              <a:buChar char="•"/>
            </a:pPr>
            <a:r>
              <a:rPr lang="en-US" b="1" dirty="0"/>
              <a:t>Companionship</a:t>
            </a:r>
          </a:p>
          <a:p>
            <a:pPr marL="642795" lvl="1" indent="-175308">
              <a:buFont typeface="Arial" panose="020B0604020202020204" pitchFamily="34" charset="0"/>
              <a:buChar char="•"/>
            </a:pPr>
            <a:r>
              <a:rPr lang="en-US" dirty="0"/>
              <a:t>Going along with the Gentiles is an affront to God’s call for holiness</a:t>
            </a:r>
          </a:p>
          <a:p>
            <a:pPr defTabSz="934974"/>
            <a:r>
              <a:rPr lang="en-US" b="1" dirty="0"/>
              <a:t>(1 Peter 4:1-4), </a:t>
            </a:r>
            <a:r>
              <a:rPr lang="en-US" i="1" dirty="0"/>
              <a:t>“Therefore, since Christ suffered for us in the flesh, arm yourselves also with the same mind, for he who has suffered in the flesh has ceased from sin,</a:t>
            </a:r>
            <a:r>
              <a:rPr lang="en-US" i="1" baseline="30000" dirty="0"/>
              <a:t> 2</a:t>
            </a:r>
            <a:r>
              <a:rPr lang="en-US" i="1" dirty="0"/>
              <a:t> that he no longer should live the rest of his time in the flesh for the lusts of men, but for the will of God.</a:t>
            </a:r>
            <a:r>
              <a:rPr lang="en-US" i="1" baseline="30000" dirty="0"/>
              <a:t> 3</a:t>
            </a:r>
            <a:r>
              <a:rPr lang="en-US" i="1" dirty="0"/>
              <a:t> </a:t>
            </a:r>
            <a:r>
              <a:rPr lang="en-US" b="1" i="1" u="sng" dirty="0"/>
              <a:t>For we have spent enough of our past lifetime in doing the will of the Gentiles</a:t>
            </a:r>
            <a:r>
              <a:rPr lang="en-US" i="1" dirty="0"/>
              <a:t>—when we walked in lewdness, lusts, drunkenness, revelries, drinking parties, and abominable idolatries.”  </a:t>
            </a:r>
            <a:r>
              <a:rPr lang="en-US" i="1" baseline="30000" dirty="0"/>
              <a:t>4</a:t>
            </a:r>
            <a:r>
              <a:rPr lang="en-US" i="1" dirty="0"/>
              <a:t> In regard to these, </a:t>
            </a:r>
            <a:r>
              <a:rPr lang="en-US" b="1" i="1" u="sng" dirty="0"/>
              <a:t>they think it strange that you do not run with them</a:t>
            </a:r>
            <a:r>
              <a:rPr lang="en-US" b="1" i="1" u="none" dirty="0"/>
              <a:t> </a:t>
            </a:r>
            <a:r>
              <a:rPr lang="en-US" i="1" dirty="0"/>
              <a:t>in the same flood of dissipation, speaking evil of you.”</a:t>
            </a:r>
          </a:p>
          <a:p>
            <a:pPr marL="642795" lvl="1" indent="-175308">
              <a:buFont typeface="Arial" panose="020B0604020202020204" pitchFamily="34" charset="0"/>
              <a:buChar char="•"/>
            </a:pPr>
            <a:r>
              <a:rPr lang="en-US" i="0" dirty="0"/>
              <a:t>When Christians are together, is there EVER recreational drug use?  When we have potlucks, do we have beer and wine?  When we are watching a football game together, or going out to eat, or having one another in our homes, do we offer marijuana brownies to get high?</a:t>
            </a:r>
          </a:p>
          <a:p>
            <a:r>
              <a:rPr lang="en-US" b="1" i="0" dirty="0"/>
              <a:t>(Ephesians 5:17-19), </a:t>
            </a:r>
            <a:r>
              <a:rPr lang="en-US" i="1" dirty="0"/>
              <a:t>“Therefore do not be unwise, but understand what the will of the Lord is.</a:t>
            </a:r>
            <a:r>
              <a:rPr lang="en-US" i="1" baseline="30000" dirty="0"/>
              <a:t> 18</a:t>
            </a:r>
            <a:r>
              <a:rPr lang="en-US" i="1" dirty="0"/>
              <a:t> </a:t>
            </a:r>
            <a:r>
              <a:rPr lang="en-US" b="1" i="1" u="sng" dirty="0"/>
              <a:t>And do not be drunk with wine, in which is dissipation; but be filled with the Spirit</a:t>
            </a:r>
            <a:r>
              <a:rPr lang="en-US" i="1" dirty="0"/>
              <a:t>,</a:t>
            </a:r>
            <a:r>
              <a:rPr lang="en-US" i="1" baseline="30000" dirty="0"/>
              <a:t> 19</a:t>
            </a:r>
            <a:r>
              <a:rPr lang="en-US" i="1" dirty="0"/>
              <a:t> speaking to one another in psalms and hymns and spiritual songs, singing and making melody in your heart to the Lord.”</a:t>
            </a:r>
          </a:p>
          <a:p>
            <a:pPr marL="642795" lvl="1" indent="-175308">
              <a:buFont typeface="Arial" panose="020B0604020202020204" pitchFamily="34" charset="0"/>
              <a:buChar char="•"/>
            </a:pPr>
            <a:r>
              <a:rPr lang="en-US" dirty="0"/>
              <a:t>What is needed above all things is honesty with ourselves.  Recreational drug use is something the ungodly do.  Any desire on our part to participate comes from that dark place that is contradictory to a life of holiness and service to God.</a:t>
            </a:r>
          </a:p>
          <a:p>
            <a:r>
              <a:rPr lang="en-US" b="1" dirty="0"/>
              <a:t>(1 Corinthians 15:33-34), </a:t>
            </a:r>
            <a:r>
              <a:rPr lang="en-US" i="1" dirty="0"/>
              <a:t>“Do not be deceived: “Evil company corrupts good habits.”</a:t>
            </a:r>
            <a:r>
              <a:rPr lang="en-US" i="1" baseline="30000" dirty="0"/>
              <a:t> 34</a:t>
            </a:r>
            <a:r>
              <a:rPr lang="en-US" i="1" dirty="0"/>
              <a:t> Awake to righteousness, and do not sin; for some do not have the knowledge of God. I speak this to your shame.”</a:t>
            </a:r>
          </a:p>
        </p:txBody>
      </p:sp>
      <p:sp>
        <p:nvSpPr>
          <p:cNvPr id="4" name="Slide Number Placeholder 3"/>
          <p:cNvSpPr>
            <a:spLocks noGrp="1"/>
          </p:cNvSpPr>
          <p:nvPr>
            <p:ph type="sldNum" sz="quarter" idx="10"/>
          </p:nvPr>
        </p:nvSpPr>
        <p:spPr/>
        <p:txBody>
          <a:bodyPr/>
          <a:lstStyle/>
          <a:p>
            <a:fld id="{844ED803-3B80-421A-9330-0C86E72288CB}" type="slidenum">
              <a:rPr lang="en-US" smtClean="0"/>
              <a:t>8</a:t>
            </a:fld>
            <a:endParaRPr lang="en-US"/>
          </a:p>
        </p:txBody>
      </p:sp>
    </p:spTree>
    <p:extLst>
      <p:ext uri="{BB962C8B-B14F-4D97-AF65-F5344CB8AC3E}">
        <p14:creationId xmlns:p14="http://schemas.microsoft.com/office/powerpoint/2010/main" val="294824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Scripture deals with:</a:t>
            </a:r>
          </a:p>
          <a:p>
            <a:pPr marL="175308" indent="-175308">
              <a:buFont typeface="Arial" panose="020B0604020202020204" pitchFamily="34" charset="0"/>
              <a:buChar char="•"/>
            </a:pPr>
            <a:r>
              <a:rPr lang="en-US" b="1" dirty="0"/>
              <a:t>Influence</a:t>
            </a:r>
          </a:p>
          <a:p>
            <a:pPr marL="642795" lvl="1" indent="-175308">
              <a:buFont typeface="Arial" panose="020B0604020202020204" pitchFamily="34" charset="0"/>
              <a:buChar char="•"/>
            </a:pPr>
            <a:r>
              <a:rPr lang="en-US" b="1" dirty="0"/>
              <a:t>Question:  </a:t>
            </a:r>
            <a:r>
              <a:rPr lang="en-US" b="0" dirty="0"/>
              <a:t>How can we exert a righteous influence to the world when we are engaging in practices that are characterized as “like” the world?</a:t>
            </a:r>
          </a:p>
          <a:p>
            <a:pPr marL="642795" lvl="1" indent="-175308">
              <a:buFont typeface="Arial" panose="020B0604020202020204" pitchFamily="34" charset="0"/>
              <a:buChar char="•"/>
            </a:pPr>
            <a:r>
              <a:rPr lang="en-US" b="0" dirty="0"/>
              <a:t>We are called to be different!</a:t>
            </a:r>
          </a:p>
          <a:p>
            <a:r>
              <a:rPr lang="en-US" b="1" dirty="0"/>
              <a:t>(Philippians 2:12-16), </a:t>
            </a:r>
            <a:r>
              <a:rPr lang="en-US" b="0" i="1" dirty="0"/>
              <a:t>“</a:t>
            </a:r>
            <a:r>
              <a:rPr lang="en-US" i="1" dirty="0"/>
              <a:t>Therefore, my beloved, as you have always obeyed, not as in my presence only, but now much more in my absence, work out your own salvation with fear and trembling;</a:t>
            </a:r>
            <a:r>
              <a:rPr lang="en-US" i="1" baseline="30000" dirty="0"/>
              <a:t> 13</a:t>
            </a:r>
            <a:r>
              <a:rPr lang="en-US" i="1" dirty="0"/>
              <a:t> for it is God who works in you both to will and to do for His good pleasure. </a:t>
            </a:r>
            <a:r>
              <a:rPr lang="en-US" i="1" baseline="30000" dirty="0"/>
              <a:t>14</a:t>
            </a:r>
            <a:r>
              <a:rPr lang="en-US" i="1" dirty="0"/>
              <a:t> Do all things without complaining and disputing,</a:t>
            </a:r>
            <a:r>
              <a:rPr lang="en-US" i="1" baseline="30000" dirty="0"/>
              <a:t> 15</a:t>
            </a:r>
            <a:r>
              <a:rPr lang="en-US" i="1" dirty="0"/>
              <a:t> </a:t>
            </a:r>
            <a:r>
              <a:rPr lang="en-US" b="1" i="1" u="sng" dirty="0"/>
              <a:t>that you may become blameless and harmless, children of God without fault in the midst of a crooked and perverse generation, among whom you shine as lights in the world</a:t>
            </a:r>
            <a:r>
              <a:rPr lang="en-US" i="1" dirty="0"/>
              <a:t>,</a:t>
            </a:r>
            <a:r>
              <a:rPr lang="en-US" i="1" baseline="30000" dirty="0"/>
              <a:t> 16</a:t>
            </a:r>
            <a:r>
              <a:rPr lang="en-US" i="1" dirty="0"/>
              <a:t> holding fast the word of life, so that I may rejoice in the day of Christ that I have not run in vain or labored in vain.”</a:t>
            </a:r>
          </a:p>
          <a:p>
            <a:pPr marL="642795" lvl="1" indent="-175308">
              <a:buFont typeface="Arial" panose="020B0604020202020204" pitchFamily="34" charset="0"/>
              <a:buChar char="•"/>
            </a:pPr>
            <a:r>
              <a:rPr lang="en-US" b="0" i="0" dirty="0"/>
              <a:t>Our influence toward our brethren must likewise be pure.</a:t>
            </a:r>
          </a:p>
          <a:p>
            <a:pPr marL="642795" lvl="1" indent="-175308">
              <a:buFont typeface="Arial" panose="020B0604020202020204" pitchFamily="34" charset="0"/>
              <a:buChar char="•"/>
            </a:pPr>
            <a:r>
              <a:rPr lang="en-US" b="0" i="0" dirty="0"/>
              <a:t>This principle is true even with things that are otherwise not objectionable!</a:t>
            </a:r>
          </a:p>
          <a:p>
            <a:r>
              <a:rPr lang="en-US" b="1" i="0" dirty="0"/>
              <a:t>(Romans 14:19-21), </a:t>
            </a:r>
            <a:r>
              <a:rPr lang="en-US" b="0" i="1" dirty="0"/>
              <a:t>“</a:t>
            </a:r>
            <a:r>
              <a:rPr lang="en-US" i="1" dirty="0"/>
              <a:t>Therefore let us pursue the things which make for peace and the things by which one may edify another.</a:t>
            </a:r>
            <a:r>
              <a:rPr lang="en-US" i="1" baseline="30000" dirty="0"/>
              <a:t> 20</a:t>
            </a:r>
            <a:r>
              <a:rPr lang="en-US" i="1" dirty="0"/>
              <a:t> Do not destroy the work of God for the sake of food. All things indeed are pure, but it is evil for the man who eats with offense.</a:t>
            </a:r>
            <a:r>
              <a:rPr lang="en-US" i="1" baseline="30000" dirty="0"/>
              <a:t> 21</a:t>
            </a:r>
            <a:r>
              <a:rPr lang="en-US" i="1" dirty="0"/>
              <a:t> </a:t>
            </a:r>
            <a:r>
              <a:rPr lang="en-US" b="1" i="1" u="sng" dirty="0"/>
              <a:t>It is good neither to eat meat nor drink wine nor do anything by which your brother stumbles or is offended or is made weak</a:t>
            </a:r>
            <a:r>
              <a:rPr lang="en-US" i="1" dirty="0"/>
              <a:t>.”</a:t>
            </a:r>
          </a:p>
          <a:p>
            <a:pPr marL="642795" lvl="1" indent="-175308">
              <a:buFont typeface="Arial" panose="020B0604020202020204" pitchFamily="34" charset="0"/>
              <a:buChar char="•"/>
            </a:pPr>
            <a:r>
              <a:rPr lang="en-US" b="0" i="0" dirty="0"/>
              <a:t>Our vulnerable members (babes in Christ, the young, those who struggle with worldliness) need to see us as beacons of light and righteousness!  You can’t be that with a beer or a joint in your hand.  </a:t>
            </a:r>
            <a:r>
              <a:rPr lang="en-US" b="1" i="0" dirty="0"/>
              <a:t>Not to the world, and not to your brethren!</a:t>
            </a:r>
          </a:p>
        </p:txBody>
      </p:sp>
      <p:sp>
        <p:nvSpPr>
          <p:cNvPr id="4" name="Slide Number Placeholder 3"/>
          <p:cNvSpPr>
            <a:spLocks noGrp="1"/>
          </p:cNvSpPr>
          <p:nvPr>
            <p:ph type="sldNum" sz="quarter" idx="10"/>
          </p:nvPr>
        </p:nvSpPr>
        <p:spPr/>
        <p:txBody>
          <a:bodyPr/>
          <a:lstStyle/>
          <a:p>
            <a:fld id="{844ED803-3B80-421A-9330-0C86E72288CB}" type="slidenum">
              <a:rPr lang="en-US" smtClean="0"/>
              <a:t>9</a:t>
            </a:fld>
            <a:endParaRPr lang="en-US"/>
          </a:p>
        </p:txBody>
      </p:sp>
    </p:spTree>
    <p:extLst>
      <p:ext uri="{BB962C8B-B14F-4D97-AF65-F5344CB8AC3E}">
        <p14:creationId xmlns:p14="http://schemas.microsoft.com/office/powerpoint/2010/main" val="167774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84B3-4A82-4137-9063-2781B65C97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EE884-6D4B-4CD8-BA75-140AC8B2BB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321D0F-3200-4ED7-B19C-1DF0282D1029}"/>
              </a:ext>
            </a:extLst>
          </p:cNvPr>
          <p:cNvSpPr>
            <a:spLocks noGrp="1"/>
          </p:cNvSpPr>
          <p:nvPr>
            <p:ph type="dt" sz="half" idx="10"/>
          </p:nvPr>
        </p:nvSpPr>
        <p:spPr/>
        <p:txBody>
          <a:bodyPr/>
          <a:lstStyle/>
          <a:p>
            <a:fld id="{4FE75540-0DB9-42EA-8CD9-F28083BBFBA7}" type="datetimeFigureOut">
              <a:rPr lang="en-US" smtClean="0"/>
              <a:t>1/11/2018</a:t>
            </a:fld>
            <a:endParaRPr lang="en-US"/>
          </a:p>
        </p:txBody>
      </p:sp>
      <p:sp>
        <p:nvSpPr>
          <p:cNvPr id="5" name="Footer Placeholder 4">
            <a:extLst>
              <a:ext uri="{FF2B5EF4-FFF2-40B4-BE49-F238E27FC236}">
                <a16:creationId xmlns:a16="http://schemas.microsoft.com/office/drawing/2014/main" id="{01B325C0-CF3A-42C0-B8CD-5E567B1FE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0938E-C322-4C31-9991-E2026827FBE0}"/>
              </a:ext>
            </a:extLst>
          </p:cNvPr>
          <p:cNvSpPr>
            <a:spLocks noGrp="1"/>
          </p:cNvSpPr>
          <p:nvPr>
            <p:ph type="sldNum" sz="quarter" idx="12"/>
          </p:nvPr>
        </p:nvSpPr>
        <p:spPr/>
        <p:txBody>
          <a:bodyPr/>
          <a:lstStyle/>
          <a:p>
            <a:fld id="{44DB57E1-F740-48FA-8CDA-5EBF20ABC78D}" type="slidenum">
              <a:rPr lang="en-US" smtClean="0"/>
              <a:t>‹#›</a:t>
            </a:fld>
            <a:endParaRPr lang="en-US"/>
          </a:p>
        </p:txBody>
      </p:sp>
    </p:spTree>
    <p:extLst>
      <p:ext uri="{BB962C8B-B14F-4D97-AF65-F5344CB8AC3E}">
        <p14:creationId xmlns:p14="http://schemas.microsoft.com/office/powerpoint/2010/main" val="264298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59D0-7F95-4C75-A0C3-A9FE36D607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6C579E-163C-4FB0-B762-10FC25E2F7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3DD97-6B73-4BCC-8458-DC37978F8BFC}"/>
              </a:ext>
            </a:extLst>
          </p:cNvPr>
          <p:cNvSpPr>
            <a:spLocks noGrp="1"/>
          </p:cNvSpPr>
          <p:nvPr>
            <p:ph type="dt" sz="half" idx="10"/>
          </p:nvPr>
        </p:nvSpPr>
        <p:spPr/>
        <p:txBody>
          <a:bodyPr/>
          <a:lstStyle/>
          <a:p>
            <a:fld id="{4FE75540-0DB9-42EA-8CD9-F28083BBFBA7}" type="datetimeFigureOut">
              <a:rPr lang="en-US" smtClean="0"/>
              <a:t>1/11/2018</a:t>
            </a:fld>
            <a:endParaRPr lang="en-US"/>
          </a:p>
        </p:txBody>
      </p:sp>
      <p:sp>
        <p:nvSpPr>
          <p:cNvPr id="5" name="Footer Placeholder 4">
            <a:extLst>
              <a:ext uri="{FF2B5EF4-FFF2-40B4-BE49-F238E27FC236}">
                <a16:creationId xmlns:a16="http://schemas.microsoft.com/office/drawing/2014/main" id="{2B8F14BE-2E5D-4942-9D52-3104F8AEC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36206-9420-4904-8EF3-8848E25BF31F}"/>
              </a:ext>
            </a:extLst>
          </p:cNvPr>
          <p:cNvSpPr>
            <a:spLocks noGrp="1"/>
          </p:cNvSpPr>
          <p:nvPr>
            <p:ph type="sldNum" sz="quarter" idx="12"/>
          </p:nvPr>
        </p:nvSpPr>
        <p:spPr/>
        <p:txBody>
          <a:bodyPr/>
          <a:lstStyle/>
          <a:p>
            <a:fld id="{44DB57E1-F740-48FA-8CDA-5EBF20ABC78D}" type="slidenum">
              <a:rPr lang="en-US" smtClean="0"/>
              <a:t>‹#›</a:t>
            </a:fld>
            <a:endParaRPr lang="en-US"/>
          </a:p>
        </p:txBody>
      </p:sp>
    </p:spTree>
    <p:extLst>
      <p:ext uri="{BB962C8B-B14F-4D97-AF65-F5344CB8AC3E}">
        <p14:creationId xmlns:p14="http://schemas.microsoft.com/office/powerpoint/2010/main" val="308732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5F67A0-DF7E-4C8B-89FE-BAC6A44AC5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9B895-D81C-4F81-BFC5-D0C72850CE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798D1-5853-49B4-BEB1-ACBC3A14E912}"/>
              </a:ext>
            </a:extLst>
          </p:cNvPr>
          <p:cNvSpPr>
            <a:spLocks noGrp="1"/>
          </p:cNvSpPr>
          <p:nvPr>
            <p:ph type="dt" sz="half" idx="10"/>
          </p:nvPr>
        </p:nvSpPr>
        <p:spPr/>
        <p:txBody>
          <a:bodyPr/>
          <a:lstStyle/>
          <a:p>
            <a:fld id="{4FE75540-0DB9-42EA-8CD9-F28083BBFBA7}" type="datetimeFigureOut">
              <a:rPr lang="en-US" smtClean="0"/>
              <a:t>1/11/2018</a:t>
            </a:fld>
            <a:endParaRPr lang="en-US"/>
          </a:p>
        </p:txBody>
      </p:sp>
      <p:sp>
        <p:nvSpPr>
          <p:cNvPr id="5" name="Footer Placeholder 4">
            <a:extLst>
              <a:ext uri="{FF2B5EF4-FFF2-40B4-BE49-F238E27FC236}">
                <a16:creationId xmlns:a16="http://schemas.microsoft.com/office/drawing/2014/main" id="{7AFF6061-ACA9-452A-8414-4D6CF1FCA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F46DF-5355-4847-A127-02BC2FC3B905}"/>
              </a:ext>
            </a:extLst>
          </p:cNvPr>
          <p:cNvSpPr>
            <a:spLocks noGrp="1"/>
          </p:cNvSpPr>
          <p:nvPr>
            <p:ph type="sldNum" sz="quarter" idx="12"/>
          </p:nvPr>
        </p:nvSpPr>
        <p:spPr/>
        <p:txBody>
          <a:bodyPr/>
          <a:lstStyle/>
          <a:p>
            <a:fld id="{44DB57E1-F740-48FA-8CDA-5EBF20ABC78D}" type="slidenum">
              <a:rPr lang="en-US" smtClean="0"/>
              <a:t>‹#›</a:t>
            </a:fld>
            <a:endParaRPr lang="en-US"/>
          </a:p>
        </p:txBody>
      </p:sp>
    </p:spTree>
    <p:extLst>
      <p:ext uri="{BB962C8B-B14F-4D97-AF65-F5344CB8AC3E}">
        <p14:creationId xmlns:p14="http://schemas.microsoft.com/office/powerpoint/2010/main" val="113863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B016-078C-49DF-A7F1-459642B78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01165-5664-4BC6-B7ED-D4BABA2598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AEB15-6F9C-4133-8F28-FAC8B4C271A1}"/>
              </a:ext>
            </a:extLst>
          </p:cNvPr>
          <p:cNvSpPr>
            <a:spLocks noGrp="1"/>
          </p:cNvSpPr>
          <p:nvPr>
            <p:ph type="dt" sz="half" idx="10"/>
          </p:nvPr>
        </p:nvSpPr>
        <p:spPr/>
        <p:txBody>
          <a:bodyPr/>
          <a:lstStyle/>
          <a:p>
            <a:fld id="{4FE75540-0DB9-42EA-8CD9-F28083BBFBA7}" type="datetimeFigureOut">
              <a:rPr lang="en-US" smtClean="0"/>
              <a:t>1/11/2018</a:t>
            </a:fld>
            <a:endParaRPr lang="en-US"/>
          </a:p>
        </p:txBody>
      </p:sp>
      <p:sp>
        <p:nvSpPr>
          <p:cNvPr id="5" name="Footer Placeholder 4">
            <a:extLst>
              <a:ext uri="{FF2B5EF4-FFF2-40B4-BE49-F238E27FC236}">
                <a16:creationId xmlns:a16="http://schemas.microsoft.com/office/drawing/2014/main" id="{03050CF3-66DA-4EBF-B3C4-069F71976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13FDB-B642-4428-A954-CC853DD48267}"/>
              </a:ext>
            </a:extLst>
          </p:cNvPr>
          <p:cNvSpPr>
            <a:spLocks noGrp="1"/>
          </p:cNvSpPr>
          <p:nvPr>
            <p:ph type="sldNum" sz="quarter" idx="12"/>
          </p:nvPr>
        </p:nvSpPr>
        <p:spPr/>
        <p:txBody>
          <a:bodyPr/>
          <a:lstStyle/>
          <a:p>
            <a:fld id="{44DB57E1-F740-48FA-8CDA-5EBF20ABC78D}" type="slidenum">
              <a:rPr lang="en-US" smtClean="0"/>
              <a:t>‹#›</a:t>
            </a:fld>
            <a:endParaRPr lang="en-US"/>
          </a:p>
        </p:txBody>
      </p:sp>
    </p:spTree>
    <p:extLst>
      <p:ext uri="{BB962C8B-B14F-4D97-AF65-F5344CB8AC3E}">
        <p14:creationId xmlns:p14="http://schemas.microsoft.com/office/powerpoint/2010/main" val="161321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BE89-92CF-4FCE-B569-BBF42F4E38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C8A4E1-E5A7-4C0A-A7DB-FC88CE8ECA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B0F0C0-C9A5-4FE0-89A2-FF1EF63CEB2E}"/>
              </a:ext>
            </a:extLst>
          </p:cNvPr>
          <p:cNvSpPr>
            <a:spLocks noGrp="1"/>
          </p:cNvSpPr>
          <p:nvPr>
            <p:ph type="dt" sz="half" idx="10"/>
          </p:nvPr>
        </p:nvSpPr>
        <p:spPr/>
        <p:txBody>
          <a:bodyPr/>
          <a:lstStyle/>
          <a:p>
            <a:fld id="{4FE75540-0DB9-42EA-8CD9-F28083BBFBA7}" type="datetimeFigureOut">
              <a:rPr lang="en-US" smtClean="0"/>
              <a:t>1/11/2018</a:t>
            </a:fld>
            <a:endParaRPr lang="en-US"/>
          </a:p>
        </p:txBody>
      </p:sp>
      <p:sp>
        <p:nvSpPr>
          <p:cNvPr id="5" name="Footer Placeholder 4">
            <a:extLst>
              <a:ext uri="{FF2B5EF4-FFF2-40B4-BE49-F238E27FC236}">
                <a16:creationId xmlns:a16="http://schemas.microsoft.com/office/drawing/2014/main" id="{14FEF8C8-C5D9-4773-8265-7ED756BAD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2D291-226E-4D85-8BD3-97E9EBAA45E0}"/>
              </a:ext>
            </a:extLst>
          </p:cNvPr>
          <p:cNvSpPr>
            <a:spLocks noGrp="1"/>
          </p:cNvSpPr>
          <p:nvPr>
            <p:ph type="sldNum" sz="quarter" idx="12"/>
          </p:nvPr>
        </p:nvSpPr>
        <p:spPr/>
        <p:txBody>
          <a:bodyPr/>
          <a:lstStyle/>
          <a:p>
            <a:fld id="{44DB57E1-F740-48FA-8CDA-5EBF20ABC78D}" type="slidenum">
              <a:rPr lang="en-US" smtClean="0"/>
              <a:t>‹#›</a:t>
            </a:fld>
            <a:endParaRPr lang="en-US"/>
          </a:p>
        </p:txBody>
      </p:sp>
    </p:spTree>
    <p:extLst>
      <p:ext uri="{BB962C8B-B14F-4D97-AF65-F5344CB8AC3E}">
        <p14:creationId xmlns:p14="http://schemas.microsoft.com/office/powerpoint/2010/main" val="232708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1DC6-8CFC-4356-9160-FF93C1CBE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10105-F0E6-4A30-A494-6FAF9F4494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E3FA26-F998-4472-AD1D-04EFC00AA4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4A55E4-4418-4386-8C26-B6705C345CD4}"/>
              </a:ext>
            </a:extLst>
          </p:cNvPr>
          <p:cNvSpPr>
            <a:spLocks noGrp="1"/>
          </p:cNvSpPr>
          <p:nvPr>
            <p:ph type="dt" sz="half" idx="10"/>
          </p:nvPr>
        </p:nvSpPr>
        <p:spPr/>
        <p:txBody>
          <a:bodyPr/>
          <a:lstStyle/>
          <a:p>
            <a:fld id="{4FE75540-0DB9-42EA-8CD9-F28083BBFBA7}" type="datetimeFigureOut">
              <a:rPr lang="en-US" smtClean="0"/>
              <a:t>1/11/2018</a:t>
            </a:fld>
            <a:endParaRPr lang="en-US"/>
          </a:p>
        </p:txBody>
      </p:sp>
      <p:sp>
        <p:nvSpPr>
          <p:cNvPr id="6" name="Footer Placeholder 5">
            <a:extLst>
              <a:ext uri="{FF2B5EF4-FFF2-40B4-BE49-F238E27FC236}">
                <a16:creationId xmlns:a16="http://schemas.microsoft.com/office/drawing/2014/main" id="{D99F4AF5-2F75-40D2-8FDC-2029285C3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05C15-4893-4BFB-8016-4D4365BC1644}"/>
              </a:ext>
            </a:extLst>
          </p:cNvPr>
          <p:cNvSpPr>
            <a:spLocks noGrp="1"/>
          </p:cNvSpPr>
          <p:nvPr>
            <p:ph type="sldNum" sz="quarter" idx="12"/>
          </p:nvPr>
        </p:nvSpPr>
        <p:spPr/>
        <p:txBody>
          <a:bodyPr/>
          <a:lstStyle/>
          <a:p>
            <a:fld id="{44DB57E1-F740-48FA-8CDA-5EBF20ABC78D}" type="slidenum">
              <a:rPr lang="en-US" smtClean="0"/>
              <a:t>‹#›</a:t>
            </a:fld>
            <a:endParaRPr lang="en-US"/>
          </a:p>
        </p:txBody>
      </p:sp>
    </p:spTree>
    <p:extLst>
      <p:ext uri="{BB962C8B-B14F-4D97-AF65-F5344CB8AC3E}">
        <p14:creationId xmlns:p14="http://schemas.microsoft.com/office/powerpoint/2010/main" val="379901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1932-5645-44EC-AFBA-8563238448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42E17B-3377-405E-9B82-920BC816A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06C9E2-BDB1-4CCB-B05C-93E8F00917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CBB9D-0963-43D2-AD95-A1159564A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4FFA94-714B-47B9-BFAB-BC6BC5E030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64A61-4478-4645-81C2-5EA02495A64D}"/>
              </a:ext>
            </a:extLst>
          </p:cNvPr>
          <p:cNvSpPr>
            <a:spLocks noGrp="1"/>
          </p:cNvSpPr>
          <p:nvPr>
            <p:ph type="dt" sz="half" idx="10"/>
          </p:nvPr>
        </p:nvSpPr>
        <p:spPr/>
        <p:txBody>
          <a:bodyPr/>
          <a:lstStyle/>
          <a:p>
            <a:fld id="{4FE75540-0DB9-42EA-8CD9-F28083BBFBA7}" type="datetimeFigureOut">
              <a:rPr lang="en-US" smtClean="0"/>
              <a:t>1/11/2018</a:t>
            </a:fld>
            <a:endParaRPr lang="en-US"/>
          </a:p>
        </p:txBody>
      </p:sp>
      <p:sp>
        <p:nvSpPr>
          <p:cNvPr id="8" name="Footer Placeholder 7">
            <a:extLst>
              <a:ext uri="{FF2B5EF4-FFF2-40B4-BE49-F238E27FC236}">
                <a16:creationId xmlns:a16="http://schemas.microsoft.com/office/drawing/2014/main" id="{3B023453-EC64-4298-A020-783497A4EE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E51A6D-EDDF-47A6-9A32-1E9851FFBA8F}"/>
              </a:ext>
            </a:extLst>
          </p:cNvPr>
          <p:cNvSpPr>
            <a:spLocks noGrp="1"/>
          </p:cNvSpPr>
          <p:nvPr>
            <p:ph type="sldNum" sz="quarter" idx="12"/>
          </p:nvPr>
        </p:nvSpPr>
        <p:spPr/>
        <p:txBody>
          <a:bodyPr/>
          <a:lstStyle/>
          <a:p>
            <a:fld id="{44DB57E1-F740-48FA-8CDA-5EBF20ABC78D}" type="slidenum">
              <a:rPr lang="en-US" smtClean="0"/>
              <a:t>‹#›</a:t>
            </a:fld>
            <a:endParaRPr lang="en-US"/>
          </a:p>
        </p:txBody>
      </p:sp>
    </p:spTree>
    <p:extLst>
      <p:ext uri="{BB962C8B-B14F-4D97-AF65-F5344CB8AC3E}">
        <p14:creationId xmlns:p14="http://schemas.microsoft.com/office/powerpoint/2010/main" val="82523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2B05-A135-4C13-A61C-27BBA43054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3B0D-18FE-49B6-870F-6CF561A05144}"/>
              </a:ext>
            </a:extLst>
          </p:cNvPr>
          <p:cNvSpPr>
            <a:spLocks noGrp="1"/>
          </p:cNvSpPr>
          <p:nvPr>
            <p:ph type="dt" sz="half" idx="10"/>
          </p:nvPr>
        </p:nvSpPr>
        <p:spPr/>
        <p:txBody>
          <a:bodyPr/>
          <a:lstStyle/>
          <a:p>
            <a:fld id="{4FE75540-0DB9-42EA-8CD9-F28083BBFBA7}" type="datetimeFigureOut">
              <a:rPr lang="en-US" smtClean="0"/>
              <a:t>1/11/2018</a:t>
            </a:fld>
            <a:endParaRPr lang="en-US"/>
          </a:p>
        </p:txBody>
      </p:sp>
      <p:sp>
        <p:nvSpPr>
          <p:cNvPr id="4" name="Footer Placeholder 3">
            <a:extLst>
              <a:ext uri="{FF2B5EF4-FFF2-40B4-BE49-F238E27FC236}">
                <a16:creationId xmlns:a16="http://schemas.microsoft.com/office/drawing/2014/main" id="{9A150DB0-3E76-4BC2-9C78-9A25480EED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3FF6B3-D879-49A0-972E-D2BAEEA7F61B}"/>
              </a:ext>
            </a:extLst>
          </p:cNvPr>
          <p:cNvSpPr>
            <a:spLocks noGrp="1"/>
          </p:cNvSpPr>
          <p:nvPr>
            <p:ph type="sldNum" sz="quarter" idx="12"/>
          </p:nvPr>
        </p:nvSpPr>
        <p:spPr/>
        <p:txBody>
          <a:bodyPr/>
          <a:lstStyle/>
          <a:p>
            <a:fld id="{44DB57E1-F740-48FA-8CDA-5EBF20ABC78D}" type="slidenum">
              <a:rPr lang="en-US" smtClean="0"/>
              <a:t>‹#›</a:t>
            </a:fld>
            <a:endParaRPr lang="en-US"/>
          </a:p>
        </p:txBody>
      </p:sp>
    </p:spTree>
    <p:extLst>
      <p:ext uri="{BB962C8B-B14F-4D97-AF65-F5344CB8AC3E}">
        <p14:creationId xmlns:p14="http://schemas.microsoft.com/office/powerpoint/2010/main" val="220728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DCA47B-03C7-401A-B583-E0D3687CA70F}"/>
              </a:ext>
            </a:extLst>
          </p:cNvPr>
          <p:cNvSpPr>
            <a:spLocks noGrp="1"/>
          </p:cNvSpPr>
          <p:nvPr>
            <p:ph type="dt" sz="half" idx="10"/>
          </p:nvPr>
        </p:nvSpPr>
        <p:spPr/>
        <p:txBody>
          <a:bodyPr/>
          <a:lstStyle/>
          <a:p>
            <a:fld id="{4FE75540-0DB9-42EA-8CD9-F28083BBFBA7}" type="datetimeFigureOut">
              <a:rPr lang="en-US" smtClean="0"/>
              <a:t>1/11/2018</a:t>
            </a:fld>
            <a:endParaRPr lang="en-US"/>
          </a:p>
        </p:txBody>
      </p:sp>
      <p:sp>
        <p:nvSpPr>
          <p:cNvPr id="3" name="Footer Placeholder 2">
            <a:extLst>
              <a:ext uri="{FF2B5EF4-FFF2-40B4-BE49-F238E27FC236}">
                <a16:creationId xmlns:a16="http://schemas.microsoft.com/office/drawing/2014/main" id="{641E0B37-8B47-475B-8518-F876EBC43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2D9F93-6949-4D6C-A8A2-3AFD713E22A5}"/>
              </a:ext>
            </a:extLst>
          </p:cNvPr>
          <p:cNvSpPr>
            <a:spLocks noGrp="1"/>
          </p:cNvSpPr>
          <p:nvPr>
            <p:ph type="sldNum" sz="quarter" idx="12"/>
          </p:nvPr>
        </p:nvSpPr>
        <p:spPr/>
        <p:txBody>
          <a:bodyPr/>
          <a:lstStyle/>
          <a:p>
            <a:fld id="{44DB57E1-F740-48FA-8CDA-5EBF20ABC78D}" type="slidenum">
              <a:rPr lang="en-US" smtClean="0"/>
              <a:t>‹#›</a:t>
            </a:fld>
            <a:endParaRPr lang="en-US"/>
          </a:p>
        </p:txBody>
      </p:sp>
    </p:spTree>
    <p:extLst>
      <p:ext uri="{BB962C8B-B14F-4D97-AF65-F5344CB8AC3E}">
        <p14:creationId xmlns:p14="http://schemas.microsoft.com/office/powerpoint/2010/main" val="158518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0B84-CCFA-4BF5-AFFE-344607FD95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212B23-1AED-4649-BD74-C3703B208C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5A36A9-11B4-4656-8EDA-63302D70C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DF4467-7194-4B08-BE58-E67DCC13E460}"/>
              </a:ext>
            </a:extLst>
          </p:cNvPr>
          <p:cNvSpPr>
            <a:spLocks noGrp="1"/>
          </p:cNvSpPr>
          <p:nvPr>
            <p:ph type="dt" sz="half" idx="10"/>
          </p:nvPr>
        </p:nvSpPr>
        <p:spPr/>
        <p:txBody>
          <a:bodyPr/>
          <a:lstStyle/>
          <a:p>
            <a:fld id="{4FE75540-0DB9-42EA-8CD9-F28083BBFBA7}" type="datetimeFigureOut">
              <a:rPr lang="en-US" smtClean="0"/>
              <a:t>1/11/2018</a:t>
            </a:fld>
            <a:endParaRPr lang="en-US"/>
          </a:p>
        </p:txBody>
      </p:sp>
      <p:sp>
        <p:nvSpPr>
          <p:cNvPr id="6" name="Footer Placeholder 5">
            <a:extLst>
              <a:ext uri="{FF2B5EF4-FFF2-40B4-BE49-F238E27FC236}">
                <a16:creationId xmlns:a16="http://schemas.microsoft.com/office/drawing/2014/main" id="{0B551B30-5A17-45C5-9A27-50D48DC47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93229-457D-4DEF-A295-1B02D1785E5A}"/>
              </a:ext>
            </a:extLst>
          </p:cNvPr>
          <p:cNvSpPr>
            <a:spLocks noGrp="1"/>
          </p:cNvSpPr>
          <p:nvPr>
            <p:ph type="sldNum" sz="quarter" idx="12"/>
          </p:nvPr>
        </p:nvSpPr>
        <p:spPr/>
        <p:txBody>
          <a:bodyPr/>
          <a:lstStyle/>
          <a:p>
            <a:fld id="{44DB57E1-F740-48FA-8CDA-5EBF20ABC78D}" type="slidenum">
              <a:rPr lang="en-US" smtClean="0"/>
              <a:t>‹#›</a:t>
            </a:fld>
            <a:endParaRPr lang="en-US"/>
          </a:p>
        </p:txBody>
      </p:sp>
    </p:spTree>
    <p:extLst>
      <p:ext uri="{BB962C8B-B14F-4D97-AF65-F5344CB8AC3E}">
        <p14:creationId xmlns:p14="http://schemas.microsoft.com/office/powerpoint/2010/main" val="117783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60D0-FA8B-4967-891F-0D76E8214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5DE9AE-4618-47EB-85A4-694CDFA9B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E11A93-9CEE-4857-BB1F-A91FE8A83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1BDC9-AB59-4200-A76F-16B894718E87}"/>
              </a:ext>
            </a:extLst>
          </p:cNvPr>
          <p:cNvSpPr>
            <a:spLocks noGrp="1"/>
          </p:cNvSpPr>
          <p:nvPr>
            <p:ph type="dt" sz="half" idx="10"/>
          </p:nvPr>
        </p:nvSpPr>
        <p:spPr/>
        <p:txBody>
          <a:bodyPr/>
          <a:lstStyle/>
          <a:p>
            <a:fld id="{4FE75540-0DB9-42EA-8CD9-F28083BBFBA7}" type="datetimeFigureOut">
              <a:rPr lang="en-US" smtClean="0"/>
              <a:t>1/11/2018</a:t>
            </a:fld>
            <a:endParaRPr lang="en-US"/>
          </a:p>
        </p:txBody>
      </p:sp>
      <p:sp>
        <p:nvSpPr>
          <p:cNvPr id="6" name="Footer Placeholder 5">
            <a:extLst>
              <a:ext uri="{FF2B5EF4-FFF2-40B4-BE49-F238E27FC236}">
                <a16:creationId xmlns:a16="http://schemas.microsoft.com/office/drawing/2014/main" id="{E65FEEA8-98EE-4C22-970E-4150CFC46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C198-8CAF-4DDC-9B29-80B5C1C6166C}"/>
              </a:ext>
            </a:extLst>
          </p:cNvPr>
          <p:cNvSpPr>
            <a:spLocks noGrp="1"/>
          </p:cNvSpPr>
          <p:nvPr>
            <p:ph type="sldNum" sz="quarter" idx="12"/>
          </p:nvPr>
        </p:nvSpPr>
        <p:spPr/>
        <p:txBody>
          <a:bodyPr/>
          <a:lstStyle/>
          <a:p>
            <a:fld id="{44DB57E1-F740-48FA-8CDA-5EBF20ABC78D}" type="slidenum">
              <a:rPr lang="en-US" smtClean="0"/>
              <a:t>‹#›</a:t>
            </a:fld>
            <a:endParaRPr lang="en-US"/>
          </a:p>
        </p:txBody>
      </p:sp>
    </p:spTree>
    <p:extLst>
      <p:ext uri="{BB962C8B-B14F-4D97-AF65-F5344CB8AC3E}">
        <p14:creationId xmlns:p14="http://schemas.microsoft.com/office/powerpoint/2010/main" val="396572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584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42502-C645-46D5-83C9-CFB332372B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8467BC-7B67-4130-8437-005F97014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4A225-5137-465D-91FD-EE9086E30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75540-0DB9-42EA-8CD9-F28083BBFBA7}" type="datetimeFigureOut">
              <a:rPr lang="en-US" smtClean="0"/>
              <a:t>1/11/2018</a:t>
            </a:fld>
            <a:endParaRPr lang="en-US"/>
          </a:p>
        </p:txBody>
      </p:sp>
      <p:sp>
        <p:nvSpPr>
          <p:cNvPr id="5" name="Footer Placeholder 4">
            <a:extLst>
              <a:ext uri="{FF2B5EF4-FFF2-40B4-BE49-F238E27FC236}">
                <a16:creationId xmlns:a16="http://schemas.microsoft.com/office/drawing/2014/main" id="{A8F75A7C-16AD-4BEB-A935-9B19135AC2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360A3D-9668-4F84-B017-5CEE9C1FD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B57E1-F740-48FA-8CDA-5EBF20ABC78D}" type="slidenum">
              <a:rPr lang="en-US" smtClean="0"/>
              <a:t>‹#›</a:t>
            </a:fld>
            <a:endParaRPr lang="en-US"/>
          </a:p>
        </p:txBody>
      </p:sp>
    </p:spTree>
    <p:extLst>
      <p:ext uri="{BB962C8B-B14F-4D97-AF65-F5344CB8AC3E}">
        <p14:creationId xmlns:p14="http://schemas.microsoft.com/office/powerpoint/2010/main" val="2297856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12EDA5-5D5E-4065-BF06-C229D3111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574890"/>
          </a:xfrm>
          <a:prstGeom prst="rect">
            <a:avLst/>
          </a:prstGeom>
        </p:spPr>
      </p:pic>
      <p:sp>
        <p:nvSpPr>
          <p:cNvPr id="2" name="Title 1">
            <a:extLst>
              <a:ext uri="{FF2B5EF4-FFF2-40B4-BE49-F238E27FC236}">
                <a16:creationId xmlns:a16="http://schemas.microsoft.com/office/drawing/2014/main" id="{B683CE22-D10E-4BDF-97EE-43353210A86A}"/>
              </a:ext>
            </a:extLst>
          </p:cNvPr>
          <p:cNvSpPr>
            <a:spLocks noGrp="1"/>
          </p:cNvSpPr>
          <p:nvPr>
            <p:ph type="ctrTitle"/>
          </p:nvPr>
        </p:nvSpPr>
        <p:spPr>
          <a:xfrm>
            <a:off x="127819" y="5673213"/>
            <a:ext cx="11906865" cy="1058663"/>
          </a:xfrm>
        </p:spPr>
        <p:txBody>
          <a:bodyPr anchor="ctr">
            <a:normAutofit/>
          </a:bodyPr>
          <a:lstStyle/>
          <a:p>
            <a:r>
              <a:rPr lang="en-US" sz="5400" dirty="0">
                <a:solidFill>
                  <a:srgbClr val="E9E5E3"/>
                </a:solidFill>
                <a:effectLst>
                  <a:outerShdw blurRad="38100" dist="38100" dir="2700000" algn="tl">
                    <a:srgbClr val="000000">
                      <a:alpha val="43137"/>
                    </a:srgbClr>
                  </a:outerShdw>
                </a:effectLst>
                <a:latin typeface="Shermlock" panose="00000400000000000000" pitchFamily="2" charset="0"/>
              </a:rPr>
              <a:t>The Christian &amp; Recreational Drug Use</a:t>
            </a:r>
          </a:p>
        </p:txBody>
      </p:sp>
    </p:spTree>
    <p:extLst>
      <p:ext uri="{BB962C8B-B14F-4D97-AF65-F5344CB8AC3E}">
        <p14:creationId xmlns:p14="http://schemas.microsoft.com/office/powerpoint/2010/main" val="3856849677"/>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12EDA5-5D5E-4065-BF06-C229D3111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574890"/>
          </a:xfrm>
          <a:prstGeom prst="rect">
            <a:avLst/>
          </a:prstGeom>
        </p:spPr>
      </p:pic>
      <p:sp>
        <p:nvSpPr>
          <p:cNvPr id="2" name="Title 1">
            <a:extLst>
              <a:ext uri="{FF2B5EF4-FFF2-40B4-BE49-F238E27FC236}">
                <a16:creationId xmlns:a16="http://schemas.microsoft.com/office/drawing/2014/main" id="{B683CE22-D10E-4BDF-97EE-43353210A86A}"/>
              </a:ext>
            </a:extLst>
          </p:cNvPr>
          <p:cNvSpPr>
            <a:spLocks noGrp="1"/>
          </p:cNvSpPr>
          <p:nvPr>
            <p:ph type="ctrTitle"/>
          </p:nvPr>
        </p:nvSpPr>
        <p:spPr>
          <a:xfrm>
            <a:off x="127819" y="5673213"/>
            <a:ext cx="11906865" cy="1058663"/>
          </a:xfrm>
        </p:spPr>
        <p:txBody>
          <a:bodyPr anchor="ctr">
            <a:normAutofit/>
          </a:bodyPr>
          <a:lstStyle/>
          <a:p>
            <a:r>
              <a:rPr lang="en-US" sz="5400" dirty="0">
                <a:solidFill>
                  <a:srgbClr val="E9E5E3"/>
                </a:solidFill>
                <a:effectLst>
                  <a:outerShdw blurRad="38100" dist="38100" dir="2700000" algn="tl">
                    <a:srgbClr val="000000">
                      <a:alpha val="43137"/>
                    </a:srgbClr>
                  </a:outerShdw>
                </a:effectLst>
                <a:latin typeface="Shermlock" panose="00000400000000000000" pitchFamily="2" charset="0"/>
              </a:rPr>
              <a:t>Conclusion</a:t>
            </a:r>
          </a:p>
        </p:txBody>
      </p:sp>
      <p:sp>
        <p:nvSpPr>
          <p:cNvPr id="3" name="TextBox 2">
            <a:extLst>
              <a:ext uri="{FF2B5EF4-FFF2-40B4-BE49-F238E27FC236}">
                <a16:creationId xmlns:a16="http://schemas.microsoft.com/office/drawing/2014/main" id="{420D48A9-C140-420E-8A53-1C7C7F9CE620}"/>
              </a:ext>
            </a:extLst>
          </p:cNvPr>
          <p:cNvSpPr txBox="1"/>
          <p:nvPr/>
        </p:nvSpPr>
        <p:spPr>
          <a:xfrm>
            <a:off x="360389" y="571453"/>
            <a:ext cx="11441723" cy="4478149"/>
          </a:xfrm>
          <a:prstGeom prst="rect">
            <a:avLst/>
          </a:prstGeom>
          <a:solidFill>
            <a:srgbClr val="3F3731">
              <a:alpha val="82745"/>
            </a:srgbClr>
          </a:solidFill>
          <a:ln w="38100">
            <a:solidFill>
              <a:srgbClr val="65584F"/>
            </a:solidFill>
          </a:ln>
        </p:spPr>
        <p:txBody>
          <a:bodyPr wrap="square" lIns="182880" tIns="91440" rIns="182880" rtlCol="0">
            <a:spAutoFit/>
          </a:bodyPr>
          <a:lstStyle/>
          <a:p>
            <a:r>
              <a:rPr lang="en-US" sz="4400" b="1" dirty="0">
                <a:solidFill>
                  <a:srgbClr val="E9E5E3"/>
                </a:solidFill>
                <a:effectLst>
                  <a:outerShdw blurRad="38100" dist="38100" dir="2700000" algn="tl">
                    <a:srgbClr val="000000">
                      <a:alpha val="43137"/>
                    </a:srgbClr>
                  </a:outerShdw>
                </a:effectLst>
              </a:rPr>
              <a:t>     “For we shall all stand before the judgment seat of Christ.</a:t>
            </a:r>
            <a:r>
              <a:rPr lang="en-US" sz="4400" b="1" baseline="30000" dirty="0">
                <a:solidFill>
                  <a:srgbClr val="E9E5E3"/>
                </a:solidFill>
                <a:effectLst>
                  <a:outerShdw blurRad="38100" dist="38100" dir="2700000" algn="tl">
                    <a:srgbClr val="000000">
                      <a:alpha val="43137"/>
                    </a:srgbClr>
                  </a:outerShdw>
                </a:effectLst>
              </a:rPr>
              <a:t> 11</a:t>
            </a:r>
            <a:r>
              <a:rPr lang="en-US" sz="4400" b="1" dirty="0">
                <a:solidFill>
                  <a:srgbClr val="E9E5E3"/>
                </a:solidFill>
                <a:effectLst>
                  <a:outerShdw blurRad="38100" dist="38100" dir="2700000" algn="tl">
                    <a:srgbClr val="000000">
                      <a:alpha val="43137"/>
                    </a:srgbClr>
                  </a:outerShdw>
                </a:effectLst>
              </a:rPr>
              <a:t> For it is written: ‘As I live, says the Lord, every knee shall bow to Me, and every tongue shall confess to God.’ </a:t>
            </a:r>
            <a:r>
              <a:rPr lang="en-US" sz="4400" b="1" baseline="30000" dirty="0">
                <a:solidFill>
                  <a:srgbClr val="E9E5E3"/>
                </a:solidFill>
                <a:effectLst>
                  <a:outerShdw blurRad="38100" dist="38100" dir="2700000" algn="tl">
                    <a:srgbClr val="000000">
                      <a:alpha val="43137"/>
                    </a:srgbClr>
                  </a:outerShdw>
                </a:effectLst>
              </a:rPr>
              <a:t>12</a:t>
            </a:r>
            <a:r>
              <a:rPr lang="en-US" sz="4400" b="1" dirty="0">
                <a:solidFill>
                  <a:srgbClr val="E9E5E3"/>
                </a:solidFill>
                <a:effectLst>
                  <a:outerShdw blurRad="38100" dist="38100" dir="2700000" algn="tl">
                    <a:srgbClr val="000000">
                      <a:alpha val="43137"/>
                    </a:srgbClr>
                  </a:outerShdw>
                </a:effectLst>
              </a:rPr>
              <a:t> So then each of us shall give account of himself to God.”</a:t>
            </a:r>
          </a:p>
          <a:p>
            <a:pPr algn="r"/>
            <a:r>
              <a:rPr lang="en-US" sz="4400" b="1" dirty="0">
                <a:solidFill>
                  <a:srgbClr val="E9E5E3"/>
                </a:solidFill>
                <a:effectLst>
                  <a:outerShdw blurRad="38100" dist="38100" dir="2700000" algn="tl">
                    <a:srgbClr val="000000">
                      <a:alpha val="43137"/>
                    </a:srgbClr>
                  </a:outerShdw>
                </a:effectLst>
              </a:rPr>
              <a:t>(Romans 14:10-12)</a:t>
            </a:r>
          </a:p>
          <a:p>
            <a:r>
              <a:rPr lang="en-US" dirty="0"/>
              <a:t> </a:t>
            </a:r>
          </a:p>
        </p:txBody>
      </p:sp>
    </p:spTree>
    <p:extLst>
      <p:ext uri="{BB962C8B-B14F-4D97-AF65-F5344CB8AC3E}">
        <p14:creationId xmlns:p14="http://schemas.microsoft.com/office/powerpoint/2010/main" val="3467074809"/>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D58C-0C01-4205-9DB6-800075B7C2A1}"/>
              </a:ext>
            </a:extLst>
          </p:cNvPr>
          <p:cNvSpPr>
            <a:spLocks noGrp="1"/>
          </p:cNvSpPr>
          <p:nvPr>
            <p:ph type="title"/>
          </p:nvPr>
        </p:nvSpPr>
        <p:spPr>
          <a:xfrm>
            <a:off x="2822026" y="189187"/>
            <a:ext cx="9049406" cy="1119351"/>
          </a:xfrm>
        </p:spPr>
        <p:txBody>
          <a:bodyPr>
            <a:normAutofit/>
          </a:bodyPr>
          <a:lstStyle/>
          <a:p>
            <a:pPr algn="ctr"/>
            <a:r>
              <a:rPr lang="en-US" sz="6000" dirty="0">
                <a:solidFill>
                  <a:srgbClr val="E9E5E3"/>
                </a:solidFill>
                <a:effectLst>
                  <a:outerShdw blurRad="38100" dist="38100" dir="2700000" algn="tl">
                    <a:srgbClr val="000000">
                      <a:alpha val="43137"/>
                    </a:srgbClr>
                  </a:outerShdw>
                </a:effectLst>
                <a:latin typeface="Shermlock" panose="00000400000000000000" pitchFamily="2" charset="0"/>
              </a:rPr>
              <a:t>Alcohol Use in America</a:t>
            </a:r>
          </a:p>
        </p:txBody>
      </p:sp>
      <p:sp>
        <p:nvSpPr>
          <p:cNvPr id="3" name="Content Placeholder 2">
            <a:extLst>
              <a:ext uri="{FF2B5EF4-FFF2-40B4-BE49-F238E27FC236}">
                <a16:creationId xmlns:a16="http://schemas.microsoft.com/office/drawing/2014/main" id="{5009E1B7-25B8-414D-B3F6-8A4DF82BDB81}"/>
              </a:ext>
            </a:extLst>
          </p:cNvPr>
          <p:cNvSpPr>
            <a:spLocks noGrp="1"/>
          </p:cNvSpPr>
          <p:nvPr>
            <p:ph idx="1"/>
          </p:nvPr>
        </p:nvSpPr>
        <p:spPr>
          <a:xfrm>
            <a:off x="2822028" y="1308538"/>
            <a:ext cx="9049406" cy="5123793"/>
          </a:xfrm>
        </p:spPr>
        <p:txBody>
          <a:bodyPr>
            <a:normAutofit/>
          </a:bodyPr>
          <a:lstStyle/>
          <a:p>
            <a:pPr marL="346075" indent="-346075"/>
            <a:r>
              <a:rPr lang="en-US" sz="4400" b="1" dirty="0">
                <a:solidFill>
                  <a:srgbClr val="E9E5E3"/>
                </a:solidFill>
                <a:effectLst>
                  <a:outerShdw blurRad="38100" dist="38100" dir="2700000" algn="tl">
                    <a:srgbClr val="000000">
                      <a:alpha val="43137"/>
                    </a:srgbClr>
                  </a:outerShdw>
                </a:effectLst>
              </a:rPr>
              <a:t>Prohibition (1920-33) 18</a:t>
            </a:r>
            <a:r>
              <a:rPr lang="en-US" sz="4400" b="1" baseline="30000" dirty="0">
                <a:solidFill>
                  <a:srgbClr val="E9E5E3"/>
                </a:solidFill>
                <a:effectLst>
                  <a:outerShdw blurRad="38100" dist="38100" dir="2700000" algn="tl">
                    <a:srgbClr val="000000">
                      <a:alpha val="43137"/>
                    </a:srgbClr>
                  </a:outerShdw>
                </a:effectLst>
              </a:rPr>
              <a:t>th</a:t>
            </a:r>
            <a:r>
              <a:rPr lang="en-US" sz="4400" b="1" dirty="0">
                <a:solidFill>
                  <a:srgbClr val="E9E5E3"/>
                </a:solidFill>
                <a:effectLst>
                  <a:outerShdw blurRad="38100" dist="38100" dir="2700000" algn="tl">
                    <a:srgbClr val="000000">
                      <a:alpha val="43137"/>
                    </a:srgbClr>
                  </a:outerShdw>
                </a:effectLst>
              </a:rPr>
              <a:t> &amp; 21</a:t>
            </a:r>
            <a:r>
              <a:rPr lang="en-US" sz="4400" b="1" baseline="30000" dirty="0">
                <a:solidFill>
                  <a:srgbClr val="E9E5E3"/>
                </a:solidFill>
                <a:effectLst>
                  <a:outerShdw blurRad="38100" dist="38100" dir="2700000" algn="tl">
                    <a:srgbClr val="000000">
                      <a:alpha val="43137"/>
                    </a:srgbClr>
                  </a:outerShdw>
                </a:effectLst>
              </a:rPr>
              <a:t>st</a:t>
            </a:r>
            <a:r>
              <a:rPr lang="en-US" sz="4400" b="1" dirty="0">
                <a:solidFill>
                  <a:srgbClr val="E9E5E3"/>
                </a:solidFill>
                <a:effectLst>
                  <a:outerShdw blurRad="38100" dist="38100" dir="2700000" algn="tl">
                    <a:srgbClr val="000000">
                      <a:alpha val="43137"/>
                    </a:srgbClr>
                  </a:outerShdw>
                </a:effectLst>
              </a:rPr>
              <a:t> amendments</a:t>
            </a:r>
          </a:p>
          <a:p>
            <a:pPr marL="346075" indent="-346075"/>
            <a:r>
              <a:rPr lang="en-US" sz="4400" b="1" dirty="0">
                <a:solidFill>
                  <a:srgbClr val="E9E5E3"/>
                </a:solidFill>
                <a:effectLst>
                  <a:outerShdw blurRad="38100" dist="38100" dir="2700000" algn="tl">
                    <a:srgbClr val="000000">
                      <a:alpha val="43137"/>
                    </a:srgbClr>
                  </a:outerShdw>
                </a:effectLst>
              </a:rPr>
              <a:t>Believed to be a failure, but reduced consumption by 50%</a:t>
            </a:r>
          </a:p>
          <a:p>
            <a:pPr marL="346075" indent="-346075"/>
            <a:r>
              <a:rPr lang="en-US" sz="4400" b="1" dirty="0">
                <a:solidFill>
                  <a:srgbClr val="E9E5E3"/>
                </a:solidFill>
                <a:effectLst>
                  <a:outerShdw blurRad="38100" dist="38100" dir="2700000" algn="tl">
                    <a:srgbClr val="000000">
                      <a:alpha val="43137"/>
                    </a:srgbClr>
                  </a:outerShdw>
                </a:effectLst>
              </a:rPr>
              <a:t>Legal drugs in America (for recreational use) Alcohol, tobacco, caffeine</a:t>
            </a:r>
          </a:p>
        </p:txBody>
      </p:sp>
      <p:pic>
        <p:nvPicPr>
          <p:cNvPr id="5" name="Picture 4">
            <a:extLst>
              <a:ext uri="{FF2B5EF4-FFF2-40B4-BE49-F238E27FC236}">
                <a16:creationId xmlns:a16="http://schemas.microsoft.com/office/drawing/2014/main" id="{873E9D68-297D-42C2-AA43-49EDE4055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 y="0"/>
            <a:ext cx="2591873" cy="6858000"/>
          </a:xfrm>
          <a:prstGeom prst="rect">
            <a:avLst/>
          </a:prstGeom>
        </p:spPr>
      </p:pic>
    </p:spTree>
    <p:extLst>
      <p:ext uri="{BB962C8B-B14F-4D97-AF65-F5344CB8AC3E}">
        <p14:creationId xmlns:p14="http://schemas.microsoft.com/office/powerpoint/2010/main" val="331325541"/>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D58C-0C01-4205-9DB6-800075B7C2A1}"/>
              </a:ext>
            </a:extLst>
          </p:cNvPr>
          <p:cNvSpPr>
            <a:spLocks noGrp="1"/>
          </p:cNvSpPr>
          <p:nvPr>
            <p:ph type="title"/>
          </p:nvPr>
        </p:nvSpPr>
        <p:spPr>
          <a:xfrm>
            <a:off x="2822026" y="189187"/>
            <a:ext cx="9049406" cy="1119351"/>
          </a:xfrm>
        </p:spPr>
        <p:txBody>
          <a:bodyPr>
            <a:normAutofit/>
          </a:bodyPr>
          <a:lstStyle/>
          <a:p>
            <a:pPr algn="ctr"/>
            <a:r>
              <a:rPr lang="en-US" sz="6000" dirty="0">
                <a:solidFill>
                  <a:srgbClr val="E9E5E3"/>
                </a:solidFill>
                <a:effectLst>
                  <a:outerShdw blurRad="38100" dist="38100" dir="2700000" algn="tl">
                    <a:srgbClr val="000000">
                      <a:alpha val="43137"/>
                    </a:srgbClr>
                  </a:outerShdw>
                </a:effectLst>
                <a:latin typeface="Shermlock" panose="00000400000000000000" pitchFamily="2" charset="0"/>
              </a:rPr>
              <a:t>Marijuana Use in America</a:t>
            </a:r>
          </a:p>
        </p:txBody>
      </p:sp>
      <p:sp>
        <p:nvSpPr>
          <p:cNvPr id="3" name="Content Placeholder 2">
            <a:extLst>
              <a:ext uri="{FF2B5EF4-FFF2-40B4-BE49-F238E27FC236}">
                <a16:creationId xmlns:a16="http://schemas.microsoft.com/office/drawing/2014/main" id="{5009E1B7-25B8-414D-B3F6-8A4DF82BDB81}"/>
              </a:ext>
            </a:extLst>
          </p:cNvPr>
          <p:cNvSpPr>
            <a:spLocks noGrp="1"/>
          </p:cNvSpPr>
          <p:nvPr>
            <p:ph idx="1"/>
          </p:nvPr>
        </p:nvSpPr>
        <p:spPr>
          <a:xfrm>
            <a:off x="2822028" y="1308538"/>
            <a:ext cx="9049406" cy="5360275"/>
          </a:xfrm>
        </p:spPr>
        <p:txBody>
          <a:bodyPr>
            <a:normAutofit/>
          </a:bodyPr>
          <a:lstStyle/>
          <a:p>
            <a:pPr marL="346075" indent="-346075"/>
            <a:r>
              <a:rPr lang="en-US" sz="4400" b="1" dirty="0">
                <a:solidFill>
                  <a:srgbClr val="E9E5E3"/>
                </a:solidFill>
                <a:effectLst>
                  <a:outerShdw blurRad="38100" dist="38100" dir="2700000" algn="tl">
                    <a:srgbClr val="000000">
                      <a:alpha val="43137"/>
                    </a:srgbClr>
                  </a:outerShdw>
                </a:effectLst>
              </a:rPr>
              <a:t>Under federal law, it is illegal to possess, use, buy, sell, or cultivate marijuana in all United States jurisdictions.</a:t>
            </a:r>
          </a:p>
          <a:p>
            <a:pPr marL="346075" indent="-346075"/>
            <a:r>
              <a:rPr lang="en-US" sz="4400" b="1" dirty="0">
                <a:solidFill>
                  <a:srgbClr val="E9E5E3"/>
                </a:solidFill>
                <a:effectLst>
                  <a:outerShdw blurRad="38100" dist="38100" dir="2700000" algn="tl">
                    <a:srgbClr val="000000">
                      <a:alpha val="43137"/>
                    </a:srgbClr>
                  </a:outerShdw>
                </a:effectLst>
              </a:rPr>
              <a:t>Alaska, California, Colorado, Massachusetts, Nevada, Oregon and Washington D.C. have passed statutes legalizing recreational use.</a:t>
            </a:r>
          </a:p>
        </p:txBody>
      </p:sp>
      <p:pic>
        <p:nvPicPr>
          <p:cNvPr id="5" name="Picture 4">
            <a:extLst>
              <a:ext uri="{FF2B5EF4-FFF2-40B4-BE49-F238E27FC236}">
                <a16:creationId xmlns:a16="http://schemas.microsoft.com/office/drawing/2014/main" id="{E276D37F-B7D6-4F49-B60B-E3900BA3E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54014" cy="6858000"/>
          </a:xfrm>
          <a:prstGeom prst="rect">
            <a:avLst/>
          </a:prstGeom>
        </p:spPr>
      </p:pic>
    </p:spTree>
    <p:extLst>
      <p:ext uri="{BB962C8B-B14F-4D97-AF65-F5344CB8AC3E}">
        <p14:creationId xmlns:p14="http://schemas.microsoft.com/office/powerpoint/2010/main" val="1377741872"/>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D58C-0C01-4205-9DB6-800075B7C2A1}"/>
              </a:ext>
            </a:extLst>
          </p:cNvPr>
          <p:cNvSpPr>
            <a:spLocks noGrp="1"/>
          </p:cNvSpPr>
          <p:nvPr>
            <p:ph type="title"/>
          </p:nvPr>
        </p:nvSpPr>
        <p:spPr>
          <a:xfrm>
            <a:off x="2822026" y="189187"/>
            <a:ext cx="9049406" cy="1119351"/>
          </a:xfrm>
        </p:spPr>
        <p:txBody>
          <a:bodyPr>
            <a:normAutofit/>
          </a:bodyPr>
          <a:lstStyle/>
          <a:p>
            <a:pPr algn="ctr"/>
            <a:r>
              <a:rPr lang="en-US" sz="6000" dirty="0">
                <a:solidFill>
                  <a:srgbClr val="E9E5E3"/>
                </a:solidFill>
                <a:effectLst>
                  <a:outerShdw blurRad="38100" dist="38100" dir="2700000" algn="tl">
                    <a:srgbClr val="000000">
                      <a:alpha val="43137"/>
                    </a:srgbClr>
                  </a:outerShdw>
                </a:effectLst>
                <a:latin typeface="Shermlock" panose="00000400000000000000" pitchFamily="2" charset="0"/>
              </a:rPr>
              <a:t>What the Scriptures Teach</a:t>
            </a:r>
          </a:p>
        </p:txBody>
      </p:sp>
      <p:sp>
        <p:nvSpPr>
          <p:cNvPr id="3" name="Content Placeholder 2">
            <a:extLst>
              <a:ext uri="{FF2B5EF4-FFF2-40B4-BE49-F238E27FC236}">
                <a16:creationId xmlns:a16="http://schemas.microsoft.com/office/drawing/2014/main" id="{5009E1B7-25B8-414D-B3F6-8A4DF82BDB81}"/>
              </a:ext>
            </a:extLst>
          </p:cNvPr>
          <p:cNvSpPr>
            <a:spLocks noGrp="1"/>
          </p:cNvSpPr>
          <p:nvPr>
            <p:ph idx="1"/>
          </p:nvPr>
        </p:nvSpPr>
        <p:spPr>
          <a:xfrm>
            <a:off x="2822028" y="1308538"/>
            <a:ext cx="9049406" cy="5360275"/>
          </a:xfrm>
        </p:spPr>
        <p:txBody>
          <a:bodyPr>
            <a:normAutofit/>
          </a:bodyPr>
          <a:lstStyle/>
          <a:p>
            <a:pPr marL="346075" indent="-346075"/>
            <a:r>
              <a:rPr lang="en-US" sz="4400" b="1" dirty="0">
                <a:solidFill>
                  <a:srgbClr val="E9E5E3"/>
                </a:solidFill>
                <a:effectLst>
                  <a:outerShdw blurRad="38100" dist="38100" dir="2700000" algn="tl">
                    <a:srgbClr val="000000">
                      <a:alpha val="43137"/>
                    </a:srgbClr>
                  </a:outerShdw>
                </a:effectLst>
              </a:rPr>
              <a:t>Very little is said in scripture about drugs other than alcohol</a:t>
            </a:r>
            <a:endParaRPr lang="en-US" sz="4400" i="1" dirty="0">
              <a:solidFill>
                <a:srgbClr val="E9E5E3"/>
              </a:solidFill>
              <a:effectLst>
                <a:outerShdw blurRad="38100" dist="38100" dir="2700000" algn="tl">
                  <a:srgbClr val="000000">
                    <a:alpha val="43137"/>
                  </a:srgbClr>
                </a:outerShdw>
              </a:effectLst>
            </a:endParaRPr>
          </a:p>
          <a:p>
            <a:pPr marL="0" indent="0" algn="ctr">
              <a:buNone/>
            </a:pPr>
            <a:r>
              <a:rPr lang="en-US" sz="4400" dirty="0">
                <a:solidFill>
                  <a:srgbClr val="E9E5E3"/>
                </a:solidFill>
                <a:effectLst>
                  <a:outerShdw blurRad="38100" dist="38100" dir="2700000" algn="tl">
                    <a:srgbClr val="000000">
                      <a:alpha val="43137"/>
                    </a:srgbClr>
                  </a:outerShdw>
                </a:effectLst>
              </a:rPr>
              <a:t>(Galatians 5:20)</a:t>
            </a:r>
          </a:p>
          <a:p>
            <a:pPr marL="346075" indent="-346075"/>
            <a:r>
              <a:rPr lang="en-US" sz="4400" i="1" dirty="0" err="1">
                <a:solidFill>
                  <a:srgbClr val="E9E5E3"/>
                </a:solidFill>
                <a:effectLst>
                  <a:outerShdw blurRad="38100" dist="38100" dir="2700000" algn="tl">
                    <a:srgbClr val="000000">
                      <a:alpha val="43137"/>
                    </a:srgbClr>
                  </a:outerShdw>
                </a:effectLst>
              </a:rPr>
              <a:t>pharmakeia</a:t>
            </a:r>
            <a:r>
              <a:rPr lang="en-US" sz="4400" b="1" dirty="0">
                <a:solidFill>
                  <a:srgbClr val="E9E5E3"/>
                </a:solidFill>
                <a:effectLst>
                  <a:outerShdw blurRad="38100" dist="38100" dir="2700000" algn="tl">
                    <a:srgbClr val="000000">
                      <a:alpha val="43137"/>
                    </a:srgbClr>
                  </a:outerShdw>
                </a:effectLst>
              </a:rPr>
              <a:t> – The use of drugs; metaphorically the deceptions and seductions of idolatry - sorcery</a:t>
            </a:r>
            <a:endParaRPr lang="en-US" sz="4400" i="1" dirty="0">
              <a:solidFill>
                <a:srgbClr val="E9E5E3"/>
              </a:solidFill>
              <a:effectLst>
                <a:outerShdw blurRad="38100" dist="38100" dir="2700000" algn="tl">
                  <a:srgbClr val="000000">
                    <a:alpha val="43137"/>
                  </a:srgbClr>
                </a:outerShdw>
              </a:effectLst>
            </a:endParaRPr>
          </a:p>
          <a:p>
            <a:pPr marL="346075" indent="-346075"/>
            <a:r>
              <a:rPr lang="en-US" sz="4400" b="1" dirty="0">
                <a:solidFill>
                  <a:srgbClr val="E9E5E3"/>
                </a:solidFill>
                <a:effectLst>
                  <a:outerShdw blurRad="38100" dist="38100" dir="2700000" algn="tl">
                    <a:srgbClr val="000000">
                      <a:alpha val="43137"/>
                    </a:srgbClr>
                  </a:outerShdw>
                </a:effectLst>
              </a:rPr>
              <a:t>Note: </a:t>
            </a:r>
            <a:r>
              <a:rPr lang="en-US" sz="4400" i="1" dirty="0">
                <a:solidFill>
                  <a:srgbClr val="E9E5E3"/>
                </a:solidFill>
                <a:effectLst>
                  <a:outerShdw blurRad="38100" dist="38100" dir="2700000" algn="tl">
                    <a:srgbClr val="000000">
                      <a:alpha val="43137"/>
                    </a:srgbClr>
                  </a:outerShdw>
                </a:effectLst>
              </a:rPr>
              <a:t>“and the like” </a:t>
            </a:r>
            <a:r>
              <a:rPr lang="en-US" sz="4400" b="1" dirty="0">
                <a:solidFill>
                  <a:srgbClr val="E9E5E3"/>
                </a:solidFill>
                <a:effectLst>
                  <a:outerShdw blurRad="38100" dist="38100" dir="2700000" algn="tl">
                    <a:srgbClr val="000000">
                      <a:alpha val="43137"/>
                    </a:srgbClr>
                  </a:outerShdw>
                </a:effectLst>
              </a:rPr>
              <a:t>(21)</a:t>
            </a:r>
            <a:endParaRPr lang="en-US" sz="4400" i="1" dirty="0">
              <a:solidFill>
                <a:srgbClr val="E9E5E3"/>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CADCB4A0-A3A1-49D2-8FC6-1236CA70E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60320" cy="6858000"/>
          </a:xfrm>
          <a:prstGeom prst="rect">
            <a:avLst/>
          </a:prstGeom>
        </p:spPr>
      </p:pic>
    </p:spTree>
    <p:extLst>
      <p:ext uri="{BB962C8B-B14F-4D97-AF65-F5344CB8AC3E}">
        <p14:creationId xmlns:p14="http://schemas.microsoft.com/office/powerpoint/2010/main" val="3574446723"/>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D58C-0C01-4205-9DB6-800075B7C2A1}"/>
              </a:ext>
            </a:extLst>
          </p:cNvPr>
          <p:cNvSpPr>
            <a:spLocks noGrp="1"/>
          </p:cNvSpPr>
          <p:nvPr>
            <p:ph type="title"/>
          </p:nvPr>
        </p:nvSpPr>
        <p:spPr>
          <a:xfrm>
            <a:off x="2822026" y="189187"/>
            <a:ext cx="9049406" cy="1119351"/>
          </a:xfrm>
        </p:spPr>
        <p:txBody>
          <a:bodyPr>
            <a:normAutofit/>
          </a:bodyPr>
          <a:lstStyle/>
          <a:p>
            <a:pPr algn="ctr"/>
            <a:r>
              <a:rPr lang="en-US" sz="6000" dirty="0">
                <a:solidFill>
                  <a:srgbClr val="E9E5E3"/>
                </a:solidFill>
                <a:effectLst>
                  <a:outerShdw blurRad="38100" dist="38100" dir="2700000" algn="tl">
                    <a:srgbClr val="000000">
                      <a:alpha val="43137"/>
                    </a:srgbClr>
                  </a:outerShdw>
                </a:effectLst>
                <a:latin typeface="Shermlock" panose="00000400000000000000" pitchFamily="2" charset="0"/>
              </a:rPr>
              <a:t>What the Scriptures Teach</a:t>
            </a:r>
          </a:p>
        </p:txBody>
      </p:sp>
      <p:sp>
        <p:nvSpPr>
          <p:cNvPr id="3" name="Content Placeholder 2">
            <a:extLst>
              <a:ext uri="{FF2B5EF4-FFF2-40B4-BE49-F238E27FC236}">
                <a16:creationId xmlns:a16="http://schemas.microsoft.com/office/drawing/2014/main" id="{5009E1B7-25B8-414D-B3F6-8A4DF82BDB81}"/>
              </a:ext>
            </a:extLst>
          </p:cNvPr>
          <p:cNvSpPr>
            <a:spLocks noGrp="1"/>
          </p:cNvSpPr>
          <p:nvPr>
            <p:ph idx="1"/>
          </p:nvPr>
        </p:nvSpPr>
        <p:spPr>
          <a:xfrm>
            <a:off x="2822028" y="1308538"/>
            <a:ext cx="9049406" cy="5360275"/>
          </a:xfrm>
        </p:spPr>
        <p:txBody>
          <a:bodyPr>
            <a:normAutofit/>
          </a:bodyPr>
          <a:lstStyle/>
          <a:p>
            <a:pPr marL="346075" indent="-346075">
              <a:lnSpc>
                <a:spcPct val="100000"/>
              </a:lnSpc>
              <a:spcBef>
                <a:spcPts val="1800"/>
              </a:spcBef>
            </a:pPr>
            <a:r>
              <a:rPr lang="en-US" sz="4800" b="1" dirty="0">
                <a:solidFill>
                  <a:srgbClr val="E9E5E3"/>
                </a:solidFill>
                <a:effectLst>
                  <a:outerShdw blurRad="38100" dist="38100" dir="2700000" algn="tl">
                    <a:srgbClr val="000000">
                      <a:alpha val="43137"/>
                    </a:srgbClr>
                  </a:outerShdw>
                </a:effectLst>
              </a:rPr>
              <a:t>Legality </a:t>
            </a:r>
            <a:r>
              <a:rPr lang="en-US" sz="4800" i="1" dirty="0">
                <a:solidFill>
                  <a:srgbClr val="E9E5E3"/>
                </a:solidFill>
                <a:effectLst>
                  <a:outerShdw blurRad="38100" dist="38100" dir="2700000" algn="tl">
                    <a:srgbClr val="000000">
                      <a:alpha val="43137"/>
                    </a:srgbClr>
                  </a:outerShdw>
                </a:effectLst>
              </a:rPr>
              <a:t>(Romans 13:1-5)</a:t>
            </a:r>
          </a:p>
        </p:txBody>
      </p:sp>
      <p:pic>
        <p:nvPicPr>
          <p:cNvPr id="6" name="Picture 5">
            <a:extLst>
              <a:ext uri="{FF2B5EF4-FFF2-40B4-BE49-F238E27FC236}">
                <a16:creationId xmlns:a16="http://schemas.microsoft.com/office/drawing/2014/main" id="{CADCB4A0-A3A1-49D2-8FC6-1236CA70E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60320" cy="6858000"/>
          </a:xfrm>
          <a:prstGeom prst="rect">
            <a:avLst/>
          </a:prstGeom>
        </p:spPr>
      </p:pic>
    </p:spTree>
    <p:extLst>
      <p:ext uri="{BB962C8B-B14F-4D97-AF65-F5344CB8AC3E}">
        <p14:creationId xmlns:p14="http://schemas.microsoft.com/office/powerpoint/2010/main" val="4024678699"/>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D58C-0C01-4205-9DB6-800075B7C2A1}"/>
              </a:ext>
            </a:extLst>
          </p:cNvPr>
          <p:cNvSpPr>
            <a:spLocks noGrp="1"/>
          </p:cNvSpPr>
          <p:nvPr>
            <p:ph type="title"/>
          </p:nvPr>
        </p:nvSpPr>
        <p:spPr>
          <a:xfrm>
            <a:off x="2822026" y="189187"/>
            <a:ext cx="9049406" cy="1119351"/>
          </a:xfrm>
        </p:spPr>
        <p:txBody>
          <a:bodyPr>
            <a:normAutofit/>
          </a:bodyPr>
          <a:lstStyle/>
          <a:p>
            <a:pPr algn="ctr"/>
            <a:r>
              <a:rPr lang="en-US" sz="6000" dirty="0">
                <a:solidFill>
                  <a:srgbClr val="E9E5E3"/>
                </a:solidFill>
                <a:effectLst>
                  <a:outerShdw blurRad="38100" dist="38100" dir="2700000" algn="tl">
                    <a:srgbClr val="000000">
                      <a:alpha val="43137"/>
                    </a:srgbClr>
                  </a:outerShdw>
                </a:effectLst>
                <a:latin typeface="Shermlock" panose="00000400000000000000" pitchFamily="2" charset="0"/>
              </a:rPr>
              <a:t>What the Scriptures Teach</a:t>
            </a:r>
          </a:p>
        </p:txBody>
      </p:sp>
      <p:sp>
        <p:nvSpPr>
          <p:cNvPr id="3" name="Content Placeholder 2">
            <a:extLst>
              <a:ext uri="{FF2B5EF4-FFF2-40B4-BE49-F238E27FC236}">
                <a16:creationId xmlns:a16="http://schemas.microsoft.com/office/drawing/2014/main" id="{5009E1B7-25B8-414D-B3F6-8A4DF82BDB81}"/>
              </a:ext>
            </a:extLst>
          </p:cNvPr>
          <p:cNvSpPr>
            <a:spLocks noGrp="1"/>
          </p:cNvSpPr>
          <p:nvPr>
            <p:ph idx="1"/>
          </p:nvPr>
        </p:nvSpPr>
        <p:spPr>
          <a:xfrm>
            <a:off x="2822028" y="1308538"/>
            <a:ext cx="9049406" cy="5360275"/>
          </a:xfrm>
        </p:spPr>
        <p:txBody>
          <a:bodyPr>
            <a:normAutofit/>
          </a:bodyPr>
          <a:lstStyle/>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Legality </a:t>
            </a:r>
            <a:r>
              <a:rPr lang="en-US" sz="4800" i="1" dirty="0">
                <a:solidFill>
                  <a:srgbClr val="E9E5E3"/>
                </a:solidFill>
                <a:effectLst>
                  <a:outerShdw blurRad="38100" dist="38100" dir="2700000" algn="tl">
                    <a:srgbClr val="000000">
                      <a:alpha val="43137"/>
                    </a:srgbClr>
                  </a:outerShdw>
                </a:effectLst>
              </a:rPr>
              <a:t>(Romans 13:1-5)</a:t>
            </a:r>
          </a:p>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Addiction </a:t>
            </a:r>
            <a:r>
              <a:rPr lang="en-US" sz="4800" i="1" dirty="0">
                <a:solidFill>
                  <a:srgbClr val="E9E5E3"/>
                </a:solidFill>
                <a:effectLst>
                  <a:outerShdw blurRad="38100" dist="38100" dir="2700000" algn="tl">
                    <a:srgbClr val="000000">
                      <a:alpha val="43137"/>
                    </a:srgbClr>
                  </a:outerShdw>
                </a:effectLst>
              </a:rPr>
              <a:t>(1 Corinthians 6:12-14)</a:t>
            </a:r>
          </a:p>
        </p:txBody>
      </p:sp>
      <p:pic>
        <p:nvPicPr>
          <p:cNvPr id="6" name="Picture 5">
            <a:extLst>
              <a:ext uri="{FF2B5EF4-FFF2-40B4-BE49-F238E27FC236}">
                <a16:creationId xmlns:a16="http://schemas.microsoft.com/office/drawing/2014/main" id="{CADCB4A0-A3A1-49D2-8FC6-1236CA70E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60320" cy="6858000"/>
          </a:xfrm>
          <a:prstGeom prst="rect">
            <a:avLst/>
          </a:prstGeom>
        </p:spPr>
      </p:pic>
    </p:spTree>
    <p:extLst>
      <p:ext uri="{BB962C8B-B14F-4D97-AF65-F5344CB8AC3E}">
        <p14:creationId xmlns:p14="http://schemas.microsoft.com/office/powerpoint/2010/main" val="351952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D58C-0C01-4205-9DB6-800075B7C2A1}"/>
              </a:ext>
            </a:extLst>
          </p:cNvPr>
          <p:cNvSpPr>
            <a:spLocks noGrp="1"/>
          </p:cNvSpPr>
          <p:nvPr>
            <p:ph type="title"/>
          </p:nvPr>
        </p:nvSpPr>
        <p:spPr>
          <a:xfrm>
            <a:off x="2822026" y="189187"/>
            <a:ext cx="9049406" cy="1119351"/>
          </a:xfrm>
        </p:spPr>
        <p:txBody>
          <a:bodyPr>
            <a:normAutofit/>
          </a:bodyPr>
          <a:lstStyle/>
          <a:p>
            <a:pPr algn="ctr"/>
            <a:r>
              <a:rPr lang="en-US" sz="6000" dirty="0">
                <a:solidFill>
                  <a:srgbClr val="E9E5E3"/>
                </a:solidFill>
                <a:effectLst>
                  <a:outerShdw blurRad="38100" dist="38100" dir="2700000" algn="tl">
                    <a:srgbClr val="000000">
                      <a:alpha val="43137"/>
                    </a:srgbClr>
                  </a:outerShdw>
                </a:effectLst>
                <a:latin typeface="Shermlock" panose="00000400000000000000" pitchFamily="2" charset="0"/>
              </a:rPr>
              <a:t>What the Scriptures Teach</a:t>
            </a:r>
          </a:p>
        </p:txBody>
      </p:sp>
      <p:sp>
        <p:nvSpPr>
          <p:cNvPr id="3" name="Content Placeholder 2">
            <a:extLst>
              <a:ext uri="{FF2B5EF4-FFF2-40B4-BE49-F238E27FC236}">
                <a16:creationId xmlns:a16="http://schemas.microsoft.com/office/drawing/2014/main" id="{5009E1B7-25B8-414D-B3F6-8A4DF82BDB81}"/>
              </a:ext>
            </a:extLst>
          </p:cNvPr>
          <p:cNvSpPr>
            <a:spLocks noGrp="1"/>
          </p:cNvSpPr>
          <p:nvPr>
            <p:ph idx="1"/>
          </p:nvPr>
        </p:nvSpPr>
        <p:spPr>
          <a:xfrm>
            <a:off x="2822028" y="1308538"/>
            <a:ext cx="9049404" cy="5360275"/>
          </a:xfrm>
        </p:spPr>
        <p:txBody>
          <a:bodyPr>
            <a:normAutofit/>
          </a:bodyPr>
          <a:lstStyle/>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Legality </a:t>
            </a:r>
            <a:r>
              <a:rPr lang="en-US" sz="4800" i="1" dirty="0">
                <a:solidFill>
                  <a:srgbClr val="E9E5E3"/>
                </a:solidFill>
                <a:effectLst>
                  <a:outerShdw blurRad="38100" dist="38100" dir="2700000" algn="tl">
                    <a:srgbClr val="000000">
                      <a:alpha val="43137"/>
                    </a:srgbClr>
                  </a:outerShdw>
                </a:effectLst>
              </a:rPr>
              <a:t>(Romans 13:1-5)</a:t>
            </a:r>
          </a:p>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Addiction </a:t>
            </a:r>
            <a:r>
              <a:rPr lang="en-US" sz="4800" i="1" dirty="0">
                <a:solidFill>
                  <a:srgbClr val="E9E5E3"/>
                </a:solidFill>
                <a:effectLst>
                  <a:outerShdw blurRad="38100" dist="38100" dir="2700000" algn="tl">
                    <a:srgbClr val="000000">
                      <a:alpha val="43137"/>
                    </a:srgbClr>
                  </a:outerShdw>
                </a:effectLst>
              </a:rPr>
              <a:t>(1 Corinthians 6:12-14)</a:t>
            </a:r>
          </a:p>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Intoxication </a:t>
            </a:r>
            <a:r>
              <a:rPr lang="en-US" sz="4800" i="1" dirty="0">
                <a:solidFill>
                  <a:srgbClr val="E9E5E3"/>
                </a:solidFill>
                <a:effectLst>
                  <a:outerShdw blurRad="38100" dist="38100" dir="2700000" algn="tl">
                    <a:srgbClr val="000000">
                      <a:alpha val="43137"/>
                    </a:srgbClr>
                  </a:outerShdw>
                </a:effectLst>
              </a:rPr>
              <a:t>(Romans 13:13;         1 Peter 5:8; 4:1-3)</a:t>
            </a:r>
          </a:p>
        </p:txBody>
      </p:sp>
      <p:pic>
        <p:nvPicPr>
          <p:cNvPr id="6" name="Picture 5">
            <a:extLst>
              <a:ext uri="{FF2B5EF4-FFF2-40B4-BE49-F238E27FC236}">
                <a16:creationId xmlns:a16="http://schemas.microsoft.com/office/drawing/2014/main" id="{CADCB4A0-A3A1-49D2-8FC6-1236CA70E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60320" cy="6858000"/>
          </a:xfrm>
          <a:prstGeom prst="rect">
            <a:avLst/>
          </a:prstGeom>
        </p:spPr>
      </p:pic>
    </p:spTree>
    <p:extLst>
      <p:ext uri="{BB962C8B-B14F-4D97-AF65-F5344CB8AC3E}">
        <p14:creationId xmlns:p14="http://schemas.microsoft.com/office/powerpoint/2010/main" val="20087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D58C-0C01-4205-9DB6-800075B7C2A1}"/>
              </a:ext>
            </a:extLst>
          </p:cNvPr>
          <p:cNvSpPr>
            <a:spLocks noGrp="1"/>
          </p:cNvSpPr>
          <p:nvPr>
            <p:ph type="title"/>
          </p:nvPr>
        </p:nvSpPr>
        <p:spPr>
          <a:xfrm>
            <a:off x="2822026" y="189187"/>
            <a:ext cx="9049406" cy="1119351"/>
          </a:xfrm>
        </p:spPr>
        <p:txBody>
          <a:bodyPr>
            <a:normAutofit/>
          </a:bodyPr>
          <a:lstStyle/>
          <a:p>
            <a:pPr algn="ctr"/>
            <a:r>
              <a:rPr lang="en-US" sz="6000" dirty="0">
                <a:solidFill>
                  <a:srgbClr val="E9E5E3"/>
                </a:solidFill>
                <a:effectLst>
                  <a:outerShdw blurRad="38100" dist="38100" dir="2700000" algn="tl">
                    <a:srgbClr val="000000">
                      <a:alpha val="43137"/>
                    </a:srgbClr>
                  </a:outerShdw>
                </a:effectLst>
                <a:latin typeface="Shermlock" panose="00000400000000000000" pitchFamily="2" charset="0"/>
              </a:rPr>
              <a:t>What the Scriptures Teach</a:t>
            </a:r>
          </a:p>
        </p:txBody>
      </p:sp>
      <p:sp>
        <p:nvSpPr>
          <p:cNvPr id="3" name="Content Placeholder 2">
            <a:extLst>
              <a:ext uri="{FF2B5EF4-FFF2-40B4-BE49-F238E27FC236}">
                <a16:creationId xmlns:a16="http://schemas.microsoft.com/office/drawing/2014/main" id="{5009E1B7-25B8-414D-B3F6-8A4DF82BDB81}"/>
              </a:ext>
            </a:extLst>
          </p:cNvPr>
          <p:cNvSpPr>
            <a:spLocks noGrp="1"/>
          </p:cNvSpPr>
          <p:nvPr>
            <p:ph idx="1"/>
          </p:nvPr>
        </p:nvSpPr>
        <p:spPr>
          <a:xfrm>
            <a:off x="2822028" y="1308538"/>
            <a:ext cx="9049404" cy="5360275"/>
          </a:xfrm>
        </p:spPr>
        <p:txBody>
          <a:bodyPr>
            <a:normAutofit/>
          </a:bodyPr>
          <a:lstStyle/>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Legality </a:t>
            </a:r>
            <a:r>
              <a:rPr lang="en-US" sz="4800" i="1" dirty="0">
                <a:solidFill>
                  <a:srgbClr val="E9E5E3"/>
                </a:solidFill>
                <a:effectLst>
                  <a:outerShdw blurRad="38100" dist="38100" dir="2700000" algn="tl">
                    <a:srgbClr val="000000">
                      <a:alpha val="43137"/>
                    </a:srgbClr>
                  </a:outerShdw>
                </a:effectLst>
              </a:rPr>
              <a:t>(Romans 13:1-5)</a:t>
            </a:r>
          </a:p>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Addiction </a:t>
            </a:r>
            <a:r>
              <a:rPr lang="en-US" sz="4800" i="1" dirty="0">
                <a:solidFill>
                  <a:srgbClr val="E9E5E3"/>
                </a:solidFill>
                <a:effectLst>
                  <a:outerShdw blurRad="38100" dist="38100" dir="2700000" algn="tl">
                    <a:srgbClr val="000000">
                      <a:alpha val="43137"/>
                    </a:srgbClr>
                  </a:outerShdw>
                </a:effectLst>
              </a:rPr>
              <a:t>(1 Corinthians 6:12-14)</a:t>
            </a:r>
          </a:p>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Intoxication </a:t>
            </a:r>
            <a:r>
              <a:rPr lang="en-US" sz="4800" i="1" dirty="0">
                <a:solidFill>
                  <a:srgbClr val="E9E5E3"/>
                </a:solidFill>
                <a:effectLst>
                  <a:outerShdw blurRad="38100" dist="38100" dir="2700000" algn="tl">
                    <a:srgbClr val="000000">
                      <a:alpha val="43137"/>
                    </a:srgbClr>
                  </a:outerShdw>
                </a:effectLst>
              </a:rPr>
              <a:t>(Romans 13:13;         1 Peter 5:8; 4:1-3)</a:t>
            </a:r>
          </a:p>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Companionship </a:t>
            </a:r>
            <a:r>
              <a:rPr lang="en-US" sz="4800" i="1" dirty="0">
                <a:solidFill>
                  <a:srgbClr val="E9E5E3"/>
                </a:solidFill>
                <a:effectLst>
                  <a:outerShdw blurRad="38100" dist="38100" dir="2700000" algn="tl">
                    <a:srgbClr val="000000">
                      <a:alpha val="43137"/>
                    </a:srgbClr>
                  </a:outerShdw>
                </a:effectLst>
              </a:rPr>
              <a:t>(1 Cor. 15:33-34)</a:t>
            </a:r>
          </a:p>
        </p:txBody>
      </p:sp>
      <p:pic>
        <p:nvPicPr>
          <p:cNvPr id="6" name="Picture 5">
            <a:extLst>
              <a:ext uri="{FF2B5EF4-FFF2-40B4-BE49-F238E27FC236}">
                <a16:creationId xmlns:a16="http://schemas.microsoft.com/office/drawing/2014/main" id="{CADCB4A0-A3A1-49D2-8FC6-1236CA70E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60320" cy="6858000"/>
          </a:xfrm>
          <a:prstGeom prst="rect">
            <a:avLst/>
          </a:prstGeom>
        </p:spPr>
      </p:pic>
    </p:spTree>
    <p:extLst>
      <p:ext uri="{BB962C8B-B14F-4D97-AF65-F5344CB8AC3E}">
        <p14:creationId xmlns:p14="http://schemas.microsoft.com/office/powerpoint/2010/main" val="1894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D58C-0C01-4205-9DB6-800075B7C2A1}"/>
              </a:ext>
            </a:extLst>
          </p:cNvPr>
          <p:cNvSpPr>
            <a:spLocks noGrp="1"/>
          </p:cNvSpPr>
          <p:nvPr>
            <p:ph type="title"/>
          </p:nvPr>
        </p:nvSpPr>
        <p:spPr>
          <a:xfrm>
            <a:off x="2822026" y="189187"/>
            <a:ext cx="9049406" cy="1119351"/>
          </a:xfrm>
        </p:spPr>
        <p:txBody>
          <a:bodyPr>
            <a:normAutofit/>
          </a:bodyPr>
          <a:lstStyle/>
          <a:p>
            <a:pPr algn="ctr"/>
            <a:r>
              <a:rPr lang="en-US" sz="6000" dirty="0">
                <a:solidFill>
                  <a:srgbClr val="E9E5E3"/>
                </a:solidFill>
                <a:effectLst>
                  <a:outerShdw blurRad="38100" dist="38100" dir="2700000" algn="tl">
                    <a:srgbClr val="000000">
                      <a:alpha val="43137"/>
                    </a:srgbClr>
                  </a:outerShdw>
                </a:effectLst>
                <a:latin typeface="Shermlock" panose="00000400000000000000" pitchFamily="2" charset="0"/>
              </a:rPr>
              <a:t>What the Scriptures Teach</a:t>
            </a:r>
          </a:p>
        </p:txBody>
      </p:sp>
      <p:sp>
        <p:nvSpPr>
          <p:cNvPr id="3" name="Content Placeholder 2">
            <a:extLst>
              <a:ext uri="{FF2B5EF4-FFF2-40B4-BE49-F238E27FC236}">
                <a16:creationId xmlns:a16="http://schemas.microsoft.com/office/drawing/2014/main" id="{5009E1B7-25B8-414D-B3F6-8A4DF82BDB81}"/>
              </a:ext>
            </a:extLst>
          </p:cNvPr>
          <p:cNvSpPr>
            <a:spLocks noGrp="1"/>
          </p:cNvSpPr>
          <p:nvPr>
            <p:ph idx="1"/>
          </p:nvPr>
        </p:nvSpPr>
        <p:spPr>
          <a:xfrm>
            <a:off x="2822028" y="1308538"/>
            <a:ext cx="9049404" cy="5360275"/>
          </a:xfrm>
        </p:spPr>
        <p:txBody>
          <a:bodyPr>
            <a:normAutofit/>
          </a:bodyPr>
          <a:lstStyle/>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Legality </a:t>
            </a:r>
            <a:r>
              <a:rPr lang="en-US" sz="4800" i="1" dirty="0">
                <a:solidFill>
                  <a:srgbClr val="E9E5E3"/>
                </a:solidFill>
                <a:effectLst>
                  <a:outerShdw blurRad="38100" dist="38100" dir="2700000" algn="tl">
                    <a:srgbClr val="000000">
                      <a:alpha val="43137"/>
                    </a:srgbClr>
                  </a:outerShdw>
                </a:effectLst>
              </a:rPr>
              <a:t>(Romans 13:1-5)</a:t>
            </a:r>
          </a:p>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Addiction </a:t>
            </a:r>
            <a:r>
              <a:rPr lang="en-US" sz="4800" i="1" dirty="0">
                <a:solidFill>
                  <a:srgbClr val="E9E5E3"/>
                </a:solidFill>
                <a:effectLst>
                  <a:outerShdw blurRad="38100" dist="38100" dir="2700000" algn="tl">
                    <a:srgbClr val="000000">
                      <a:alpha val="43137"/>
                    </a:srgbClr>
                  </a:outerShdw>
                </a:effectLst>
              </a:rPr>
              <a:t>(1 Corinthians 6:12-14)</a:t>
            </a:r>
          </a:p>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Intoxication </a:t>
            </a:r>
            <a:r>
              <a:rPr lang="en-US" sz="4800" i="1" dirty="0">
                <a:solidFill>
                  <a:srgbClr val="E9E5E3"/>
                </a:solidFill>
                <a:effectLst>
                  <a:outerShdw blurRad="38100" dist="38100" dir="2700000" algn="tl">
                    <a:srgbClr val="000000">
                      <a:alpha val="43137"/>
                    </a:srgbClr>
                  </a:outerShdw>
                </a:effectLst>
              </a:rPr>
              <a:t>(Romans 13:13;         1 Peter 5:8; 4:1-3)</a:t>
            </a:r>
          </a:p>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Companionship </a:t>
            </a:r>
            <a:r>
              <a:rPr lang="en-US" sz="4800" i="1" dirty="0">
                <a:solidFill>
                  <a:srgbClr val="E9E5E3"/>
                </a:solidFill>
                <a:effectLst>
                  <a:outerShdw blurRad="38100" dist="38100" dir="2700000" algn="tl">
                    <a:srgbClr val="000000">
                      <a:alpha val="43137"/>
                    </a:srgbClr>
                  </a:outerShdw>
                </a:effectLst>
              </a:rPr>
              <a:t>(1 Cor. 15:33-34)</a:t>
            </a:r>
          </a:p>
          <a:p>
            <a:pPr marL="346075" indent="-346075">
              <a:lnSpc>
                <a:spcPct val="100000"/>
              </a:lnSpc>
              <a:spcBef>
                <a:spcPts val="1200"/>
              </a:spcBef>
            </a:pPr>
            <a:r>
              <a:rPr lang="en-US" sz="4800" b="1" dirty="0">
                <a:solidFill>
                  <a:srgbClr val="E9E5E3"/>
                </a:solidFill>
                <a:effectLst>
                  <a:outerShdw blurRad="38100" dist="38100" dir="2700000" algn="tl">
                    <a:srgbClr val="000000">
                      <a:alpha val="43137"/>
                    </a:srgbClr>
                  </a:outerShdw>
                </a:effectLst>
              </a:rPr>
              <a:t>Influence </a:t>
            </a:r>
            <a:r>
              <a:rPr lang="en-US" sz="4800" i="1" dirty="0">
                <a:solidFill>
                  <a:srgbClr val="E9E5E3"/>
                </a:solidFill>
                <a:effectLst>
                  <a:outerShdw blurRad="38100" dist="38100" dir="2700000" algn="tl">
                    <a:srgbClr val="000000">
                      <a:alpha val="43137"/>
                    </a:srgbClr>
                  </a:outerShdw>
                </a:effectLst>
              </a:rPr>
              <a:t>(Philippians 2:12-16)</a:t>
            </a:r>
          </a:p>
        </p:txBody>
      </p:sp>
      <p:pic>
        <p:nvPicPr>
          <p:cNvPr id="6" name="Picture 5">
            <a:extLst>
              <a:ext uri="{FF2B5EF4-FFF2-40B4-BE49-F238E27FC236}">
                <a16:creationId xmlns:a16="http://schemas.microsoft.com/office/drawing/2014/main" id="{CADCB4A0-A3A1-49D2-8FC6-1236CA70E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60320" cy="6858000"/>
          </a:xfrm>
          <a:prstGeom prst="rect">
            <a:avLst/>
          </a:prstGeom>
        </p:spPr>
      </p:pic>
    </p:spTree>
    <p:extLst>
      <p:ext uri="{BB962C8B-B14F-4D97-AF65-F5344CB8AC3E}">
        <p14:creationId xmlns:p14="http://schemas.microsoft.com/office/powerpoint/2010/main" val="261576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2922</Words>
  <Application>Microsoft Office PowerPoint</Application>
  <PresentationFormat>Widescreen</PresentationFormat>
  <Paragraphs>148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BadaBoom BB</vt:lpstr>
      <vt:lpstr>Calibri Light</vt:lpstr>
      <vt:lpstr>Shermlock</vt:lpstr>
      <vt:lpstr>Arial</vt:lpstr>
      <vt:lpstr>Office Theme</vt:lpstr>
      <vt:lpstr>The Christian &amp; Recreational Drug Use</vt:lpstr>
      <vt:lpstr>Alcohol Use in America</vt:lpstr>
      <vt:lpstr>Marijuana Use in America</vt:lpstr>
      <vt:lpstr>What the Scriptures Teach</vt:lpstr>
      <vt:lpstr>What the Scriptures Teach</vt:lpstr>
      <vt:lpstr>What the Scriptures Teach</vt:lpstr>
      <vt:lpstr>What the Scriptures Teach</vt:lpstr>
      <vt:lpstr>What the Scriptures Teach</vt:lpstr>
      <vt:lpstr>What the Scriptures Teach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44</cp:revision>
  <cp:lastPrinted>2018-01-12T20:23:33Z</cp:lastPrinted>
  <dcterms:created xsi:type="dcterms:W3CDTF">2018-01-09T21:28:45Z</dcterms:created>
  <dcterms:modified xsi:type="dcterms:W3CDTF">2018-01-12T21:06:57Z</dcterms:modified>
</cp:coreProperties>
</file>