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12192000" cy="6858000"/>
  <p:notesSz cx="6858000" cy="9144000"/>
  <p:embeddedFontLst>
    <p:embeddedFont>
      <p:font typeface="Mervale Script" panose="03060506000000020000" pitchFamily="66" charset="0"/>
      <p:regular r:id="rId10"/>
    </p:embeddedFont>
    <p:embeddedFont>
      <p:font typeface="Calibri" panose="020F0502020204030204" pitchFamily="34" charset="0"/>
      <p:regular r:id="rId11"/>
      <p:bold r:id="rId12"/>
      <p:italic r:id="rId13"/>
      <p:boldItalic r:id="rId14"/>
    </p:embeddedFont>
    <p:embeddedFont>
      <p:font typeface="Berlin Sans FB Demi" panose="020E0802020502020306" pitchFamily="34" charset="0"/>
      <p:bold r:id="rId15"/>
    </p:embeddedFont>
    <p:embeddedFont>
      <p:font typeface="Calibri Light" panose="020F0302020204030204" pitchFamily="34" charset="0"/>
      <p:regular r:id="rId16"/>
      <p: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48339" autoAdjust="0"/>
  </p:normalViewPr>
  <p:slideViewPr>
    <p:cSldViewPr snapToGrid="0">
      <p:cViewPr varScale="1">
        <p:scale>
          <a:sx n="31" d="100"/>
          <a:sy n="31" d="100"/>
        </p:scale>
        <p:origin x="2178" y="54"/>
      </p:cViewPr>
      <p:guideLst/>
    </p:cSldViewPr>
  </p:slideViewPr>
  <p:notesTextViewPr>
    <p:cViewPr>
      <p:scale>
        <a:sx n="1" d="1"/>
        <a:sy n="1" d="1"/>
      </p:scale>
      <p:origin x="0" y="0"/>
    </p:cViewPr>
  </p:notesTextViewPr>
  <p:notesViewPr>
    <p:cSldViewPr snapToGrid="0">
      <p:cViewPr varScale="1">
        <p:scale>
          <a:sx n="52" d="100"/>
          <a:sy n="52" d="100"/>
        </p:scale>
        <p:origin x="20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694922" cy="458788"/>
          </a:xfrm>
          <a:prstGeom prst="rect">
            <a:avLst/>
          </a:prstGeom>
        </p:spPr>
        <p:txBody>
          <a:bodyPr vert="horz" lIns="91440" tIns="45720" rIns="91440" bIns="45720" rtlCol="0"/>
          <a:lstStyle>
            <a:lvl1pPr algn="l">
              <a:defRPr sz="1200"/>
            </a:lvl1pPr>
          </a:lstStyle>
          <a:p>
            <a:r>
              <a:rPr lang="en-US" sz="2000" dirty="0">
                <a:latin typeface="Mervale Script" panose="03060506000000020000" pitchFamily="66" charset="0"/>
              </a:rPr>
              <a:t>The Christian’s Responsibility in the Home</a:t>
            </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May 21, 2017 PM</a:t>
            </a: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45EF85AA-4CEB-46D6-8495-62216EAF83EE}" type="slidenum">
              <a:rPr lang="en-US" smtClean="0"/>
              <a:t>‹#›</a:t>
            </a:fld>
            <a:endParaRPr lang="en-US" dirty="0"/>
          </a:p>
        </p:txBody>
      </p:sp>
    </p:spTree>
    <p:extLst>
      <p:ext uri="{BB962C8B-B14F-4D97-AF65-F5344CB8AC3E}">
        <p14:creationId xmlns:p14="http://schemas.microsoft.com/office/powerpoint/2010/main" val="3343302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5DECBA-D2D8-4E19-A7C5-7182A15D7047}" type="datetimeFigureOut">
              <a:rPr lang="en-US" smtClean="0"/>
              <a:t>5/22/2017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ED4EA8-5C2E-47E3-8D92-6465019E02D5}" type="slidenum">
              <a:rPr lang="en-US" smtClean="0"/>
              <a:t>‹#›</a:t>
            </a:fld>
            <a:endParaRPr lang="en-US"/>
          </a:p>
        </p:txBody>
      </p:sp>
    </p:spTree>
    <p:extLst>
      <p:ext uri="{BB962C8B-B14F-4D97-AF65-F5344CB8AC3E}">
        <p14:creationId xmlns:p14="http://schemas.microsoft.com/office/powerpoint/2010/main" val="276000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Titus 2:1-10 (Older men, Older women, Bondservants, Masters) As well as family – younger women and men</a:t>
            </a:r>
          </a:p>
          <a:p>
            <a:endParaRPr lang="en-US" dirty="0"/>
          </a:p>
          <a:p>
            <a:r>
              <a:rPr lang="en-US" b="1" dirty="0"/>
              <a:t>Introduction:</a:t>
            </a:r>
          </a:p>
          <a:p>
            <a:pPr marL="685800" lvl="1" indent="-228600">
              <a:buAutoNum type="alphaUcPeriod"/>
            </a:pPr>
            <a:r>
              <a:rPr lang="en-US" dirty="0"/>
              <a:t>Responsibility at home is part of “sound doctrine”. (v. 1, 4-6).</a:t>
            </a:r>
          </a:p>
          <a:p>
            <a:pPr marL="0" lvl="0" indent="0">
              <a:buNone/>
            </a:pPr>
            <a:endParaRPr lang="en-US" b="1" dirty="0"/>
          </a:p>
          <a:p>
            <a:pPr marL="0" lvl="0" indent="0">
              <a:buNone/>
            </a:pPr>
            <a:r>
              <a:rPr lang="en-US" b="1" dirty="0"/>
              <a:t>(Titus 2:1), </a:t>
            </a:r>
            <a:r>
              <a:rPr lang="en-US" i="1" dirty="0"/>
              <a:t>“But as for you, speak the things which are proper for sound doctrine”</a:t>
            </a:r>
          </a:p>
          <a:p>
            <a:pPr marL="0" lvl="0" indent="0">
              <a:buNone/>
            </a:pPr>
            <a:r>
              <a:rPr lang="en-US" b="1" dirty="0"/>
              <a:t>(Titus 2:4-6), </a:t>
            </a:r>
            <a:r>
              <a:rPr lang="en-US" i="1" dirty="0"/>
              <a:t>“that they admonish the young women to love their husbands, to love their children, 5 to be discreet, chaste, homemakers, good, obedient to their own husbands, that the word of God may not be blasphemed.6 Likewise, exhort the young men to be sober- minded,”</a:t>
            </a:r>
          </a:p>
          <a:p>
            <a:pPr lvl="1"/>
            <a:endParaRPr lang="en-US" dirty="0"/>
          </a:p>
          <a:p>
            <a:pPr lvl="1"/>
            <a:r>
              <a:rPr lang="en-US" dirty="0"/>
              <a:t>B. Responsibility at home involves many areas of conduct - we shall notice only a few basic ones.</a:t>
            </a:r>
          </a:p>
        </p:txBody>
      </p:sp>
      <p:sp>
        <p:nvSpPr>
          <p:cNvPr id="4" name="Slide Number Placeholder 3"/>
          <p:cNvSpPr>
            <a:spLocks noGrp="1"/>
          </p:cNvSpPr>
          <p:nvPr>
            <p:ph type="sldNum" sz="quarter" idx="10"/>
          </p:nvPr>
        </p:nvSpPr>
        <p:spPr/>
        <p:txBody>
          <a:bodyPr/>
          <a:lstStyle/>
          <a:p>
            <a:fld id="{E4ED4EA8-5C2E-47E3-8D92-6465019E02D5}" type="slidenum">
              <a:rPr lang="en-US" smtClean="0"/>
              <a:t>1</a:t>
            </a:fld>
            <a:endParaRPr lang="en-US"/>
          </a:p>
        </p:txBody>
      </p:sp>
    </p:spTree>
    <p:extLst>
      <p:ext uri="{BB962C8B-B14F-4D97-AF65-F5344CB8AC3E}">
        <p14:creationId xmlns:p14="http://schemas.microsoft.com/office/powerpoint/2010/main" val="1782097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AutoNum type="romanUcPeriod"/>
            </a:pPr>
            <a:r>
              <a:rPr lang="en-US" b="1" dirty="0"/>
              <a:t>Christians Have a Responsibility to Be Morally Upright in the Home.</a:t>
            </a:r>
          </a:p>
          <a:p>
            <a:pPr marL="0" indent="0">
              <a:buNone/>
            </a:pPr>
            <a:endParaRPr lang="en-US" dirty="0"/>
          </a:p>
          <a:p>
            <a:pPr marL="457200" lvl="1" indent="0">
              <a:buNone/>
            </a:pPr>
            <a:r>
              <a:rPr lang="en-US" b="1" dirty="0"/>
              <a:t>Sexual promiscuity and perversion rampant in society - must not be so with us.</a:t>
            </a:r>
          </a:p>
          <a:p>
            <a:pPr marL="0" indent="0">
              <a:buNone/>
            </a:pPr>
            <a:r>
              <a:rPr lang="en-US" b="1" dirty="0"/>
              <a:t>(Ephesians 5:3),</a:t>
            </a:r>
            <a:r>
              <a:rPr lang="en-US" dirty="0"/>
              <a:t> </a:t>
            </a:r>
            <a:r>
              <a:rPr lang="en-US" i="1" dirty="0"/>
              <a:t>“But fornication and all uncleanness or covetousness, let it not even be named among you, as is fitting for saints.”</a:t>
            </a:r>
          </a:p>
          <a:p>
            <a:pPr lvl="1"/>
            <a:r>
              <a:rPr lang="en-US" b="1" dirty="0"/>
              <a:t>Bible is plain on marriage and sexual morality.</a:t>
            </a:r>
          </a:p>
          <a:p>
            <a:pPr marL="628650" lvl="1" indent="-171450">
              <a:buFont typeface="Arial" panose="020B0604020202020204" pitchFamily="34" charset="0"/>
              <a:buChar char="•"/>
            </a:pPr>
            <a:r>
              <a:rPr lang="en-US" dirty="0"/>
              <a:t>Either marriage, celibacy or immorality.</a:t>
            </a:r>
          </a:p>
          <a:p>
            <a:pPr marL="0" indent="0">
              <a:buNone/>
            </a:pPr>
            <a:r>
              <a:rPr lang="en-US" b="1" dirty="0"/>
              <a:t>(Hebrews 13:4), </a:t>
            </a:r>
            <a:r>
              <a:rPr lang="en-US" i="1" dirty="0"/>
              <a:t>“Marriage is honorable among all, and the bed undefiled; but fornicators and adulterers God will judge.”</a:t>
            </a:r>
          </a:p>
          <a:p>
            <a:pPr lvl="1"/>
            <a:r>
              <a:rPr lang="en-US" b="1" dirty="0"/>
              <a:t>Bible is also plain on perversions of sex and marriage</a:t>
            </a:r>
            <a:r>
              <a:rPr lang="en-US" dirty="0"/>
              <a:t>.</a:t>
            </a:r>
          </a:p>
          <a:p>
            <a:pPr marL="628650" lvl="1" indent="-171450">
              <a:buFont typeface="Arial" panose="020B0604020202020204" pitchFamily="34" charset="0"/>
              <a:buChar char="•"/>
            </a:pPr>
            <a:r>
              <a:rPr lang="en-US" dirty="0"/>
              <a:t>Divorce for cause other than fornication, and remarriage (Matt. 19:9)</a:t>
            </a:r>
          </a:p>
          <a:p>
            <a:pPr marL="628650" lvl="1" indent="-171450">
              <a:buFont typeface="Arial" panose="020B0604020202020204" pitchFamily="34" charset="0"/>
              <a:buChar char="•"/>
            </a:pPr>
            <a:r>
              <a:rPr lang="en-US" dirty="0"/>
              <a:t>Homosexuality in or out of marriage. (Rom. 1:26-27).</a:t>
            </a:r>
          </a:p>
          <a:p>
            <a:pPr marL="628650" lvl="1" indent="-171450">
              <a:buFont typeface="Arial" panose="020B0604020202020204" pitchFamily="34" charset="0"/>
              <a:buChar char="•"/>
            </a:pPr>
            <a:r>
              <a:rPr lang="en-US" dirty="0"/>
              <a:t>“Living Together; premarital; extra-marital” all-fornication (Gal. 5:6).</a:t>
            </a:r>
          </a:p>
        </p:txBody>
      </p:sp>
      <p:sp>
        <p:nvSpPr>
          <p:cNvPr id="4" name="Slide Number Placeholder 3"/>
          <p:cNvSpPr>
            <a:spLocks noGrp="1"/>
          </p:cNvSpPr>
          <p:nvPr>
            <p:ph type="sldNum" sz="quarter" idx="10"/>
          </p:nvPr>
        </p:nvSpPr>
        <p:spPr/>
        <p:txBody>
          <a:bodyPr/>
          <a:lstStyle/>
          <a:p>
            <a:fld id="{E4ED4EA8-5C2E-47E3-8D92-6465019E02D5}" type="slidenum">
              <a:rPr lang="en-US" smtClean="0"/>
              <a:t>2</a:t>
            </a:fld>
            <a:endParaRPr lang="en-US"/>
          </a:p>
        </p:txBody>
      </p:sp>
    </p:spTree>
    <p:extLst>
      <p:ext uri="{BB962C8B-B14F-4D97-AF65-F5344CB8AC3E}">
        <p14:creationId xmlns:p14="http://schemas.microsoft.com/office/powerpoint/2010/main" val="2260025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II. Christians Have a Responsibility to Keep the Lord at the Center of the Home.</a:t>
            </a:r>
          </a:p>
          <a:p>
            <a:endParaRPr lang="en-US" dirty="0"/>
          </a:p>
          <a:p>
            <a:pPr marL="228600" indent="-228600">
              <a:buAutoNum type="alphaUcPeriod"/>
            </a:pPr>
            <a:r>
              <a:rPr lang="en-US" b="1" dirty="0"/>
              <a:t>The Lord is strong motivation for behavior at home. </a:t>
            </a:r>
          </a:p>
          <a:p>
            <a:pPr marL="628650" lvl="1" indent="-171450">
              <a:buFont typeface="Arial" panose="020B0604020202020204" pitchFamily="34" charset="0"/>
              <a:buChar char="•"/>
            </a:pPr>
            <a:r>
              <a:rPr lang="en-US" dirty="0"/>
              <a:t>(Eph. 5) Marriage Relationship</a:t>
            </a:r>
          </a:p>
          <a:p>
            <a:pPr marL="0" lvl="0" indent="0">
              <a:buFont typeface="Arial" panose="020B0604020202020204" pitchFamily="34" charset="0"/>
              <a:buNone/>
            </a:pPr>
            <a:r>
              <a:rPr lang="en-US" b="1" dirty="0"/>
              <a:t>(Colossians 3:18-21), </a:t>
            </a:r>
            <a:r>
              <a:rPr lang="en-US" i="1" dirty="0"/>
              <a:t>“Wives, submit to your own husbands, as is fitting in the Lord. </a:t>
            </a:r>
            <a:r>
              <a:rPr lang="en-US" i="1" baseline="30000" dirty="0"/>
              <a:t>19</a:t>
            </a:r>
            <a:r>
              <a:rPr lang="en-US" i="1" dirty="0"/>
              <a:t> Husbands, love your wives and do not be bitter toward them. </a:t>
            </a:r>
            <a:r>
              <a:rPr lang="en-US" i="1" baseline="30000" dirty="0"/>
              <a:t>20</a:t>
            </a:r>
            <a:r>
              <a:rPr lang="en-US" i="1" dirty="0"/>
              <a:t> Children, obey your parents in all things, for this is well pleasing to the Lord. </a:t>
            </a:r>
            <a:r>
              <a:rPr lang="en-US" i="1" baseline="30000" dirty="0"/>
              <a:t>21</a:t>
            </a:r>
            <a:r>
              <a:rPr lang="en-US" i="1" dirty="0"/>
              <a:t> Fathers, do not provoke your children, lest they become discouraged.”</a:t>
            </a:r>
          </a:p>
          <a:p>
            <a:pPr marL="0" lvl="0" indent="0">
              <a:buFont typeface="Arial" panose="020B0604020202020204" pitchFamily="34" charset="0"/>
              <a:buNone/>
            </a:pPr>
            <a:r>
              <a:rPr lang="en-US" b="1" i="0" dirty="0"/>
              <a:t>(1 Peter 3:1,7), (1), </a:t>
            </a:r>
            <a:r>
              <a:rPr lang="en-US" i="1" dirty="0"/>
              <a:t>“Wives, likewise, be submissive to your own husbands, that even if some do not obey the word, they, without a word, may be won by the conduct of their wives,… </a:t>
            </a:r>
            <a:r>
              <a:rPr lang="en-US" b="1" i="0" dirty="0"/>
              <a:t>(7), </a:t>
            </a:r>
            <a:r>
              <a:rPr lang="en-US" i="1" dirty="0"/>
              <a:t>Husbands, likewise, dwell with them with understanding, giving honor to the wife, as to the weaker vessel, and as being heirs together of the grace of life, that your prayers may not be hindered.</a:t>
            </a:r>
          </a:p>
          <a:p>
            <a:pPr marL="0" lvl="0" indent="0">
              <a:buFont typeface="Arial" panose="020B0604020202020204" pitchFamily="34" charset="0"/>
              <a:buNone/>
            </a:pPr>
            <a:endParaRPr lang="en-US" dirty="0"/>
          </a:p>
          <a:p>
            <a:r>
              <a:rPr lang="en-US" b="1" dirty="0"/>
              <a:t>B. The Lord replaced in homes of many professed Christians by:  </a:t>
            </a:r>
            <a:r>
              <a:rPr lang="en-US" dirty="0"/>
              <a:t>a. </a:t>
            </a:r>
            <a:r>
              <a:rPr lang="en-US" u="sng" dirty="0"/>
              <a:t>Agnostic “experts” in family matters</a:t>
            </a:r>
            <a:r>
              <a:rPr lang="en-US" dirty="0"/>
              <a:t>: Educators, counselors, etc.  b. </a:t>
            </a:r>
            <a:r>
              <a:rPr lang="en-US" u="sng" dirty="0"/>
              <a:t>Spiritually weak brethren</a:t>
            </a:r>
            <a:r>
              <a:rPr lang="en-US" dirty="0"/>
              <a:t>:</a:t>
            </a:r>
          </a:p>
          <a:p>
            <a:r>
              <a:rPr lang="en-US" dirty="0"/>
              <a:t>(1) Too young or inexperienced to know Bible principles. (fads). (2) Too carnally minded to care about Bible answers. (3) Too naive to see spiritual dangers.</a:t>
            </a:r>
          </a:p>
          <a:p>
            <a:r>
              <a:rPr lang="en-US" b="1" dirty="0"/>
              <a:t>(4) Why not look to Bible first? Then mature and experienced Christians? (cf. Tit. 2).</a:t>
            </a:r>
          </a:p>
          <a:p>
            <a:endParaRPr lang="en-US" dirty="0"/>
          </a:p>
          <a:p>
            <a:r>
              <a:rPr lang="en-US" b="1" dirty="0"/>
              <a:t>C. May be time to turn to best “experts” - mothers and fathers of Israel with knowledge and experience</a:t>
            </a:r>
          </a:p>
        </p:txBody>
      </p:sp>
      <p:sp>
        <p:nvSpPr>
          <p:cNvPr id="4" name="Slide Number Placeholder 3"/>
          <p:cNvSpPr>
            <a:spLocks noGrp="1"/>
          </p:cNvSpPr>
          <p:nvPr>
            <p:ph type="sldNum" sz="quarter" idx="10"/>
          </p:nvPr>
        </p:nvSpPr>
        <p:spPr/>
        <p:txBody>
          <a:bodyPr/>
          <a:lstStyle/>
          <a:p>
            <a:fld id="{E4ED4EA8-5C2E-47E3-8D92-6465019E02D5}" type="slidenum">
              <a:rPr lang="en-US" smtClean="0"/>
              <a:t>3</a:t>
            </a:fld>
            <a:endParaRPr lang="en-US"/>
          </a:p>
        </p:txBody>
      </p:sp>
    </p:spTree>
    <p:extLst>
      <p:ext uri="{BB962C8B-B14F-4D97-AF65-F5344CB8AC3E}">
        <p14:creationId xmlns:p14="http://schemas.microsoft.com/office/powerpoint/2010/main" val="3961142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III. Christians Have a Responsibility to Fill Their God-Given Places in the Home.</a:t>
            </a:r>
          </a:p>
          <a:p>
            <a:pPr lvl="1"/>
            <a:r>
              <a:rPr lang="en-US" b="1" dirty="0"/>
              <a:t>A. Husbands: Head (Eph. 5:23); primary provider. (1 Tim. 5:8).</a:t>
            </a:r>
          </a:p>
          <a:p>
            <a:r>
              <a:rPr lang="en-US" b="1" dirty="0"/>
              <a:t>(Ephesians 5:23), </a:t>
            </a:r>
            <a:r>
              <a:rPr lang="en-US" i="1" dirty="0"/>
              <a:t>“For the husband is head of the wife, as also Christ is head of the church; and He is the Savior of the body.”</a:t>
            </a:r>
          </a:p>
          <a:p>
            <a:r>
              <a:rPr lang="en-US" b="1" dirty="0"/>
              <a:t>(1 Timothy 5:8), </a:t>
            </a:r>
            <a:r>
              <a:rPr lang="en-US" i="1" dirty="0"/>
              <a:t>“But if anyone does not provide for his own, and especially for those of his household, he has denied the faith and is worse than an unbeliever.”</a:t>
            </a:r>
          </a:p>
          <a:p>
            <a:pPr lvl="1"/>
            <a:r>
              <a:rPr lang="en-US" b="1" dirty="0"/>
              <a:t>B. Wife: Subject to head (Eph. 5:24); primary homemaker. (1 Tim. 5:14)</a:t>
            </a:r>
          </a:p>
          <a:p>
            <a:r>
              <a:rPr lang="en-US" b="1" dirty="0"/>
              <a:t>(Ephesians 5:24), </a:t>
            </a:r>
            <a:r>
              <a:rPr lang="en-US" i="1" dirty="0"/>
              <a:t>“Therefore, just as the church is subject to Christ, so let the wives be to their own husbands in everything.”</a:t>
            </a:r>
          </a:p>
          <a:p>
            <a:r>
              <a:rPr lang="en-US" b="1" dirty="0"/>
              <a:t>(1 Timothy 5:14), </a:t>
            </a:r>
            <a:r>
              <a:rPr lang="en-US" i="1" dirty="0"/>
              <a:t>“Therefore I desire that the younger widows marry, bear children, manage the house, give no opportunity to the adversary to speak reproachfully.”</a:t>
            </a:r>
          </a:p>
          <a:p>
            <a:pPr lvl="1"/>
            <a:r>
              <a:rPr lang="en-US" b="1" dirty="0"/>
              <a:t>C. Parents rule children (1 Tim. 3:4).</a:t>
            </a:r>
          </a:p>
          <a:p>
            <a:pPr lvl="0"/>
            <a:r>
              <a:rPr lang="en-US" b="1" dirty="0"/>
              <a:t>(1 Timothy 3:4), [regarding elder] </a:t>
            </a:r>
            <a:r>
              <a:rPr lang="en-US" i="1" dirty="0"/>
              <a:t>“one who rules his own house well, having his children in submission with all reverence.”</a:t>
            </a:r>
          </a:p>
          <a:p>
            <a:pPr lvl="1"/>
            <a:r>
              <a:rPr lang="en-US" b="1" dirty="0"/>
              <a:t>D. Children obey. (Eph. 6:1).</a:t>
            </a:r>
          </a:p>
          <a:p>
            <a:pPr lvl="0"/>
            <a:r>
              <a:rPr lang="en-US" b="1" dirty="0"/>
              <a:t>(Ephesians 6:1-3), </a:t>
            </a:r>
            <a:r>
              <a:rPr lang="en-US" i="1" dirty="0"/>
              <a:t>“Children, obey your parents in the Lord, for this is right. </a:t>
            </a:r>
            <a:r>
              <a:rPr lang="en-US" i="1" baseline="30000" dirty="0"/>
              <a:t>2</a:t>
            </a:r>
            <a:r>
              <a:rPr lang="en-US" i="1" dirty="0"/>
              <a:t> "Honor your father and mother," which is the first commandment with promise: </a:t>
            </a:r>
            <a:r>
              <a:rPr lang="en-US" i="1" baseline="30000" dirty="0"/>
              <a:t>3</a:t>
            </a:r>
            <a:r>
              <a:rPr lang="en-US" i="1" dirty="0"/>
              <a:t> "that it may be well with you and you may live long on the earth."</a:t>
            </a:r>
          </a:p>
          <a:p>
            <a:pPr lvl="1"/>
            <a:r>
              <a:rPr lang="en-US" b="1" dirty="0"/>
              <a:t>E. Those in authority exercise it in fear of Christ. Those under authority submit in fear of Christ.</a:t>
            </a:r>
          </a:p>
        </p:txBody>
      </p:sp>
      <p:sp>
        <p:nvSpPr>
          <p:cNvPr id="4" name="Slide Number Placeholder 3"/>
          <p:cNvSpPr>
            <a:spLocks noGrp="1"/>
          </p:cNvSpPr>
          <p:nvPr>
            <p:ph type="sldNum" sz="quarter" idx="10"/>
          </p:nvPr>
        </p:nvSpPr>
        <p:spPr/>
        <p:txBody>
          <a:bodyPr/>
          <a:lstStyle/>
          <a:p>
            <a:fld id="{E4ED4EA8-5C2E-47E3-8D92-6465019E02D5}" type="slidenum">
              <a:rPr lang="en-US" smtClean="0"/>
              <a:t>4</a:t>
            </a:fld>
            <a:endParaRPr lang="en-US"/>
          </a:p>
        </p:txBody>
      </p:sp>
    </p:spTree>
    <p:extLst>
      <p:ext uri="{BB962C8B-B14F-4D97-AF65-F5344CB8AC3E}">
        <p14:creationId xmlns:p14="http://schemas.microsoft.com/office/powerpoint/2010/main" val="3874710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IV. Christians Have a Responsibility to Love with All Their Heart in the Home.</a:t>
            </a:r>
          </a:p>
          <a:p>
            <a:endParaRPr lang="en-US" b="1" dirty="0"/>
          </a:p>
          <a:p>
            <a:r>
              <a:rPr lang="en-US" b="1" dirty="0"/>
              <a:t>A. Bible love involves all the heart - Intellect, will, and emotions.</a:t>
            </a:r>
          </a:p>
          <a:p>
            <a:pPr lvl="1"/>
            <a:r>
              <a:rPr lang="en-US" dirty="0"/>
              <a:t>1. It can be commanded and taught - thus, intellect and will involved.</a:t>
            </a:r>
          </a:p>
          <a:p>
            <a:pPr lvl="1"/>
            <a:r>
              <a:rPr lang="en-US" dirty="0"/>
              <a:t>2. It is active good will toward another.</a:t>
            </a:r>
          </a:p>
          <a:p>
            <a:r>
              <a:rPr lang="en-US" b="1" dirty="0"/>
              <a:t>B. Husbands and wives can learn to love each other. (Eph. 5:25; Tit. 2:4).</a:t>
            </a:r>
          </a:p>
          <a:p>
            <a:r>
              <a:rPr lang="en-US" b="1" dirty="0"/>
              <a:t>C. Children can learn to love and honor their parents. (Eph. 6:2,3).</a:t>
            </a:r>
          </a:p>
          <a:p>
            <a:r>
              <a:rPr lang="en-US" b="1" dirty="0"/>
              <a:t>D. Parents can learn to love their children. (Tit. 2:4).</a:t>
            </a:r>
          </a:p>
          <a:p>
            <a:pPr lvl="1"/>
            <a:r>
              <a:rPr lang="en-US" dirty="0"/>
              <a:t>1. Enough to teach respect for authority - will need it after leave home.</a:t>
            </a:r>
          </a:p>
          <a:p>
            <a:pPr lvl="1"/>
            <a:r>
              <a:rPr lang="en-US" dirty="0"/>
              <a:t>2. Enough to train them “in the Lord” - word and deed. Not just enough to stay out of trouble.</a:t>
            </a:r>
          </a:p>
          <a:p>
            <a:pPr lvl="1"/>
            <a:r>
              <a:rPr lang="en-US" dirty="0"/>
              <a:t>3. Enough to discipline. (Heb. 12:7-8)</a:t>
            </a:r>
          </a:p>
          <a:p>
            <a:pPr lvl="0"/>
            <a:r>
              <a:rPr lang="en-US" b="1" dirty="0"/>
              <a:t>(Hebrews 12:7-8), </a:t>
            </a:r>
            <a:r>
              <a:rPr lang="en-US" i="1" dirty="0"/>
              <a:t>“If you endure chastening, God deals with you as with sons; for what son is there whom a father does not chasten? </a:t>
            </a:r>
            <a:r>
              <a:rPr lang="en-US" i="1" baseline="30000" dirty="0"/>
              <a:t>8</a:t>
            </a:r>
            <a:r>
              <a:rPr lang="en-US" i="1" dirty="0"/>
              <a:t> But if you are without chastening, of which all have become partakers, then you are illegitimate and not sons.”</a:t>
            </a:r>
          </a:p>
          <a:p>
            <a:pPr lvl="1"/>
            <a:r>
              <a:rPr lang="en-US" dirty="0"/>
              <a:t>4. Enough to protect them from themselves. (Prov. 22:15).</a:t>
            </a:r>
          </a:p>
          <a:p>
            <a:pPr lvl="0"/>
            <a:r>
              <a:rPr lang="en-US" b="1" dirty="0"/>
              <a:t>(Proverbs 22:15), </a:t>
            </a:r>
            <a:r>
              <a:rPr lang="en-US" i="1" dirty="0"/>
              <a:t>“Foolishness is bound up in the heart of a child; The rod of correction will drive it far from him.”</a:t>
            </a:r>
          </a:p>
        </p:txBody>
      </p:sp>
      <p:sp>
        <p:nvSpPr>
          <p:cNvPr id="4" name="Slide Number Placeholder 3"/>
          <p:cNvSpPr>
            <a:spLocks noGrp="1"/>
          </p:cNvSpPr>
          <p:nvPr>
            <p:ph type="sldNum" sz="quarter" idx="10"/>
          </p:nvPr>
        </p:nvSpPr>
        <p:spPr/>
        <p:txBody>
          <a:bodyPr/>
          <a:lstStyle/>
          <a:p>
            <a:fld id="{E4ED4EA8-5C2E-47E3-8D92-6465019E02D5}" type="slidenum">
              <a:rPr lang="en-US" smtClean="0"/>
              <a:t>5</a:t>
            </a:fld>
            <a:endParaRPr lang="en-US"/>
          </a:p>
        </p:txBody>
      </p:sp>
    </p:spTree>
    <p:extLst>
      <p:ext uri="{BB962C8B-B14F-4D97-AF65-F5344CB8AC3E}">
        <p14:creationId xmlns:p14="http://schemas.microsoft.com/office/powerpoint/2010/main" val="1077607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give us </a:t>
            </a:r>
            <a:r>
              <a:rPr lang="en-US"/>
              <a:t>Christian Homes!</a:t>
            </a:r>
            <a:endParaRPr lang="en-US" dirty="0"/>
          </a:p>
        </p:txBody>
      </p:sp>
      <p:sp>
        <p:nvSpPr>
          <p:cNvPr id="4" name="Slide Number Placeholder 3"/>
          <p:cNvSpPr>
            <a:spLocks noGrp="1"/>
          </p:cNvSpPr>
          <p:nvPr>
            <p:ph type="sldNum" sz="quarter" idx="10"/>
          </p:nvPr>
        </p:nvSpPr>
        <p:spPr/>
        <p:txBody>
          <a:bodyPr/>
          <a:lstStyle/>
          <a:p>
            <a:fld id="{E4ED4EA8-5C2E-47E3-8D92-6465019E02D5}" type="slidenum">
              <a:rPr lang="en-US" smtClean="0"/>
              <a:t>6</a:t>
            </a:fld>
            <a:endParaRPr lang="en-US"/>
          </a:p>
        </p:txBody>
      </p:sp>
    </p:spTree>
    <p:extLst>
      <p:ext uri="{BB962C8B-B14F-4D97-AF65-F5344CB8AC3E}">
        <p14:creationId xmlns:p14="http://schemas.microsoft.com/office/powerpoint/2010/main" val="4230318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2788C1D-0811-4DAB-B7EC-8C9582D3F69E}"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60CF3-899B-4033-B065-D8566B304F79}" type="slidenum">
              <a:rPr lang="en-US" smtClean="0"/>
              <a:t>‹#›</a:t>
            </a:fld>
            <a:endParaRPr lang="en-US"/>
          </a:p>
        </p:txBody>
      </p:sp>
    </p:spTree>
    <p:extLst>
      <p:ext uri="{BB962C8B-B14F-4D97-AF65-F5344CB8AC3E}">
        <p14:creationId xmlns:p14="http://schemas.microsoft.com/office/powerpoint/2010/main" val="209367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788C1D-0811-4DAB-B7EC-8C9582D3F69E}"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60CF3-899B-4033-B065-D8566B304F79}" type="slidenum">
              <a:rPr lang="en-US" smtClean="0"/>
              <a:t>‹#›</a:t>
            </a:fld>
            <a:endParaRPr lang="en-US"/>
          </a:p>
        </p:txBody>
      </p:sp>
    </p:spTree>
    <p:extLst>
      <p:ext uri="{BB962C8B-B14F-4D97-AF65-F5344CB8AC3E}">
        <p14:creationId xmlns:p14="http://schemas.microsoft.com/office/powerpoint/2010/main" val="821954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788C1D-0811-4DAB-B7EC-8C9582D3F69E}"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60CF3-899B-4033-B065-D8566B304F79}" type="slidenum">
              <a:rPr lang="en-US" smtClean="0"/>
              <a:t>‹#›</a:t>
            </a:fld>
            <a:endParaRPr lang="en-US"/>
          </a:p>
        </p:txBody>
      </p:sp>
    </p:spTree>
    <p:extLst>
      <p:ext uri="{BB962C8B-B14F-4D97-AF65-F5344CB8AC3E}">
        <p14:creationId xmlns:p14="http://schemas.microsoft.com/office/powerpoint/2010/main" val="4082449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788C1D-0811-4DAB-B7EC-8C9582D3F69E}"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60CF3-899B-4033-B065-D8566B304F79}" type="slidenum">
              <a:rPr lang="en-US" smtClean="0"/>
              <a:t>‹#›</a:t>
            </a:fld>
            <a:endParaRPr lang="en-US"/>
          </a:p>
        </p:txBody>
      </p:sp>
    </p:spTree>
    <p:extLst>
      <p:ext uri="{BB962C8B-B14F-4D97-AF65-F5344CB8AC3E}">
        <p14:creationId xmlns:p14="http://schemas.microsoft.com/office/powerpoint/2010/main" val="423523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2788C1D-0811-4DAB-B7EC-8C9582D3F69E}" type="datetimeFigureOut">
              <a:rPr lang="en-US" smtClean="0"/>
              <a:t>5/22/2017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60CF3-899B-4033-B065-D8566B304F79}" type="slidenum">
              <a:rPr lang="en-US" smtClean="0"/>
              <a:t>‹#›</a:t>
            </a:fld>
            <a:endParaRPr lang="en-US"/>
          </a:p>
        </p:txBody>
      </p:sp>
    </p:spTree>
    <p:extLst>
      <p:ext uri="{BB962C8B-B14F-4D97-AF65-F5344CB8AC3E}">
        <p14:creationId xmlns:p14="http://schemas.microsoft.com/office/powerpoint/2010/main" val="19410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788C1D-0811-4DAB-B7EC-8C9582D3F69E}" type="datetimeFigureOut">
              <a:rPr lang="en-US" smtClean="0"/>
              <a:t>5/22/2017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460CF3-899B-4033-B065-D8566B304F79}" type="slidenum">
              <a:rPr lang="en-US" smtClean="0"/>
              <a:t>‹#›</a:t>
            </a:fld>
            <a:endParaRPr lang="en-US"/>
          </a:p>
        </p:txBody>
      </p:sp>
    </p:spTree>
    <p:extLst>
      <p:ext uri="{BB962C8B-B14F-4D97-AF65-F5344CB8AC3E}">
        <p14:creationId xmlns:p14="http://schemas.microsoft.com/office/powerpoint/2010/main" val="750130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788C1D-0811-4DAB-B7EC-8C9582D3F69E}" type="datetimeFigureOut">
              <a:rPr lang="en-US" smtClean="0"/>
              <a:t>5/22/2017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460CF3-899B-4033-B065-D8566B304F79}" type="slidenum">
              <a:rPr lang="en-US" smtClean="0"/>
              <a:t>‹#›</a:t>
            </a:fld>
            <a:endParaRPr lang="en-US"/>
          </a:p>
        </p:txBody>
      </p:sp>
    </p:spTree>
    <p:extLst>
      <p:ext uri="{BB962C8B-B14F-4D97-AF65-F5344CB8AC3E}">
        <p14:creationId xmlns:p14="http://schemas.microsoft.com/office/powerpoint/2010/main" val="3859667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788C1D-0811-4DAB-B7EC-8C9582D3F69E}" type="datetimeFigureOut">
              <a:rPr lang="en-US" smtClean="0"/>
              <a:t>5/22/2017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460CF3-899B-4033-B065-D8566B304F79}" type="slidenum">
              <a:rPr lang="en-US" smtClean="0"/>
              <a:t>‹#›</a:t>
            </a:fld>
            <a:endParaRPr lang="en-US"/>
          </a:p>
        </p:txBody>
      </p:sp>
    </p:spTree>
    <p:extLst>
      <p:ext uri="{BB962C8B-B14F-4D97-AF65-F5344CB8AC3E}">
        <p14:creationId xmlns:p14="http://schemas.microsoft.com/office/powerpoint/2010/main" val="3788342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788C1D-0811-4DAB-B7EC-8C9582D3F69E}" type="datetimeFigureOut">
              <a:rPr lang="en-US" smtClean="0"/>
              <a:t>5/22/2017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460CF3-899B-4033-B065-D8566B304F79}" type="slidenum">
              <a:rPr lang="en-US" smtClean="0"/>
              <a:t>‹#›</a:t>
            </a:fld>
            <a:endParaRPr lang="en-US"/>
          </a:p>
        </p:txBody>
      </p:sp>
    </p:spTree>
    <p:extLst>
      <p:ext uri="{BB962C8B-B14F-4D97-AF65-F5344CB8AC3E}">
        <p14:creationId xmlns:p14="http://schemas.microsoft.com/office/powerpoint/2010/main" val="2437362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2788C1D-0811-4DAB-B7EC-8C9582D3F69E}" type="datetimeFigureOut">
              <a:rPr lang="en-US" smtClean="0"/>
              <a:t>5/22/2017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460CF3-899B-4033-B065-D8566B304F79}" type="slidenum">
              <a:rPr lang="en-US" smtClean="0"/>
              <a:t>‹#›</a:t>
            </a:fld>
            <a:endParaRPr lang="en-US"/>
          </a:p>
        </p:txBody>
      </p:sp>
    </p:spTree>
    <p:extLst>
      <p:ext uri="{BB962C8B-B14F-4D97-AF65-F5344CB8AC3E}">
        <p14:creationId xmlns:p14="http://schemas.microsoft.com/office/powerpoint/2010/main" val="3487669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2788C1D-0811-4DAB-B7EC-8C9582D3F69E}" type="datetimeFigureOut">
              <a:rPr lang="en-US" smtClean="0"/>
              <a:t>5/22/2017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460CF3-899B-4033-B065-D8566B304F79}" type="slidenum">
              <a:rPr lang="en-US" smtClean="0"/>
              <a:t>‹#›</a:t>
            </a:fld>
            <a:endParaRPr lang="en-US"/>
          </a:p>
        </p:txBody>
      </p:sp>
    </p:spTree>
    <p:extLst>
      <p:ext uri="{BB962C8B-B14F-4D97-AF65-F5344CB8AC3E}">
        <p14:creationId xmlns:p14="http://schemas.microsoft.com/office/powerpoint/2010/main" val="1057682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788C1D-0811-4DAB-B7EC-8C9582D3F69E}" type="datetimeFigureOut">
              <a:rPr lang="en-US" smtClean="0"/>
              <a:t>5/22/2017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460CF3-899B-4033-B065-D8566B304F79}" type="slidenum">
              <a:rPr lang="en-US" smtClean="0"/>
              <a:t>‹#›</a:t>
            </a:fld>
            <a:endParaRPr lang="en-US"/>
          </a:p>
        </p:txBody>
      </p:sp>
    </p:spTree>
    <p:extLst>
      <p:ext uri="{BB962C8B-B14F-4D97-AF65-F5344CB8AC3E}">
        <p14:creationId xmlns:p14="http://schemas.microsoft.com/office/powerpoint/2010/main" val="3401739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0914" y="1138087"/>
            <a:ext cx="7794172" cy="2062493"/>
          </a:xfrm>
        </p:spPr>
        <p:txBody>
          <a:bodyPr anchor="t">
            <a:prstTxWarp prst="textArchUp">
              <a:avLst/>
            </a:prstTxWarp>
            <a:normAutofit/>
          </a:bodyPr>
          <a:lstStyle/>
          <a:p>
            <a:r>
              <a:rPr lang="en-US" sz="6600" dirty="0">
                <a:effectLst>
                  <a:outerShdw blurRad="25400" dist="38100" dir="2700000" algn="tl" rotWithShape="0">
                    <a:prstClr val="black">
                      <a:alpha val="65000"/>
                    </a:prstClr>
                  </a:outerShdw>
                </a:effectLst>
                <a:latin typeface="Mervale Script" panose="03060506000000020000" pitchFamily="66" charset="0"/>
              </a:rPr>
              <a:t>The Christian’s Responsibility</a:t>
            </a:r>
          </a:p>
        </p:txBody>
      </p:sp>
      <p:sp>
        <p:nvSpPr>
          <p:cNvPr id="3" name="Subtitle 2"/>
          <p:cNvSpPr>
            <a:spLocks noGrp="1"/>
          </p:cNvSpPr>
          <p:nvPr>
            <p:ph type="subTitle" idx="1"/>
          </p:nvPr>
        </p:nvSpPr>
        <p:spPr>
          <a:xfrm>
            <a:off x="7779657" y="3200580"/>
            <a:ext cx="3556001" cy="2677706"/>
          </a:xfrm>
        </p:spPr>
        <p:txBody>
          <a:bodyPr>
            <a:noAutofit/>
          </a:bodyPr>
          <a:lstStyle/>
          <a:p>
            <a:r>
              <a:rPr lang="en-US" sz="6600" dirty="0">
                <a:latin typeface="Mervale Script" panose="03060506000000020000" pitchFamily="66" charset="0"/>
              </a:rPr>
              <a:t>the</a:t>
            </a:r>
          </a:p>
          <a:p>
            <a:r>
              <a:rPr lang="en-US" sz="8000" dirty="0">
                <a:latin typeface="Berlin Sans FB Demi" panose="020E0802020502020306" pitchFamily="34" charset="0"/>
              </a:rPr>
              <a:t>Home</a:t>
            </a:r>
          </a:p>
          <a:p>
            <a:endParaRPr lang="en-US" sz="5400" dirty="0">
              <a:latin typeface="Berlin Sans FB Demi" panose="020E0802020502020306"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2971" y="2169333"/>
            <a:ext cx="4630057" cy="4688665"/>
          </a:xfrm>
          <a:prstGeom prst="rect">
            <a:avLst/>
          </a:prstGeom>
        </p:spPr>
      </p:pic>
    </p:spTree>
    <p:extLst>
      <p:ext uri="{BB962C8B-B14F-4D97-AF65-F5344CB8AC3E}">
        <p14:creationId xmlns:p14="http://schemas.microsoft.com/office/powerpoint/2010/main" val="192879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500"/>
                                        <p:tgtEl>
                                          <p:spTgt spid="3">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85516" y="1138087"/>
            <a:ext cx="7794172" cy="2062493"/>
          </a:xfrm>
        </p:spPr>
        <p:txBody>
          <a:bodyPr anchor="t">
            <a:prstTxWarp prst="textArchUp">
              <a:avLst/>
            </a:prstTxWarp>
            <a:normAutofit/>
          </a:bodyPr>
          <a:lstStyle/>
          <a:p>
            <a:r>
              <a:rPr lang="en-US" sz="6600" dirty="0">
                <a:effectLst>
                  <a:outerShdw blurRad="25400" dist="38100" dir="2700000" algn="tl" rotWithShape="0">
                    <a:prstClr val="black">
                      <a:alpha val="65000"/>
                    </a:prstClr>
                  </a:outerShdw>
                </a:effectLst>
                <a:latin typeface="Mervale Script" panose="03060506000000020000" pitchFamily="66" charset="0"/>
              </a:rPr>
              <a:t>The Christian’s Responsibility</a:t>
            </a:r>
          </a:p>
        </p:txBody>
      </p:sp>
      <p:sp>
        <p:nvSpPr>
          <p:cNvPr id="3" name="Subtitle 2"/>
          <p:cNvSpPr>
            <a:spLocks noGrp="1"/>
          </p:cNvSpPr>
          <p:nvPr>
            <p:ph type="subTitle" idx="1"/>
          </p:nvPr>
        </p:nvSpPr>
        <p:spPr>
          <a:xfrm>
            <a:off x="805425" y="3200579"/>
            <a:ext cx="3556001" cy="3126079"/>
          </a:xfrm>
        </p:spPr>
        <p:txBody>
          <a:bodyPr>
            <a:noAutofit/>
          </a:bodyPr>
          <a:lstStyle/>
          <a:p>
            <a:r>
              <a:rPr lang="en-US" sz="6600" dirty="0">
                <a:latin typeface="Mervale Script" panose="03060506000000020000" pitchFamily="66" charset="0"/>
              </a:rPr>
              <a:t>to be</a:t>
            </a:r>
          </a:p>
          <a:p>
            <a:r>
              <a:rPr lang="en-US" sz="6600" dirty="0">
                <a:latin typeface="Berlin Sans FB Demi" panose="020E0802020502020306" pitchFamily="34" charset="0"/>
              </a:rPr>
              <a:t>Morally</a:t>
            </a:r>
            <a:br>
              <a:rPr lang="en-US" sz="6600" dirty="0">
                <a:latin typeface="Berlin Sans FB Demi" panose="020E0802020502020306" pitchFamily="34" charset="0"/>
              </a:rPr>
            </a:br>
            <a:r>
              <a:rPr lang="en-US" sz="6600" dirty="0">
                <a:latin typeface="Berlin Sans FB Demi" panose="020E0802020502020306" pitchFamily="34" charset="0"/>
              </a:rPr>
              <a:t>Upright</a:t>
            </a:r>
          </a:p>
          <a:p>
            <a:endParaRPr lang="en-US" sz="5400" dirty="0">
              <a:latin typeface="Berlin Sans FB Demi" panose="020E0802020502020306"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7577" y="2169333"/>
            <a:ext cx="4630057" cy="4688665"/>
          </a:xfrm>
          <a:prstGeom prst="rect">
            <a:avLst/>
          </a:prstGeom>
        </p:spPr>
      </p:pic>
      <p:sp>
        <p:nvSpPr>
          <p:cNvPr id="4" name="TextBox 3"/>
          <p:cNvSpPr txBox="1"/>
          <p:nvPr/>
        </p:nvSpPr>
        <p:spPr>
          <a:xfrm>
            <a:off x="1101987" y="353257"/>
            <a:ext cx="543739" cy="1569660"/>
          </a:xfrm>
          <a:prstGeom prst="rect">
            <a:avLst/>
          </a:prstGeom>
          <a:noFill/>
        </p:spPr>
        <p:txBody>
          <a:bodyPr wrap="none" rtlCol="0">
            <a:spAutoFit/>
          </a:bodyPr>
          <a:lstStyle/>
          <a:p>
            <a:pPr algn="ctr"/>
            <a:r>
              <a:rPr lang="en-US" sz="9600" b="1" dirty="0">
                <a:latin typeface="Mervale Script" panose="03060506000000020000" pitchFamily="66" charset="0"/>
              </a:rPr>
              <a:t>1</a:t>
            </a:r>
          </a:p>
        </p:txBody>
      </p:sp>
    </p:spTree>
    <p:extLst>
      <p:ext uri="{BB962C8B-B14F-4D97-AF65-F5344CB8AC3E}">
        <p14:creationId xmlns:p14="http://schemas.microsoft.com/office/powerpoint/2010/main" val="3378081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85516" y="1138087"/>
            <a:ext cx="7794172" cy="2062493"/>
          </a:xfrm>
        </p:spPr>
        <p:txBody>
          <a:bodyPr anchor="t">
            <a:prstTxWarp prst="textArchUp">
              <a:avLst/>
            </a:prstTxWarp>
            <a:normAutofit/>
          </a:bodyPr>
          <a:lstStyle/>
          <a:p>
            <a:r>
              <a:rPr lang="en-US" sz="6600" dirty="0">
                <a:effectLst>
                  <a:outerShdw blurRad="25400" dist="38100" dir="2700000" algn="tl" rotWithShape="0">
                    <a:prstClr val="black">
                      <a:alpha val="65000"/>
                    </a:prstClr>
                  </a:outerShdw>
                </a:effectLst>
                <a:latin typeface="Mervale Script" panose="03060506000000020000" pitchFamily="66" charset="0"/>
              </a:rPr>
              <a:t>The Christian’s Responsibility</a:t>
            </a:r>
          </a:p>
        </p:txBody>
      </p:sp>
      <p:sp>
        <p:nvSpPr>
          <p:cNvPr id="3" name="Subtitle 2"/>
          <p:cNvSpPr>
            <a:spLocks noGrp="1"/>
          </p:cNvSpPr>
          <p:nvPr>
            <p:ph type="subTitle" idx="1"/>
          </p:nvPr>
        </p:nvSpPr>
        <p:spPr>
          <a:xfrm>
            <a:off x="716693" y="3200579"/>
            <a:ext cx="3731740" cy="3126079"/>
          </a:xfrm>
        </p:spPr>
        <p:txBody>
          <a:bodyPr>
            <a:noAutofit/>
          </a:bodyPr>
          <a:lstStyle/>
          <a:p>
            <a:r>
              <a:rPr lang="en-US" sz="6600" dirty="0">
                <a:latin typeface="Mervale Script" panose="03060506000000020000" pitchFamily="66" charset="0"/>
              </a:rPr>
              <a:t>to be</a:t>
            </a:r>
          </a:p>
          <a:p>
            <a:r>
              <a:rPr lang="en-US" sz="6600" dirty="0">
                <a:latin typeface="Berlin Sans FB Demi" panose="020E0802020502020306" pitchFamily="34" charset="0"/>
              </a:rPr>
              <a:t>Christ</a:t>
            </a:r>
            <a:br>
              <a:rPr lang="en-US" sz="6600" dirty="0">
                <a:latin typeface="Berlin Sans FB Demi" panose="020E0802020502020306" pitchFamily="34" charset="0"/>
              </a:rPr>
            </a:br>
            <a:r>
              <a:rPr lang="en-US" sz="6600" dirty="0">
                <a:latin typeface="Berlin Sans FB Demi" panose="020E0802020502020306" pitchFamily="34" charset="0"/>
              </a:rPr>
              <a:t>Centered</a:t>
            </a:r>
          </a:p>
          <a:p>
            <a:endParaRPr lang="en-US" sz="5400" dirty="0">
              <a:latin typeface="Berlin Sans FB Demi" panose="020E0802020502020306"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7577" y="2169333"/>
            <a:ext cx="4630057" cy="4688665"/>
          </a:xfrm>
          <a:prstGeom prst="rect">
            <a:avLst/>
          </a:prstGeom>
        </p:spPr>
      </p:pic>
      <p:sp>
        <p:nvSpPr>
          <p:cNvPr id="6" name="TextBox 5"/>
          <p:cNvSpPr txBox="1"/>
          <p:nvPr/>
        </p:nvSpPr>
        <p:spPr>
          <a:xfrm>
            <a:off x="1048287" y="353257"/>
            <a:ext cx="651140" cy="1569660"/>
          </a:xfrm>
          <a:prstGeom prst="rect">
            <a:avLst/>
          </a:prstGeom>
          <a:noFill/>
        </p:spPr>
        <p:txBody>
          <a:bodyPr wrap="none" rtlCol="0">
            <a:spAutoFit/>
          </a:bodyPr>
          <a:lstStyle/>
          <a:p>
            <a:pPr algn="ctr"/>
            <a:r>
              <a:rPr lang="en-US" sz="9600" b="1" dirty="0">
                <a:latin typeface="Mervale Script" panose="03060506000000020000" pitchFamily="66" charset="0"/>
              </a:rPr>
              <a:t>2</a:t>
            </a:r>
          </a:p>
        </p:txBody>
      </p:sp>
    </p:spTree>
    <p:extLst>
      <p:ext uri="{BB962C8B-B14F-4D97-AF65-F5344CB8AC3E}">
        <p14:creationId xmlns:p14="http://schemas.microsoft.com/office/powerpoint/2010/main" val="26167783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85516" y="1138087"/>
            <a:ext cx="7794172" cy="2062493"/>
          </a:xfrm>
        </p:spPr>
        <p:txBody>
          <a:bodyPr anchor="t">
            <a:prstTxWarp prst="textArchUp">
              <a:avLst/>
            </a:prstTxWarp>
            <a:normAutofit/>
          </a:bodyPr>
          <a:lstStyle/>
          <a:p>
            <a:r>
              <a:rPr lang="en-US" sz="6600" dirty="0">
                <a:effectLst>
                  <a:outerShdw blurRad="25400" dist="38100" dir="2700000" algn="tl" rotWithShape="0">
                    <a:prstClr val="black">
                      <a:alpha val="65000"/>
                    </a:prstClr>
                  </a:outerShdw>
                </a:effectLst>
                <a:latin typeface="Mervale Script" panose="03060506000000020000" pitchFamily="66" charset="0"/>
              </a:rPr>
              <a:t>The Christian’s Responsibility</a:t>
            </a:r>
          </a:p>
        </p:txBody>
      </p:sp>
      <p:sp>
        <p:nvSpPr>
          <p:cNvPr id="3" name="Subtitle 2"/>
          <p:cNvSpPr>
            <a:spLocks noGrp="1"/>
          </p:cNvSpPr>
          <p:nvPr>
            <p:ph type="subTitle" idx="1"/>
          </p:nvPr>
        </p:nvSpPr>
        <p:spPr>
          <a:xfrm>
            <a:off x="716693" y="3200579"/>
            <a:ext cx="3731740" cy="3126079"/>
          </a:xfrm>
        </p:spPr>
        <p:txBody>
          <a:bodyPr>
            <a:noAutofit/>
          </a:bodyPr>
          <a:lstStyle/>
          <a:p>
            <a:r>
              <a:rPr lang="en-US" sz="6600" dirty="0">
                <a:latin typeface="Mervale Script" panose="03060506000000020000" pitchFamily="66" charset="0"/>
              </a:rPr>
              <a:t>to</a:t>
            </a:r>
          </a:p>
          <a:p>
            <a:r>
              <a:rPr lang="en-US" sz="6600" dirty="0">
                <a:latin typeface="Berlin Sans FB Demi" panose="020E0802020502020306" pitchFamily="34" charset="0"/>
              </a:rPr>
              <a:t>Fill their</a:t>
            </a:r>
            <a:br>
              <a:rPr lang="en-US" sz="6600" dirty="0">
                <a:latin typeface="Berlin Sans FB Demi" panose="020E0802020502020306" pitchFamily="34" charset="0"/>
              </a:rPr>
            </a:br>
            <a:r>
              <a:rPr lang="en-US" sz="6600" dirty="0">
                <a:latin typeface="Berlin Sans FB Demi" panose="020E0802020502020306" pitchFamily="34" charset="0"/>
              </a:rPr>
              <a:t>Roles</a:t>
            </a:r>
          </a:p>
          <a:p>
            <a:endParaRPr lang="en-US" sz="5400" dirty="0">
              <a:latin typeface="Berlin Sans FB Demi" panose="020E0802020502020306"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7577" y="2169333"/>
            <a:ext cx="4630057" cy="4688665"/>
          </a:xfrm>
          <a:prstGeom prst="rect">
            <a:avLst/>
          </a:prstGeom>
        </p:spPr>
      </p:pic>
      <p:sp>
        <p:nvSpPr>
          <p:cNvPr id="6" name="TextBox 5"/>
          <p:cNvSpPr txBox="1"/>
          <p:nvPr/>
        </p:nvSpPr>
        <p:spPr>
          <a:xfrm>
            <a:off x="1038669" y="353257"/>
            <a:ext cx="670376" cy="1569660"/>
          </a:xfrm>
          <a:prstGeom prst="rect">
            <a:avLst/>
          </a:prstGeom>
          <a:noFill/>
        </p:spPr>
        <p:txBody>
          <a:bodyPr wrap="none" rtlCol="0">
            <a:spAutoFit/>
          </a:bodyPr>
          <a:lstStyle/>
          <a:p>
            <a:pPr algn="ctr"/>
            <a:r>
              <a:rPr lang="en-US" sz="9600" b="1" dirty="0">
                <a:latin typeface="Mervale Script" panose="03060506000000020000" pitchFamily="66" charset="0"/>
              </a:rPr>
              <a:t>3</a:t>
            </a:r>
          </a:p>
        </p:txBody>
      </p:sp>
    </p:spTree>
    <p:extLst>
      <p:ext uri="{BB962C8B-B14F-4D97-AF65-F5344CB8AC3E}">
        <p14:creationId xmlns:p14="http://schemas.microsoft.com/office/powerpoint/2010/main" val="7802397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85516" y="1138087"/>
            <a:ext cx="7794172" cy="2062493"/>
          </a:xfrm>
        </p:spPr>
        <p:txBody>
          <a:bodyPr anchor="t">
            <a:prstTxWarp prst="textArchUp">
              <a:avLst/>
            </a:prstTxWarp>
            <a:normAutofit/>
          </a:bodyPr>
          <a:lstStyle/>
          <a:p>
            <a:r>
              <a:rPr lang="en-US" sz="6600" dirty="0">
                <a:effectLst>
                  <a:outerShdw blurRad="25400" dist="38100" dir="2700000" algn="tl" rotWithShape="0">
                    <a:prstClr val="black">
                      <a:alpha val="65000"/>
                    </a:prstClr>
                  </a:outerShdw>
                </a:effectLst>
                <a:latin typeface="Mervale Script" panose="03060506000000020000" pitchFamily="66" charset="0"/>
              </a:rPr>
              <a:t>The Christian’s Responsibility</a:t>
            </a:r>
          </a:p>
        </p:txBody>
      </p:sp>
      <p:sp>
        <p:nvSpPr>
          <p:cNvPr id="3" name="Subtitle 2"/>
          <p:cNvSpPr>
            <a:spLocks noGrp="1"/>
          </p:cNvSpPr>
          <p:nvPr>
            <p:ph type="subTitle" idx="1"/>
          </p:nvPr>
        </p:nvSpPr>
        <p:spPr>
          <a:xfrm>
            <a:off x="716693" y="3200579"/>
            <a:ext cx="3731740" cy="3126079"/>
          </a:xfrm>
        </p:spPr>
        <p:txBody>
          <a:bodyPr>
            <a:noAutofit/>
          </a:bodyPr>
          <a:lstStyle/>
          <a:p>
            <a:r>
              <a:rPr lang="en-US" sz="6600" dirty="0">
                <a:latin typeface="Mervale Script" panose="03060506000000020000" pitchFamily="66" charset="0"/>
              </a:rPr>
              <a:t>to</a:t>
            </a:r>
          </a:p>
          <a:p>
            <a:r>
              <a:rPr lang="en-US" sz="6600" dirty="0">
                <a:latin typeface="Berlin Sans FB Demi" panose="020E0802020502020306" pitchFamily="34" charset="0"/>
              </a:rPr>
              <a:t>Love</a:t>
            </a:r>
            <a:br>
              <a:rPr lang="en-US" sz="6600" dirty="0">
                <a:latin typeface="Berlin Sans FB Demi" panose="020E0802020502020306" pitchFamily="34" charset="0"/>
              </a:rPr>
            </a:br>
            <a:r>
              <a:rPr lang="en-US" sz="6600" dirty="0">
                <a:latin typeface="Berlin Sans FB Demi" panose="020E0802020502020306" pitchFamily="34" charset="0"/>
              </a:rPr>
              <a:t>Fully</a:t>
            </a:r>
          </a:p>
          <a:p>
            <a:endParaRPr lang="en-US" sz="5400" dirty="0">
              <a:latin typeface="Berlin Sans FB Demi" panose="020E0802020502020306"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7577" y="2169333"/>
            <a:ext cx="4630057" cy="4688665"/>
          </a:xfrm>
          <a:prstGeom prst="rect">
            <a:avLst/>
          </a:prstGeom>
        </p:spPr>
      </p:pic>
      <p:sp>
        <p:nvSpPr>
          <p:cNvPr id="6" name="TextBox 5"/>
          <p:cNvSpPr txBox="1"/>
          <p:nvPr/>
        </p:nvSpPr>
        <p:spPr>
          <a:xfrm>
            <a:off x="1005006" y="353257"/>
            <a:ext cx="737702" cy="1569660"/>
          </a:xfrm>
          <a:prstGeom prst="rect">
            <a:avLst/>
          </a:prstGeom>
          <a:noFill/>
        </p:spPr>
        <p:txBody>
          <a:bodyPr wrap="none" rtlCol="0">
            <a:spAutoFit/>
          </a:bodyPr>
          <a:lstStyle/>
          <a:p>
            <a:pPr algn="ctr"/>
            <a:r>
              <a:rPr lang="en-US" sz="9600" b="1" dirty="0">
                <a:latin typeface="Mervale Script" panose="03060506000000020000" pitchFamily="66" charset="0"/>
              </a:rPr>
              <a:t>4</a:t>
            </a:r>
          </a:p>
        </p:txBody>
      </p:sp>
    </p:spTree>
    <p:extLst>
      <p:ext uri="{BB962C8B-B14F-4D97-AF65-F5344CB8AC3E}">
        <p14:creationId xmlns:p14="http://schemas.microsoft.com/office/powerpoint/2010/main" val="6907018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0914" y="1138087"/>
            <a:ext cx="6820145" cy="2062493"/>
          </a:xfrm>
        </p:spPr>
        <p:txBody>
          <a:bodyPr anchor="t">
            <a:prstTxWarp prst="textArchUp">
              <a:avLst/>
            </a:prstTxWarp>
            <a:normAutofit/>
          </a:bodyPr>
          <a:lstStyle/>
          <a:p>
            <a:r>
              <a:rPr lang="en-US" sz="6600" dirty="0">
                <a:effectLst>
                  <a:outerShdw blurRad="25400" dist="38100" dir="2700000" algn="tl" rotWithShape="0">
                    <a:prstClr val="black">
                      <a:alpha val="65000"/>
                    </a:prstClr>
                  </a:outerShdw>
                </a:effectLst>
                <a:latin typeface="Mervale Script" panose="03060506000000020000" pitchFamily="66" charset="0"/>
              </a:rPr>
              <a:t>Conclusion</a:t>
            </a:r>
          </a:p>
        </p:txBody>
      </p:sp>
      <p:sp>
        <p:nvSpPr>
          <p:cNvPr id="3" name="Subtitle 2"/>
          <p:cNvSpPr>
            <a:spLocks noGrp="1"/>
          </p:cNvSpPr>
          <p:nvPr>
            <p:ph type="subTitle" idx="1"/>
          </p:nvPr>
        </p:nvSpPr>
        <p:spPr>
          <a:xfrm>
            <a:off x="7463481" y="1138087"/>
            <a:ext cx="3583460" cy="4740200"/>
          </a:xfrm>
        </p:spPr>
        <p:txBody>
          <a:bodyPr>
            <a:noAutofit/>
          </a:bodyPr>
          <a:lstStyle/>
          <a:p>
            <a:r>
              <a:rPr lang="en-US" sz="6000" dirty="0">
                <a:latin typeface="Mervale Script" panose="03060506000000020000" pitchFamily="66" charset="0"/>
              </a:rPr>
              <a:t>Turn to the Bible for the “how to” of being the family God wants you to be. </a:t>
            </a:r>
            <a:endParaRPr lang="en-US" sz="6000" dirty="0">
              <a:latin typeface="Berlin Sans FB Demi" panose="020E0802020502020306" pitchFamily="34" charset="0"/>
            </a:endParaRPr>
          </a:p>
          <a:p>
            <a:endParaRPr lang="en-US" sz="5400" dirty="0">
              <a:latin typeface="Berlin Sans FB Demi" panose="020E0802020502020306"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1690" y="2169333"/>
            <a:ext cx="4630057" cy="4688665"/>
          </a:xfrm>
          <a:prstGeom prst="rect">
            <a:avLst/>
          </a:prstGeom>
        </p:spPr>
      </p:pic>
    </p:spTree>
    <p:extLst>
      <p:ext uri="{BB962C8B-B14F-4D97-AF65-F5344CB8AC3E}">
        <p14:creationId xmlns:p14="http://schemas.microsoft.com/office/powerpoint/2010/main" val="29492278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75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75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1222</Words>
  <Application>Microsoft Office PowerPoint</Application>
  <PresentationFormat>Widescreen</PresentationFormat>
  <Paragraphs>86</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Mervale Script</vt:lpstr>
      <vt:lpstr>Arial</vt:lpstr>
      <vt:lpstr>Calibri</vt:lpstr>
      <vt:lpstr>Berlin Sans FB Demi</vt:lpstr>
      <vt:lpstr>Calibri Light</vt:lpstr>
      <vt:lpstr>Office Theme</vt:lpstr>
      <vt:lpstr>The Christian’s Responsibility</vt:lpstr>
      <vt:lpstr>The Christian’s Responsibility</vt:lpstr>
      <vt:lpstr>The Christian’s Responsibility</vt:lpstr>
      <vt:lpstr>The Christian’s Responsibility</vt:lpstr>
      <vt:lpstr>The Christian’s Responsibility</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Christian’s Responsibility</dc:title>
  <dc:creator>Josh Cox</dc:creator>
  <cp:lastModifiedBy>Josh Cox</cp:lastModifiedBy>
  <cp:revision>12</cp:revision>
  <dcterms:created xsi:type="dcterms:W3CDTF">2017-05-20T21:48:11Z</dcterms:created>
  <dcterms:modified xsi:type="dcterms:W3CDTF">2017-05-22T22:54:49Z</dcterms:modified>
</cp:coreProperties>
</file>