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9" r:id="rId3"/>
    <p:sldId id="257" r:id="rId4"/>
    <p:sldId id="258" r:id="rId5"/>
    <p:sldId id="260" r:id="rId6"/>
    <p:sldId id="261" r:id="rId7"/>
  </p:sldIdLst>
  <p:sldSz cx="12192000" cy="6858000"/>
  <p:notesSz cx="7053263" cy="9309100"/>
  <p:embeddedFontLst>
    <p:embeddedFont>
      <p:font typeface="Mervale Script" panose="03060506000000020000" pitchFamily="66" charset="0"/>
      <p:regular r:id="rId10"/>
    </p:embeddedFont>
    <p:embeddedFont>
      <p:font typeface="Calibri Light" panose="020F0302020204030204" pitchFamily="34" charset="0"/>
      <p:regular r:id="rId11"/>
      <p:italic r:id="rId12"/>
    </p:embeddedFont>
    <p:embeddedFont>
      <p:font typeface="Calibri" panose="020F0502020204030204" pitchFamily="34" charset="0"/>
      <p:regular r:id="rId13"/>
      <p:bold r:id="rId14"/>
      <p:italic r:id="rId15"/>
      <p:boldItalic r:id="rId16"/>
    </p:embeddedFont>
    <p:embeddedFont>
      <p:font typeface="Berlin Sans FB Demi" panose="020E0802020502020306" pitchFamily="34" charset="0"/>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9262" autoAdjust="0"/>
  </p:normalViewPr>
  <p:slideViewPr>
    <p:cSldViewPr snapToGrid="0">
      <p:cViewPr varScale="1">
        <p:scale>
          <a:sx n="32" d="100"/>
          <a:sy n="32" d="100"/>
        </p:scale>
        <p:origin x="2136" y="48"/>
      </p:cViewPr>
      <p:guideLst/>
    </p:cSldViewPr>
  </p:slideViewPr>
  <p:notesTextViewPr>
    <p:cViewPr>
      <p:scale>
        <a:sx n="1" d="1"/>
        <a:sy n="1" d="1"/>
      </p:scale>
      <p:origin x="0" y="0"/>
    </p:cViewPr>
  </p:notesTextViewPr>
  <p:notesViewPr>
    <p:cSldViewPr snapToGrid="0">
      <p:cViewPr varScale="1">
        <p:scale>
          <a:sx n="52" d="100"/>
          <a:sy n="52" d="100"/>
        </p:scale>
        <p:origin x="283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800125" cy="467072"/>
          </a:xfrm>
          <a:prstGeom prst="rect">
            <a:avLst/>
          </a:prstGeom>
        </p:spPr>
        <p:txBody>
          <a:bodyPr vert="horz" lIns="93497" tIns="46749" rIns="93497" bIns="46749" rtlCol="0"/>
          <a:lstStyle>
            <a:lvl1pPr algn="l">
              <a:defRPr sz="1200"/>
            </a:lvl1pPr>
          </a:lstStyle>
          <a:p>
            <a:r>
              <a:rPr lang="en-US" sz="2000" dirty="0">
                <a:latin typeface="Mervale Script" panose="03060506000000020000" pitchFamily="66" charset="0"/>
              </a:rPr>
              <a:t>The Christian’s Responsibility to God</a:t>
            </a:r>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June 11, 2017 PM</a:t>
            </a:r>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45EF85AA-4CEB-46D6-8495-62216EAF83EE}" type="slidenum">
              <a:rPr lang="en-US" smtClean="0"/>
              <a:t>‹#›</a:t>
            </a:fld>
            <a:endParaRPr lang="en-US" dirty="0"/>
          </a:p>
        </p:txBody>
      </p:sp>
    </p:spTree>
    <p:extLst>
      <p:ext uri="{BB962C8B-B14F-4D97-AF65-F5344CB8AC3E}">
        <p14:creationId xmlns:p14="http://schemas.microsoft.com/office/powerpoint/2010/main" val="3343302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665DECBA-D2D8-4E19-A7C5-7182A15D7047}" type="datetimeFigureOut">
              <a:rPr lang="en-US" smtClean="0"/>
              <a:t>6/10/2017</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E4ED4EA8-5C2E-47E3-8D92-6465019E02D5}" type="slidenum">
              <a:rPr lang="en-US" smtClean="0"/>
              <a:t>‹#›</a:t>
            </a:fld>
            <a:endParaRPr lang="en-US"/>
          </a:p>
        </p:txBody>
      </p:sp>
    </p:spTree>
    <p:extLst>
      <p:ext uri="{BB962C8B-B14F-4D97-AF65-F5344CB8AC3E}">
        <p14:creationId xmlns:p14="http://schemas.microsoft.com/office/powerpoint/2010/main" val="276000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err="1"/>
              <a:t>Tetragrammaton</a:t>
            </a:r>
            <a:r>
              <a:rPr lang="en-US" b="1" i="0" dirty="0"/>
              <a:t> - </a:t>
            </a:r>
            <a:r>
              <a:rPr lang="en-US" sz="1200" b="0" i="0" kern="1200" dirty="0">
                <a:solidFill>
                  <a:schemeClr val="tx1"/>
                </a:solidFill>
                <a:effectLst/>
                <a:latin typeface="+mn-lt"/>
                <a:ea typeface="+mn-ea"/>
                <a:cs typeface="+mn-cs"/>
              </a:rPr>
              <a:t>The "four-lettered name" Hebrew name of God. Remembering that Hebrew is read from right to left, this name, is most properly transliterated as YHVH, but sometimes as YHWH (Yahweh) or JHVH (Jehovah). Even though it is the name of God that appears most frequently in the Hebrew Bible, it is considered so sacred in Judaism that it isn't spoken aloud.</a:t>
            </a:r>
            <a:endParaRPr lang="en-US" b="1" i="0" dirty="0"/>
          </a:p>
          <a:p>
            <a:endParaRPr lang="en-US" b="1" i="0" dirty="0"/>
          </a:p>
          <a:p>
            <a:r>
              <a:rPr lang="en-US" b="1" i="0" dirty="0"/>
              <a:t>(Acts 17:22-28), READ esp. (25), </a:t>
            </a:r>
            <a:r>
              <a:rPr lang="en-US" b="0" i="1" dirty="0"/>
              <a:t>“</a:t>
            </a:r>
            <a:r>
              <a:rPr lang="en-US" b="0" i="1" u="sng" dirty="0"/>
              <a:t>Nor is He worshiped with men's hands, as though He needed anything, since He gives to all life, breath, and all things</a:t>
            </a:r>
            <a:r>
              <a:rPr lang="en-US" b="0" i="1" dirty="0"/>
              <a:t>. </a:t>
            </a:r>
          </a:p>
          <a:p>
            <a:pPr marL="628650" lvl="1" indent="-171450">
              <a:buFont typeface="Arial" panose="020B0604020202020204" pitchFamily="34" charset="0"/>
              <a:buChar char="•"/>
            </a:pPr>
            <a:r>
              <a:rPr lang="en-US" b="1" i="0" dirty="0"/>
              <a:t>An important truth, God does not need us (Supreme &amp; Sovereign God), We need Him</a:t>
            </a:r>
          </a:p>
          <a:p>
            <a:endParaRPr lang="en-US" b="1" i="0" dirty="0"/>
          </a:p>
          <a:p>
            <a:pPr marL="628650" lvl="1" indent="-171450">
              <a:buFont typeface="Arial" panose="020B0604020202020204" pitchFamily="34" charset="0"/>
              <a:buChar char="•"/>
            </a:pPr>
            <a:r>
              <a:rPr lang="en-US" b="1" i="0" dirty="0"/>
              <a:t>Because of who He is, and who we are, it is our responsibility to determine what our responsibilities to Him might be!</a:t>
            </a:r>
          </a:p>
          <a:p>
            <a:pPr marL="0" lvl="0" indent="0">
              <a:buFont typeface="Arial" panose="020B0604020202020204" pitchFamily="34" charset="0"/>
              <a:buNone/>
            </a:pPr>
            <a:r>
              <a:rPr lang="en-US" b="1" i="0" dirty="0"/>
              <a:t>(Isaiah 29:13-16), </a:t>
            </a:r>
            <a:r>
              <a:rPr lang="en-US" b="0" i="1" dirty="0"/>
              <a:t>“Therefore the Lord said: "Inasmuch as these people draw near with their mouths and honor Me with their lips, but have removed their hearts far from Me, and their fear toward Me is taught by the commandment of men,</a:t>
            </a:r>
            <a:r>
              <a:rPr lang="en-US" b="0" i="1" baseline="30000" dirty="0"/>
              <a:t>14</a:t>
            </a:r>
            <a:r>
              <a:rPr lang="en-US" b="0" i="1" dirty="0"/>
              <a:t> Therefore, behold, I will again do a marvelous work among this people, a marvelous work and a wonder; for the wisdom of their wise men shall perish, and the understanding of their prudent men shall be hidden.“</a:t>
            </a:r>
            <a:r>
              <a:rPr lang="en-US" b="0" i="1" baseline="30000" dirty="0"/>
              <a:t> 15 </a:t>
            </a:r>
            <a:r>
              <a:rPr lang="en-US" b="0" i="1" dirty="0"/>
              <a:t>Woe to those who seek deep to hide their counsel far from the Lord, and their works are in the dark; they say, ‘Who sees us?’ and, ‘Who knows us?’ </a:t>
            </a:r>
            <a:r>
              <a:rPr lang="en-US" b="0" i="1" baseline="30000" dirty="0"/>
              <a:t>16 </a:t>
            </a:r>
            <a:r>
              <a:rPr lang="en-US" b="0" i="1" u="sng" dirty="0"/>
              <a:t>Surely you have things turned around! Shall the potter be esteemed as the clay; for shall the thing made say of him who made it, ‘</a:t>
            </a:r>
            <a:r>
              <a:rPr lang="en-US" b="1" i="1" u="sng" dirty="0"/>
              <a:t>He did not make me</a:t>
            </a:r>
            <a:r>
              <a:rPr lang="en-US" b="0" i="1" u="sng" dirty="0"/>
              <a:t>’? Or shall the thing formed say of him who formed it, ‘He has no understanding</a:t>
            </a:r>
            <a:r>
              <a:rPr lang="en-US" b="0" i="1" dirty="0"/>
              <a:t>’"?</a:t>
            </a:r>
          </a:p>
        </p:txBody>
      </p:sp>
      <p:sp>
        <p:nvSpPr>
          <p:cNvPr id="4" name="Slide Number Placeholder 3"/>
          <p:cNvSpPr>
            <a:spLocks noGrp="1"/>
          </p:cNvSpPr>
          <p:nvPr>
            <p:ph type="sldNum" sz="quarter" idx="10"/>
          </p:nvPr>
        </p:nvSpPr>
        <p:spPr/>
        <p:txBody>
          <a:bodyPr/>
          <a:lstStyle/>
          <a:p>
            <a:fld id="{E4ED4EA8-5C2E-47E3-8D92-6465019E02D5}" type="slidenum">
              <a:rPr lang="en-US" smtClean="0"/>
              <a:t>1</a:t>
            </a:fld>
            <a:endParaRPr lang="en-US"/>
          </a:p>
        </p:txBody>
      </p:sp>
    </p:spTree>
    <p:extLst>
      <p:ext uri="{BB962C8B-B14F-4D97-AF65-F5344CB8AC3E}">
        <p14:creationId xmlns:p14="http://schemas.microsoft.com/office/powerpoint/2010/main" val="178209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The Throne Room scene in Heaven shows why God is worthy of worship (Revelation 4 &amp; 5)</a:t>
            </a:r>
          </a:p>
          <a:p>
            <a:pPr marL="628650" lvl="1" indent="-171450">
              <a:buFont typeface="Arial" panose="020B0604020202020204" pitchFamily="34" charset="0"/>
              <a:buChar char="•"/>
            </a:pPr>
            <a:r>
              <a:rPr lang="en-US" b="1" i="0" dirty="0"/>
              <a:t>He is worthy of worship because He is the Almighty, self-existent, eternal God of Heaven!</a:t>
            </a:r>
          </a:p>
          <a:p>
            <a:pPr marL="0" lvl="0" indent="0">
              <a:buFont typeface="Arial" panose="020B0604020202020204" pitchFamily="34" charset="0"/>
              <a:buNone/>
            </a:pPr>
            <a:r>
              <a:rPr lang="en-US" b="1" i="0" dirty="0"/>
              <a:t>(Revelation 4:8), </a:t>
            </a:r>
            <a:r>
              <a:rPr lang="en-US" b="0" i="1" dirty="0"/>
              <a:t>“The four living creatures, each having six wings, were full of eyes around and within. And they do not rest day or night, saying: "Holy, holy, holy, Lord God </a:t>
            </a:r>
            <a:r>
              <a:rPr lang="en-US" b="0" i="1" u="sng" dirty="0"/>
              <a:t>Almighty, Who was and is and is to come</a:t>
            </a:r>
            <a:r>
              <a:rPr lang="en-US" b="0" i="1" dirty="0"/>
              <a:t>!“</a:t>
            </a:r>
          </a:p>
          <a:p>
            <a:pPr marL="628650" lvl="1" indent="-171450">
              <a:buFont typeface="Arial" panose="020B0604020202020204" pitchFamily="34" charset="0"/>
              <a:buChar char="•"/>
            </a:pPr>
            <a:r>
              <a:rPr lang="en-US" b="1" i="0" dirty="0"/>
              <a:t>He is worthy of worship because He is our creator!</a:t>
            </a:r>
          </a:p>
          <a:p>
            <a:pPr marL="0" lvl="0" indent="0">
              <a:buFont typeface="Arial" panose="020B0604020202020204" pitchFamily="34" charset="0"/>
              <a:buNone/>
            </a:pPr>
            <a:r>
              <a:rPr lang="en-US" b="1" i="0" dirty="0"/>
              <a:t>(Revelation 4:10-11), </a:t>
            </a:r>
            <a:r>
              <a:rPr lang="en-US" b="0" i="1" dirty="0"/>
              <a:t>“the twenty- four elders fall down before Him who sits on the throne and worship Him who lives forever and ever, and cast their crowns before the throne, saying: </a:t>
            </a:r>
            <a:r>
              <a:rPr lang="en-US" b="0" i="1" baseline="30000" dirty="0"/>
              <a:t>11</a:t>
            </a:r>
            <a:r>
              <a:rPr lang="en-US" b="0" i="1" dirty="0"/>
              <a:t> "You are </a:t>
            </a:r>
            <a:r>
              <a:rPr lang="en-US" b="1" i="1" u="sng" dirty="0"/>
              <a:t>worthy</a:t>
            </a:r>
            <a:r>
              <a:rPr lang="en-US" b="0" i="1" dirty="0"/>
              <a:t>, O Lord, to receive glory and honor and power; </a:t>
            </a:r>
            <a:r>
              <a:rPr lang="en-US" b="0" i="1" u="sng" dirty="0"/>
              <a:t>for You created all things, and by Your will they exist and were created</a:t>
            </a:r>
            <a:r>
              <a:rPr lang="en-US" b="0" i="1" dirty="0"/>
              <a:t>.“</a:t>
            </a:r>
          </a:p>
          <a:p>
            <a:pPr marL="628650" lvl="1" indent="-171450">
              <a:buFont typeface="Arial" panose="020B0604020202020204" pitchFamily="34" charset="0"/>
              <a:buChar char="•"/>
            </a:pPr>
            <a:r>
              <a:rPr lang="en-US" b="1" i="0" dirty="0"/>
              <a:t>He is worthy because He is the author of our Salvation!</a:t>
            </a:r>
          </a:p>
          <a:p>
            <a:pPr marL="0" lvl="0" indent="0">
              <a:buFont typeface="Arial" panose="020B0604020202020204" pitchFamily="34" charset="0"/>
              <a:buNone/>
            </a:pPr>
            <a:r>
              <a:rPr lang="en-US" b="1" i="0" dirty="0"/>
              <a:t>(Revelation 5:11-14), </a:t>
            </a:r>
            <a:r>
              <a:rPr lang="en-US" b="0" i="1" dirty="0"/>
              <a:t>“Then I looked, and I heard the voice of many angels around the throne, the living creatures, and the elders; and the number of them was ten thousand times ten thousand, and thousands of thousands, </a:t>
            </a:r>
            <a:r>
              <a:rPr lang="en-US" b="0" i="1" baseline="30000" dirty="0"/>
              <a:t>12</a:t>
            </a:r>
            <a:r>
              <a:rPr lang="en-US" b="0" i="1" dirty="0"/>
              <a:t> saying with a loud voice: "</a:t>
            </a:r>
            <a:r>
              <a:rPr lang="en-US" b="1" i="1" u="sng" dirty="0"/>
              <a:t>Worthy</a:t>
            </a:r>
            <a:r>
              <a:rPr lang="en-US" b="0" i="1" dirty="0"/>
              <a:t> is the Lamb who was slain to receive power and riches and wisdom, and strength and honor and glory and blessing!"</a:t>
            </a:r>
            <a:r>
              <a:rPr lang="en-US" b="0" i="1" baseline="30000" dirty="0"/>
              <a:t>13</a:t>
            </a:r>
            <a:r>
              <a:rPr lang="en-US" b="0" i="1" dirty="0"/>
              <a:t>  And every creature which is in heaven and on the earth and under the earth and such as are in the sea, and all that are in them, I heard saying: "Blessing and honor and glory and power </a:t>
            </a:r>
            <a:r>
              <a:rPr lang="en-US" b="0" i="1" u="sng" dirty="0"/>
              <a:t>be to Him who sits on the throne, And to the Lamb, forever and ever</a:t>
            </a:r>
            <a:r>
              <a:rPr lang="en-US" b="0" i="1" dirty="0"/>
              <a:t>!"14 Then the four living creatures said, "Amen!" And the twenty- four elders </a:t>
            </a:r>
            <a:r>
              <a:rPr lang="en-US" b="0" i="1" u="sng" dirty="0"/>
              <a:t>fell down and worshiped Him who lives forever and ever</a:t>
            </a:r>
            <a:r>
              <a:rPr lang="en-US" b="0" i="1" dirty="0"/>
              <a:t>.”</a:t>
            </a:r>
          </a:p>
        </p:txBody>
      </p:sp>
      <p:sp>
        <p:nvSpPr>
          <p:cNvPr id="4" name="Slide Number Placeholder 3"/>
          <p:cNvSpPr>
            <a:spLocks noGrp="1"/>
          </p:cNvSpPr>
          <p:nvPr>
            <p:ph type="sldNum" sz="quarter" idx="10"/>
          </p:nvPr>
        </p:nvSpPr>
        <p:spPr/>
        <p:txBody>
          <a:bodyPr/>
          <a:lstStyle/>
          <a:p>
            <a:fld id="{E4ED4EA8-5C2E-47E3-8D92-6465019E02D5}" type="slidenum">
              <a:rPr lang="en-US" smtClean="0"/>
              <a:t>2</a:t>
            </a:fld>
            <a:endParaRPr lang="en-US"/>
          </a:p>
        </p:txBody>
      </p:sp>
    </p:spTree>
    <p:extLst>
      <p:ext uri="{BB962C8B-B14F-4D97-AF65-F5344CB8AC3E}">
        <p14:creationId xmlns:p14="http://schemas.microsoft.com/office/powerpoint/2010/main" val="3874710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t>(Matthew 10:28), </a:t>
            </a:r>
            <a:r>
              <a:rPr lang="en-US" b="0" i="1" dirty="0"/>
              <a:t>“And do not fear those who kill the body but cannot kill the soul. But rather </a:t>
            </a:r>
            <a:r>
              <a:rPr lang="en-US" b="0" i="1" u="sng" dirty="0"/>
              <a:t>fear Him who is able to destroy both soul and body in hell</a:t>
            </a:r>
            <a:r>
              <a:rPr lang="en-US" b="0" i="1" dirty="0"/>
              <a:t>.”</a:t>
            </a:r>
          </a:p>
          <a:p>
            <a:pPr marL="0" lvl="0" indent="0">
              <a:buFont typeface="Arial" panose="020B0604020202020204" pitchFamily="34" charset="0"/>
              <a:buNone/>
            </a:pPr>
            <a:endParaRPr lang="en-US" b="0" i="1" dirty="0"/>
          </a:p>
          <a:p>
            <a:r>
              <a:rPr lang="en-US" b="1" i="0" dirty="0"/>
              <a:t>Fear:  (</a:t>
            </a:r>
            <a:r>
              <a:rPr lang="en-US" b="1" i="0" dirty="0" err="1"/>
              <a:t>phobeo</a:t>
            </a:r>
            <a:r>
              <a:rPr lang="en-US" b="1" i="0" dirty="0"/>
              <a:t>) [Thayer] </a:t>
            </a:r>
            <a:r>
              <a:rPr lang="en-US" b="0" i="1" dirty="0"/>
              <a:t>Primary meaning - </a:t>
            </a:r>
            <a:r>
              <a:rPr lang="en-US" sz="1200" kern="1200" dirty="0">
                <a:solidFill>
                  <a:schemeClr val="tx1"/>
                </a:solidFill>
                <a:latin typeface="+mn-lt"/>
                <a:ea typeface="+mn-ea"/>
                <a:cs typeface="+mn-cs"/>
              </a:rPr>
              <a:t> to fear, be afraid. To be struck with fear, to be seized with alarm.</a:t>
            </a:r>
          </a:p>
          <a:p>
            <a:pPr marL="628650" lvl="1" indent="-171450">
              <a:buFont typeface="Arial" panose="020B0604020202020204" pitchFamily="34" charset="0"/>
              <a:buChar char="•"/>
            </a:pPr>
            <a:r>
              <a:rPr lang="en-US" b="0" i="0" kern="1200" dirty="0">
                <a:solidFill>
                  <a:schemeClr val="tx1"/>
                </a:solidFill>
                <a:latin typeface="+mn-lt"/>
                <a:ea typeface="+mn-ea"/>
                <a:cs typeface="+mn-cs"/>
              </a:rPr>
              <a:t>This seems to be the primary meaning here.  Why would you be afraid of men, who can only kill you?  By heeding them instead of God, you would fall afoul of one who is infinitely more powerful.  He is the one who can (and will) destroy the ungodly in eternal fire.  He is the one  you do not want to displease!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1" kern="1200" dirty="0">
                <a:solidFill>
                  <a:schemeClr val="tx1"/>
                </a:solidFill>
                <a:latin typeface="+mn-lt"/>
                <a:ea typeface="+mn-ea"/>
                <a:cs typeface="+mn-cs"/>
              </a:rPr>
              <a:t>Secondary meaning </a:t>
            </a:r>
            <a:r>
              <a:rPr lang="en-US" b="0" i="0" kern="1200" dirty="0">
                <a:solidFill>
                  <a:schemeClr val="tx1"/>
                </a:solidFill>
                <a:latin typeface="+mn-lt"/>
                <a:ea typeface="+mn-ea"/>
                <a:cs typeface="+mn-cs"/>
              </a:rPr>
              <a:t>- </a:t>
            </a:r>
            <a:r>
              <a:rPr lang="en-US" sz="1200" kern="1200" dirty="0">
                <a:solidFill>
                  <a:schemeClr val="tx1"/>
                </a:solidFill>
                <a:latin typeface="+mn-lt"/>
                <a:ea typeface="+mn-ea"/>
                <a:cs typeface="+mn-cs"/>
              </a:rPr>
              <a:t> to reverence, venerate, to treat with deference or reverential obedience.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latin typeface="+mn-lt"/>
                <a:ea typeface="+mn-ea"/>
                <a:cs typeface="+mn-cs"/>
              </a:rPr>
              <a:t>Note:  If we do the will of God, we have no reason to be afraid or alarmed about what He will do to 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latin typeface="+mn-lt"/>
                <a:ea typeface="+mn-ea"/>
                <a:cs typeface="+mn-cs"/>
              </a:rPr>
              <a:t>(Isaiah 12:2), </a:t>
            </a:r>
            <a:r>
              <a:rPr lang="en-US" sz="1200" kern="1200" dirty="0">
                <a:solidFill>
                  <a:schemeClr val="tx1"/>
                </a:solidFill>
                <a:latin typeface="+mn-lt"/>
                <a:ea typeface="+mn-ea"/>
                <a:cs typeface="+mn-cs"/>
              </a:rPr>
              <a:t>“Behold, God is my salvation, I will trust and not be afraid; 'For Yah, the Lord, is my strength and song; He also has become my salvation.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kern="1200" dirty="0">
                <a:solidFill>
                  <a:schemeClr val="tx1"/>
                </a:solidFill>
                <a:latin typeface="+mn-lt"/>
                <a:ea typeface="+mn-ea"/>
                <a:cs typeface="+mn-cs"/>
              </a:rPr>
              <a:t>However, we must ALWAYS respect and venerate Him!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dirty="0">
                <a:solidFill>
                  <a:schemeClr val="tx1"/>
                </a:solidFill>
                <a:latin typeface="+mn-lt"/>
                <a:ea typeface="+mn-ea"/>
                <a:cs typeface="+mn-cs"/>
              </a:rPr>
              <a:t>(Leviticus 10:1-3), </a:t>
            </a:r>
            <a:r>
              <a:rPr lang="en-US" sz="1200" i="1" kern="1200" dirty="0">
                <a:solidFill>
                  <a:schemeClr val="tx1"/>
                </a:solidFill>
                <a:latin typeface="+mn-lt"/>
                <a:ea typeface="+mn-ea"/>
                <a:cs typeface="+mn-cs"/>
              </a:rPr>
              <a:t>“Then </a:t>
            </a:r>
            <a:r>
              <a:rPr lang="en-US" sz="1200" i="1" kern="1200" dirty="0" err="1">
                <a:solidFill>
                  <a:schemeClr val="tx1"/>
                </a:solidFill>
                <a:latin typeface="+mn-lt"/>
                <a:ea typeface="+mn-ea"/>
                <a:cs typeface="+mn-cs"/>
              </a:rPr>
              <a:t>Nadab</a:t>
            </a:r>
            <a:r>
              <a:rPr lang="en-US" sz="1200" i="1" kern="1200" dirty="0">
                <a:solidFill>
                  <a:schemeClr val="tx1"/>
                </a:solidFill>
                <a:latin typeface="+mn-lt"/>
                <a:ea typeface="+mn-ea"/>
                <a:cs typeface="+mn-cs"/>
              </a:rPr>
              <a:t> and </a:t>
            </a:r>
            <a:r>
              <a:rPr lang="en-US" sz="1200" i="1" kern="1200" dirty="0" err="1">
                <a:solidFill>
                  <a:schemeClr val="tx1"/>
                </a:solidFill>
                <a:latin typeface="+mn-lt"/>
                <a:ea typeface="+mn-ea"/>
                <a:cs typeface="+mn-cs"/>
              </a:rPr>
              <a:t>Abihu</a:t>
            </a:r>
            <a:r>
              <a:rPr lang="en-US" sz="1200" i="1" kern="1200" dirty="0">
                <a:solidFill>
                  <a:schemeClr val="tx1"/>
                </a:solidFill>
                <a:latin typeface="+mn-lt"/>
                <a:ea typeface="+mn-ea"/>
                <a:cs typeface="+mn-cs"/>
              </a:rPr>
              <a:t>, the sons of Aaron, each took his censer and put fire in it, put incense on it, and offered profane fire before the Lord, which He had not commanded them. </a:t>
            </a:r>
            <a:r>
              <a:rPr lang="en-US" sz="1200" i="1" kern="1200" baseline="30000" dirty="0">
                <a:solidFill>
                  <a:schemeClr val="tx1"/>
                </a:solidFill>
                <a:latin typeface="+mn-lt"/>
                <a:ea typeface="+mn-ea"/>
                <a:cs typeface="+mn-cs"/>
              </a:rPr>
              <a:t>2</a:t>
            </a:r>
            <a:r>
              <a:rPr lang="en-US" sz="1200" i="1" kern="1200" dirty="0">
                <a:solidFill>
                  <a:schemeClr val="tx1"/>
                </a:solidFill>
                <a:latin typeface="+mn-lt"/>
                <a:ea typeface="+mn-ea"/>
                <a:cs typeface="+mn-cs"/>
              </a:rPr>
              <a:t> So fire went out from the Lord and devoured them, and they died before the Lord. </a:t>
            </a:r>
            <a:r>
              <a:rPr lang="en-US" sz="1200" i="1" kern="1200" baseline="30000" dirty="0">
                <a:solidFill>
                  <a:schemeClr val="tx1"/>
                </a:solidFill>
                <a:latin typeface="+mn-lt"/>
                <a:ea typeface="+mn-ea"/>
                <a:cs typeface="+mn-cs"/>
              </a:rPr>
              <a:t> 3 </a:t>
            </a:r>
            <a:r>
              <a:rPr lang="en-US" sz="1200" i="1" kern="1200" dirty="0">
                <a:solidFill>
                  <a:schemeClr val="tx1"/>
                </a:solidFill>
                <a:latin typeface="+mn-lt"/>
                <a:ea typeface="+mn-ea"/>
                <a:cs typeface="+mn-cs"/>
              </a:rPr>
              <a:t>And Moses said to Aaron, ‘This is what the Lord spoke, saying: “By those who come near Me </a:t>
            </a:r>
            <a:r>
              <a:rPr lang="en-US" sz="1200" i="1" u="sng" kern="1200" dirty="0">
                <a:solidFill>
                  <a:schemeClr val="tx1"/>
                </a:solidFill>
                <a:latin typeface="+mn-lt"/>
                <a:ea typeface="+mn-ea"/>
                <a:cs typeface="+mn-cs"/>
              </a:rPr>
              <a:t>I must be regarded as holy</a:t>
            </a:r>
            <a:r>
              <a:rPr lang="en-US" sz="1200" i="1" kern="1200" dirty="0">
                <a:solidFill>
                  <a:schemeClr val="tx1"/>
                </a:solidFill>
                <a:latin typeface="+mn-lt"/>
                <a:ea typeface="+mn-ea"/>
                <a:cs typeface="+mn-cs"/>
              </a:rPr>
              <a:t>; and before all the people I must be glorified.”’ So Aaron held his peace.”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i="0" kern="1200" dirty="0">
                <a:solidFill>
                  <a:schemeClr val="tx1"/>
                </a:solidFill>
                <a:latin typeface="+mn-lt"/>
                <a:ea typeface="+mn-ea"/>
                <a:cs typeface="+mn-cs"/>
              </a:rPr>
              <a:t>Of course, this concept of respect, as indicated by </a:t>
            </a:r>
            <a:r>
              <a:rPr lang="en-US" sz="1200" b="1" i="0" kern="1200" dirty="0" err="1">
                <a:solidFill>
                  <a:schemeClr val="tx1"/>
                </a:solidFill>
                <a:latin typeface="+mn-lt"/>
                <a:ea typeface="+mn-ea"/>
                <a:cs typeface="+mn-cs"/>
              </a:rPr>
              <a:t>Nadab</a:t>
            </a:r>
            <a:r>
              <a:rPr lang="en-US" sz="1200" b="1" i="0" kern="1200" dirty="0">
                <a:solidFill>
                  <a:schemeClr val="tx1"/>
                </a:solidFill>
                <a:latin typeface="+mn-lt"/>
                <a:ea typeface="+mn-ea"/>
                <a:cs typeface="+mn-cs"/>
              </a:rPr>
              <a:t> and </a:t>
            </a:r>
            <a:r>
              <a:rPr lang="en-US" sz="1200" b="1" i="0" kern="1200" dirty="0" err="1">
                <a:solidFill>
                  <a:schemeClr val="tx1"/>
                </a:solidFill>
                <a:latin typeface="+mn-lt"/>
                <a:ea typeface="+mn-ea"/>
                <a:cs typeface="+mn-cs"/>
              </a:rPr>
              <a:t>Abihu</a:t>
            </a:r>
            <a:r>
              <a:rPr lang="en-US" sz="1200" b="1" i="0" kern="1200" dirty="0">
                <a:solidFill>
                  <a:schemeClr val="tx1"/>
                </a:solidFill>
                <a:latin typeface="+mn-lt"/>
                <a:ea typeface="+mn-ea"/>
                <a:cs typeface="+mn-cs"/>
              </a:rPr>
              <a:t>, naturally brings to us our next point…. (Obedience)</a:t>
            </a:r>
          </a:p>
        </p:txBody>
      </p:sp>
      <p:sp>
        <p:nvSpPr>
          <p:cNvPr id="4" name="Slide Number Placeholder 3"/>
          <p:cNvSpPr>
            <a:spLocks noGrp="1"/>
          </p:cNvSpPr>
          <p:nvPr>
            <p:ph type="sldNum" sz="quarter" idx="10"/>
          </p:nvPr>
        </p:nvSpPr>
        <p:spPr/>
        <p:txBody>
          <a:bodyPr/>
          <a:lstStyle/>
          <a:p>
            <a:fld id="{E4ED4EA8-5C2E-47E3-8D92-6465019E02D5}" type="slidenum">
              <a:rPr lang="en-US" smtClean="0"/>
              <a:t>3</a:t>
            </a:fld>
            <a:endParaRPr lang="en-US"/>
          </a:p>
        </p:txBody>
      </p:sp>
    </p:spTree>
    <p:extLst>
      <p:ext uri="{BB962C8B-B14F-4D97-AF65-F5344CB8AC3E}">
        <p14:creationId xmlns:p14="http://schemas.microsoft.com/office/powerpoint/2010/main" val="2260025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i="0" dirty="0"/>
              <a:t>True fear of God is demonstrated by obedience to His will</a:t>
            </a:r>
          </a:p>
          <a:p>
            <a:pPr marL="0" lvl="0" indent="0">
              <a:buFont typeface="Arial" panose="020B0604020202020204" pitchFamily="34" charset="0"/>
              <a:buNone/>
            </a:pPr>
            <a:r>
              <a:rPr lang="en-US" b="1" i="0" dirty="0"/>
              <a:t>(Ecclesiastes 12:13), </a:t>
            </a:r>
            <a:r>
              <a:rPr lang="en-US" b="0" i="1" dirty="0"/>
              <a:t>“Let us hear the conclusion of the whole matter: </a:t>
            </a:r>
            <a:r>
              <a:rPr lang="en-US" b="0" i="1" u="sng" dirty="0"/>
              <a:t>Fear God and keep His commandments, for this is man's all</a:t>
            </a:r>
            <a:r>
              <a:rPr lang="en-US" b="0" i="1" dirty="0"/>
              <a:t>.”</a:t>
            </a:r>
          </a:p>
          <a:p>
            <a:pPr marL="628650" lvl="1" indent="-171450">
              <a:buFont typeface="Arial" panose="020B0604020202020204" pitchFamily="34" charset="0"/>
              <a:buChar char="•"/>
            </a:pPr>
            <a:r>
              <a:rPr lang="en-US" b="1" i="0" dirty="0"/>
              <a:t>Our obedience to HIS WILL determines our standing before Him</a:t>
            </a:r>
          </a:p>
          <a:p>
            <a:pPr marL="0" lvl="0" indent="0">
              <a:buFont typeface="Arial" panose="020B0604020202020204" pitchFamily="34" charset="0"/>
              <a:buNone/>
            </a:pPr>
            <a:r>
              <a:rPr lang="en-US" b="1" i="0" dirty="0"/>
              <a:t>(Philippians 2:12-13),</a:t>
            </a:r>
            <a:r>
              <a:rPr lang="en-US" b="0" i="1" dirty="0"/>
              <a:t> “Therefore, my beloved, as you have always obeyed, not as in my presence only, but now much more in my absence, work out your own salvation with fear and trembling; </a:t>
            </a:r>
            <a:r>
              <a:rPr lang="en-US" b="0" i="1" baseline="30000" dirty="0"/>
              <a:t>13</a:t>
            </a:r>
            <a:r>
              <a:rPr lang="en-US" b="0" i="1" dirty="0"/>
              <a:t> for it is God who works in you both </a:t>
            </a:r>
            <a:r>
              <a:rPr lang="en-US" b="0" i="1" u="sng" dirty="0"/>
              <a:t>to will and to do for His good pleasure</a:t>
            </a:r>
            <a:r>
              <a:rPr lang="en-US" b="0" i="1" dirty="0"/>
              <a:t>.</a:t>
            </a:r>
          </a:p>
          <a:p>
            <a:pPr marL="628650" lvl="1" indent="-171450">
              <a:buFont typeface="Arial" panose="020B0604020202020204" pitchFamily="34" charset="0"/>
              <a:buChar char="•"/>
            </a:pPr>
            <a:r>
              <a:rPr lang="en-US" b="1" i="0" dirty="0"/>
              <a:t>Obedience is the test of knowing God</a:t>
            </a:r>
          </a:p>
          <a:p>
            <a:pPr marL="0" lvl="0" indent="0">
              <a:buFont typeface="Arial" panose="020B0604020202020204" pitchFamily="34" charset="0"/>
              <a:buNone/>
            </a:pPr>
            <a:r>
              <a:rPr lang="en-US" b="1" i="0" dirty="0"/>
              <a:t>(1 John 2:3-4), </a:t>
            </a:r>
            <a:r>
              <a:rPr lang="en-US" b="0" i="1" dirty="0"/>
              <a:t>“Now by this we know that we know Him, if we keep His commandments. </a:t>
            </a:r>
            <a:r>
              <a:rPr lang="en-US" b="0" i="1" baseline="30000" dirty="0"/>
              <a:t>4</a:t>
            </a:r>
            <a:r>
              <a:rPr lang="en-US" b="0" i="1" dirty="0"/>
              <a:t> He who says, "I know Him," and does not keep His commandments, is a liar, and the truth is not in him.”</a:t>
            </a:r>
          </a:p>
          <a:p>
            <a:pPr marL="628650" lvl="1" indent="-171450">
              <a:buFont typeface="Arial" panose="020B0604020202020204" pitchFamily="34" charset="0"/>
              <a:buChar char="•"/>
            </a:pPr>
            <a:r>
              <a:rPr lang="en-US" b="1" i="0" dirty="0"/>
              <a:t>In doing this, we follow the example of our Savior, Jesus</a:t>
            </a:r>
          </a:p>
          <a:p>
            <a:pPr marL="0" lvl="0" indent="0">
              <a:buFont typeface="Arial" panose="020B0604020202020204" pitchFamily="34" charset="0"/>
              <a:buNone/>
            </a:pPr>
            <a:r>
              <a:rPr lang="en-US" b="1" i="0" dirty="0"/>
              <a:t>(Hebrews 5:8-9), </a:t>
            </a:r>
            <a:r>
              <a:rPr lang="en-US" b="0" i="1" dirty="0"/>
              <a:t>“though He was a Son, yet He learned obedience by the things which He suffered. </a:t>
            </a:r>
            <a:r>
              <a:rPr lang="en-US" b="0" i="1" baseline="30000" dirty="0"/>
              <a:t>9</a:t>
            </a:r>
            <a:r>
              <a:rPr lang="en-US" b="0" i="1" dirty="0"/>
              <a:t> And having been perfected, He became the author of eternal salvation to all who obey Him.”</a:t>
            </a:r>
          </a:p>
          <a:p>
            <a:pPr marL="628650" lvl="1" indent="-171450">
              <a:buFont typeface="Arial" panose="020B0604020202020204" pitchFamily="34" charset="0"/>
              <a:buChar char="•"/>
            </a:pPr>
            <a:r>
              <a:rPr lang="en-US" b="1" i="0" dirty="0"/>
              <a:t>Obedience is a sign of our love for God!  Which gets us to our last point…</a:t>
            </a:r>
          </a:p>
        </p:txBody>
      </p:sp>
      <p:sp>
        <p:nvSpPr>
          <p:cNvPr id="4" name="Slide Number Placeholder 3"/>
          <p:cNvSpPr>
            <a:spLocks noGrp="1"/>
          </p:cNvSpPr>
          <p:nvPr>
            <p:ph type="sldNum" sz="quarter" idx="10"/>
          </p:nvPr>
        </p:nvSpPr>
        <p:spPr/>
        <p:txBody>
          <a:bodyPr/>
          <a:lstStyle/>
          <a:p>
            <a:fld id="{E4ED4EA8-5C2E-47E3-8D92-6465019E02D5}" type="slidenum">
              <a:rPr lang="en-US" smtClean="0"/>
              <a:t>4</a:t>
            </a:fld>
            <a:endParaRPr lang="en-US"/>
          </a:p>
        </p:txBody>
      </p:sp>
    </p:spTree>
    <p:extLst>
      <p:ext uri="{BB962C8B-B14F-4D97-AF65-F5344CB8AC3E}">
        <p14:creationId xmlns:p14="http://schemas.microsoft.com/office/powerpoint/2010/main" val="396114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(John 14:19-21), </a:t>
            </a:r>
            <a:r>
              <a:rPr lang="en-US" b="0" i="1" dirty="0"/>
              <a:t>“A little while longer and the world will see Me no more, but you will see Me. Because I live, you will live also. </a:t>
            </a:r>
            <a:r>
              <a:rPr lang="en-US" b="0" i="1" baseline="30000" dirty="0"/>
              <a:t>20</a:t>
            </a:r>
            <a:r>
              <a:rPr lang="en-US" b="0" i="1" dirty="0"/>
              <a:t> At that day you will know that I am in My Father, and you in Me, and I in you. </a:t>
            </a:r>
            <a:r>
              <a:rPr lang="en-US" b="0" i="1" baseline="30000" dirty="0"/>
              <a:t>21</a:t>
            </a:r>
            <a:r>
              <a:rPr lang="en-US" b="0" i="1" dirty="0"/>
              <a:t> </a:t>
            </a:r>
            <a:r>
              <a:rPr lang="en-US" b="0" i="1" u="sng" dirty="0"/>
              <a:t>He who has My commandments and keeps them, it is he who loves Me. And he who loves Me will be loved by My Father, and I will love him and manifest Myself to him</a:t>
            </a:r>
            <a:r>
              <a:rPr lang="en-US" b="0" i="1" dirty="0"/>
              <a:t>.”</a:t>
            </a:r>
            <a:endParaRPr lang="en-US" b="0" i="0" dirty="0"/>
          </a:p>
          <a:p>
            <a:pPr marL="628650" lvl="1" indent="-171450">
              <a:buFont typeface="Arial" panose="020B0604020202020204" pitchFamily="34" charset="0"/>
              <a:buChar char="•"/>
            </a:pPr>
            <a:r>
              <a:rPr lang="en-US" b="1" i="0" dirty="0"/>
              <a:t>Note that </a:t>
            </a:r>
            <a:r>
              <a:rPr lang="en-US" b="1" i="0"/>
              <a:t>Jesus here </a:t>
            </a:r>
            <a:r>
              <a:rPr lang="en-US" b="1" i="0" dirty="0"/>
              <a:t>defines what love for Him consists of – keeping His commandments.</a:t>
            </a:r>
          </a:p>
          <a:p>
            <a:pPr marL="628650" lvl="1" indent="-171450">
              <a:buFont typeface="Arial" panose="020B0604020202020204" pitchFamily="34" charset="0"/>
              <a:buChar char="•"/>
            </a:pPr>
            <a:r>
              <a:rPr lang="en-US" b="0" i="0" dirty="0"/>
              <a:t>Therefore, no man who is disobedient, or who lacks respect for Christ’s will can truly claim to love Him! (It is the litmus test)!</a:t>
            </a:r>
          </a:p>
          <a:p>
            <a:pPr marL="628650" lvl="1" indent="-171450">
              <a:buFont typeface="Arial" panose="020B0604020202020204" pitchFamily="34" charset="0"/>
              <a:buChar char="•"/>
            </a:pPr>
            <a:r>
              <a:rPr lang="en-US" b="1" i="0" dirty="0"/>
              <a:t>Above all other things, God demands that we love Him!</a:t>
            </a:r>
          </a:p>
          <a:p>
            <a:pPr marL="0" lvl="0" indent="0">
              <a:buFont typeface="Arial" panose="020B0604020202020204" pitchFamily="34" charset="0"/>
              <a:buNone/>
            </a:pPr>
            <a:r>
              <a:rPr lang="en-US" b="1" i="0" dirty="0"/>
              <a:t>(Mark 12:28-34), </a:t>
            </a:r>
            <a:r>
              <a:rPr lang="en-US" b="0" i="1" dirty="0"/>
              <a:t>“Then one of the scribes came, and having heard them reasoning together, perceiving that He had answered them well, asked Him, "Which is the first commandment of all?“ </a:t>
            </a:r>
            <a:r>
              <a:rPr lang="en-US" b="0" i="1" baseline="30000" dirty="0"/>
              <a:t>29</a:t>
            </a:r>
            <a:r>
              <a:rPr lang="en-US" b="0" i="1" dirty="0"/>
              <a:t> Jesus answered him, " The first of all the commandments is: 'Hear, O Israel, the Lord our God, the Lord is one. </a:t>
            </a:r>
            <a:r>
              <a:rPr lang="en-US" b="0" i="1" baseline="30000" dirty="0"/>
              <a:t>30</a:t>
            </a:r>
            <a:r>
              <a:rPr lang="en-US" b="0" i="1" dirty="0"/>
              <a:t> </a:t>
            </a:r>
            <a:r>
              <a:rPr lang="en-US" b="0" i="1" u="sng" dirty="0"/>
              <a:t>And you shall love the Lord your God with all your heart, with all your soul, with all your mind, and with all your strength. ' This is the first commandment</a:t>
            </a:r>
            <a:r>
              <a:rPr lang="en-US" b="0" i="1" dirty="0"/>
              <a:t>. </a:t>
            </a:r>
            <a:r>
              <a:rPr lang="en-US" b="0" i="1" baseline="30000" dirty="0"/>
              <a:t>31</a:t>
            </a:r>
            <a:r>
              <a:rPr lang="en-US" b="0" i="1" dirty="0"/>
              <a:t> And the second, like it, is this: 'You shall love your neighbor as yourself. ' </a:t>
            </a:r>
            <a:r>
              <a:rPr lang="en-US" b="0" i="1" u="sng" dirty="0"/>
              <a:t>There is no other commandment greater than these</a:t>
            </a:r>
            <a:r>
              <a:rPr lang="en-US" b="0" i="1" dirty="0"/>
              <a:t>.“</a:t>
            </a:r>
            <a:r>
              <a:rPr lang="en-US" b="0" i="1" baseline="30000" dirty="0"/>
              <a:t> 32 </a:t>
            </a:r>
            <a:r>
              <a:rPr lang="en-US" b="0" i="1" dirty="0"/>
              <a:t>So the scribe said to Him, "Well said, Teacher. You have spoken the truth, for there is one God, and there is no other but He. </a:t>
            </a:r>
            <a:r>
              <a:rPr lang="en-US" b="0" i="1" baseline="30000" dirty="0"/>
              <a:t>33 </a:t>
            </a:r>
            <a:r>
              <a:rPr lang="en-US" b="0" i="1" dirty="0"/>
              <a:t>And to love Him with all the heart, with all the understanding, with all the soul, and with all the strength, and to love one's neighbor as oneself, is more than all the whole burnt offerings and sacrifices.“ </a:t>
            </a:r>
            <a:r>
              <a:rPr lang="en-US" b="0" i="1" baseline="30000" dirty="0"/>
              <a:t>34</a:t>
            </a:r>
            <a:r>
              <a:rPr lang="en-US" b="0" i="1" dirty="0"/>
              <a:t> </a:t>
            </a:r>
            <a:r>
              <a:rPr lang="en-US" b="0" i="1" u="sng" dirty="0"/>
              <a:t>Now when Jesus saw that he answered wisely, He said to him, " You are not far from the kingdom of God.</a:t>
            </a:r>
            <a:r>
              <a:rPr lang="en-US" b="0" i="1" dirty="0"/>
              <a:t>“ But after that no one dared question Him.”</a:t>
            </a:r>
            <a:endParaRPr lang="en-US" b="1" i="1" dirty="0"/>
          </a:p>
        </p:txBody>
      </p:sp>
      <p:sp>
        <p:nvSpPr>
          <p:cNvPr id="4" name="Slide Number Placeholder 3"/>
          <p:cNvSpPr>
            <a:spLocks noGrp="1"/>
          </p:cNvSpPr>
          <p:nvPr>
            <p:ph type="sldNum" sz="quarter" idx="10"/>
          </p:nvPr>
        </p:nvSpPr>
        <p:spPr/>
        <p:txBody>
          <a:bodyPr/>
          <a:lstStyle/>
          <a:p>
            <a:fld id="{E4ED4EA8-5C2E-47E3-8D92-6465019E02D5}" type="slidenum">
              <a:rPr lang="en-US" smtClean="0"/>
              <a:t>5</a:t>
            </a:fld>
            <a:endParaRPr lang="en-US"/>
          </a:p>
        </p:txBody>
      </p:sp>
    </p:spTree>
    <p:extLst>
      <p:ext uri="{BB962C8B-B14F-4D97-AF65-F5344CB8AC3E}">
        <p14:creationId xmlns:p14="http://schemas.microsoft.com/office/powerpoint/2010/main" val="1077607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(Ecclesiastes 12:12-13), </a:t>
            </a:r>
            <a:r>
              <a:rPr lang="en-US" b="0" i="1" dirty="0"/>
              <a:t>“Let us hear the conclusion of the whole matter: </a:t>
            </a:r>
            <a:r>
              <a:rPr lang="en-US" b="0" i="1" u="sng" dirty="0"/>
              <a:t>Fear God and keep His commandments, for this is man's all</a:t>
            </a:r>
            <a:r>
              <a:rPr lang="en-US" b="0" i="1" dirty="0"/>
              <a:t>. </a:t>
            </a:r>
            <a:r>
              <a:rPr lang="en-US" b="0" i="1" baseline="30000" dirty="0"/>
              <a:t>14</a:t>
            </a:r>
            <a:r>
              <a:rPr lang="en-US" b="0" i="1" dirty="0"/>
              <a:t> For God will bring every work into judgment, including every secret thing, whether good or evil.”</a:t>
            </a:r>
          </a:p>
          <a:p>
            <a:pPr marL="628650" lvl="1" indent="-171450">
              <a:buFont typeface="Arial" panose="020B0604020202020204" pitchFamily="34" charset="0"/>
              <a:buChar char="•"/>
            </a:pPr>
            <a:r>
              <a:rPr lang="en-US" b="1" i="0" dirty="0"/>
              <a:t>There is absolutely nothing more important in life than to fulfill completely your responsibilities to the Almighty God of Heaven!</a:t>
            </a:r>
          </a:p>
        </p:txBody>
      </p:sp>
      <p:sp>
        <p:nvSpPr>
          <p:cNvPr id="4" name="Slide Number Placeholder 3"/>
          <p:cNvSpPr>
            <a:spLocks noGrp="1"/>
          </p:cNvSpPr>
          <p:nvPr>
            <p:ph type="sldNum" sz="quarter" idx="10"/>
          </p:nvPr>
        </p:nvSpPr>
        <p:spPr/>
        <p:txBody>
          <a:bodyPr/>
          <a:lstStyle/>
          <a:p>
            <a:fld id="{E4ED4EA8-5C2E-47E3-8D92-6465019E02D5}" type="slidenum">
              <a:rPr lang="en-US" smtClean="0"/>
              <a:t>6</a:t>
            </a:fld>
            <a:endParaRPr lang="en-US"/>
          </a:p>
        </p:txBody>
      </p:sp>
    </p:spTree>
    <p:extLst>
      <p:ext uri="{BB962C8B-B14F-4D97-AF65-F5344CB8AC3E}">
        <p14:creationId xmlns:p14="http://schemas.microsoft.com/office/powerpoint/2010/main" val="4230318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2788C1D-0811-4DAB-B7EC-8C9582D3F69E}"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209367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88C1D-0811-4DAB-B7EC-8C9582D3F69E}"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82195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88C1D-0811-4DAB-B7EC-8C9582D3F69E}"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4082449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788C1D-0811-4DAB-B7EC-8C9582D3F69E}"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423523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2788C1D-0811-4DAB-B7EC-8C9582D3F69E}" type="datetimeFigureOut">
              <a:rPr lang="en-US" smtClean="0"/>
              <a:t>6/10/2017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19410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788C1D-0811-4DAB-B7EC-8C9582D3F69E}" type="datetimeFigureOut">
              <a:rPr lang="en-US" smtClean="0"/>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750130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2788C1D-0811-4DAB-B7EC-8C9582D3F69E}" type="datetimeFigureOut">
              <a:rPr lang="en-US" smtClean="0"/>
              <a:t>6/10/2017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3859667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2788C1D-0811-4DAB-B7EC-8C9582D3F69E}" type="datetimeFigureOut">
              <a:rPr lang="en-US" smtClean="0"/>
              <a:t>6/10/2017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3788342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788C1D-0811-4DAB-B7EC-8C9582D3F69E}" type="datetimeFigureOut">
              <a:rPr lang="en-US" smtClean="0"/>
              <a:t>6/10/2017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2437362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788C1D-0811-4DAB-B7EC-8C9582D3F69E}" type="datetimeFigureOut">
              <a:rPr lang="en-US" smtClean="0"/>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3487669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2788C1D-0811-4DAB-B7EC-8C9582D3F69E}" type="datetimeFigureOut">
              <a:rPr lang="en-US" smtClean="0"/>
              <a:t>6/10/2017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460CF3-899B-4033-B065-D8566B304F79}" type="slidenum">
              <a:rPr lang="en-US" smtClean="0"/>
              <a:t>‹#›</a:t>
            </a:fld>
            <a:endParaRPr lang="en-US"/>
          </a:p>
        </p:txBody>
      </p:sp>
    </p:spTree>
    <p:extLst>
      <p:ext uri="{BB962C8B-B14F-4D97-AF65-F5344CB8AC3E}">
        <p14:creationId xmlns:p14="http://schemas.microsoft.com/office/powerpoint/2010/main" val="1057682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788C1D-0811-4DAB-B7EC-8C9582D3F69E}" type="datetimeFigureOut">
              <a:rPr lang="en-US" smtClean="0"/>
              <a:t>6/10/2017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460CF3-899B-4033-B065-D8566B304F79}" type="slidenum">
              <a:rPr lang="en-US" smtClean="0"/>
              <a:t>‹#›</a:t>
            </a:fld>
            <a:endParaRPr lang="en-US"/>
          </a:p>
        </p:txBody>
      </p:sp>
    </p:spTree>
    <p:extLst>
      <p:ext uri="{BB962C8B-B14F-4D97-AF65-F5344CB8AC3E}">
        <p14:creationId xmlns:p14="http://schemas.microsoft.com/office/powerpoint/2010/main" val="3401739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914"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7441324" y="3200580"/>
            <a:ext cx="4225159" cy="2677706"/>
          </a:xfrm>
        </p:spPr>
        <p:txBody>
          <a:bodyPr>
            <a:noAutofit/>
          </a:bodyPr>
          <a:lstStyle/>
          <a:p>
            <a:r>
              <a:rPr lang="en-US" sz="6600" dirty="0">
                <a:latin typeface="Mervale Script" panose="03060506000000020000" pitchFamily="66" charset="0"/>
              </a:rPr>
              <a:t>to</a:t>
            </a:r>
          </a:p>
          <a:p>
            <a:r>
              <a:rPr lang="en-US" sz="8000" dirty="0">
                <a:latin typeface="Berlin Sans FB Demi" panose="020E0802020502020306" pitchFamily="34" charset="0"/>
              </a:rPr>
              <a:t>God</a:t>
            </a:r>
          </a:p>
          <a:p>
            <a:endParaRPr lang="en-US" sz="5400" dirty="0">
              <a:latin typeface="Berlin Sans FB Demi" panose="020E0802020502020306" pitchFamily="34" charset="0"/>
            </a:endParaRPr>
          </a:p>
        </p:txBody>
      </p:sp>
      <p:pic>
        <p:nvPicPr>
          <p:cNvPr id="4" name="Picture 3">
            <a:extLst>
              <a:ext uri="{FF2B5EF4-FFF2-40B4-BE49-F238E27FC236}">
                <a16:creationId xmlns:a16="http://schemas.microsoft.com/office/drawing/2014/main" id="{130F458E-5102-4F17-A57A-80B537DF9B87}"/>
              </a:ext>
            </a:extLst>
          </p:cNvPr>
          <p:cNvPicPr>
            <a:picLocks noChangeAspect="1"/>
          </p:cNvPicPr>
          <p:nvPr/>
        </p:nvPicPr>
        <p:blipFill>
          <a:blip r:embed="rId3"/>
          <a:stretch>
            <a:fillRect/>
          </a:stretch>
        </p:blipFill>
        <p:spPr>
          <a:xfrm>
            <a:off x="1883809" y="3200580"/>
            <a:ext cx="4868381" cy="2027906"/>
          </a:xfrm>
          <a:prstGeom prst="rect">
            <a:avLst/>
          </a:prstGeom>
        </p:spPr>
      </p:pic>
    </p:spTree>
    <p:extLst>
      <p:ext uri="{BB962C8B-B14F-4D97-AF65-F5344CB8AC3E}">
        <p14:creationId xmlns:p14="http://schemas.microsoft.com/office/powerpoint/2010/main" val="192879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5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5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5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5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5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516"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716693" y="3200579"/>
            <a:ext cx="3731740" cy="3126079"/>
          </a:xfrm>
        </p:spPr>
        <p:txBody>
          <a:bodyPr>
            <a:noAutofit/>
          </a:bodyPr>
          <a:lstStyle/>
          <a:p>
            <a:r>
              <a:rPr lang="en-US" sz="6600" dirty="0">
                <a:latin typeface="Mervale Script" panose="03060506000000020000" pitchFamily="66" charset="0"/>
              </a:rPr>
              <a:t>to</a:t>
            </a:r>
          </a:p>
          <a:p>
            <a:r>
              <a:rPr lang="en-US" sz="6600" dirty="0">
                <a:latin typeface="Berlin Sans FB Demi" panose="020E0802020502020306" pitchFamily="34" charset="0"/>
              </a:rPr>
              <a:t>Worship</a:t>
            </a:r>
          </a:p>
          <a:p>
            <a:endParaRPr lang="en-US" sz="5400" dirty="0">
              <a:latin typeface="Berlin Sans FB Demi" panose="020E0802020502020306" pitchFamily="34" charset="0"/>
            </a:endParaRPr>
          </a:p>
        </p:txBody>
      </p:sp>
      <p:sp>
        <p:nvSpPr>
          <p:cNvPr id="6" name="TextBox 5"/>
          <p:cNvSpPr txBox="1"/>
          <p:nvPr/>
        </p:nvSpPr>
        <p:spPr>
          <a:xfrm>
            <a:off x="1101186" y="353257"/>
            <a:ext cx="545342" cy="1569660"/>
          </a:xfrm>
          <a:prstGeom prst="rect">
            <a:avLst/>
          </a:prstGeom>
          <a:noFill/>
        </p:spPr>
        <p:txBody>
          <a:bodyPr wrap="none" rtlCol="0">
            <a:spAutoFit/>
          </a:bodyPr>
          <a:lstStyle/>
          <a:p>
            <a:pPr algn="ctr"/>
            <a:r>
              <a:rPr lang="en-US" sz="9600" b="1" dirty="0">
                <a:latin typeface="Mervale Script" panose="03060506000000020000" pitchFamily="66" charset="0"/>
              </a:rPr>
              <a:t>1</a:t>
            </a:r>
          </a:p>
        </p:txBody>
      </p:sp>
      <p:pic>
        <p:nvPicPr>
          <p:cNvPr id="8" name="Picture 7">
            <a:extLst>
              <a:ext uri="{FF2B5EF4-FFF2-40B4-BE49-F238E27FC236}">
                <a16:creationId xmlns:a16="http://schemas.microsoft.com/office/drawing/2014/main" id="{1A7C5B9A-F1C6-4773-8744-4C03F00790AD}"/>
              </a:ext>
            </a:extLst>
          </p:cNvPr>
          <p:cNvPicPr>
            <a:picLocks noChangeAspect="1"/>
          </p:cNvPicPr>
          <p:nvPr/>
        </p:nvPicPr>
        <p:blipFill>
          <a:blip r:embed="rId3"/>
          <a:stretch>
            <a:fillRect/>
          </a:stretch>
        </p:blipFill>
        <p:spPr>
          <a:xfrm>
            <a:off x="5448411" y="3200579"/>
            <a:ext cx="4868381" cy="2027906"/>
          </a:xfrm>
          <a:prstGeom prst="rect">
            <a:avLst/>
          </a:prstGeom>
        </p:spPr>
      </p:pic>
    </p:spTree>
    <p:extLst>
      <p:ext uri="{BB962C8B-B14F-4D97-AF65-F5344CB8AC3E}">
        <p14:creationId xmlns:p14="http://schemas.microsoft.com/office/powerpoint/2010/main" val="7802397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516"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375024" y="3200579"/>
            <a:ext cx="4410635" cy="3126079"/>
          </a:xfrm>
        </p:spPr>
        <p:txBody>
          <a:bodyPr>
            <a:noAutofit/>
          </a:bodyPr>
          <a:lstStyle/>
          <a:p>
            <a:r>
              <a:rPr lang="en-US" sz="6600" dirty="0">
                <a:latin typeface="Mervale Script" panose="03060506000000020000" pitchFamily="66" charset="0"/>
              </a:rPr>
              <a:t>to</a:t>
            </a:r>
          </a:p>
          <a:p>
            <a:r>
              <a:rPr lang="en-US" sz="6600" dirty="0">
                <a:latin typeface="Berlin Sans FB Demi" panose="020E0802020502020306" pitchFamily="34" charset="0"/>
              </a:rPr>
              <a:t>Fear</a:t>
            </a:r>
          </a:p>
          <a:p>
            <a:endParaRPr lang="en-US" sz="5400" dirty="0">
              <a:latin typeface="Berlin Sans FB Demi" panose="020E0802020502020306" pitchFamily="34" charset="0"/>
            </a:endParaRPr>
          </a:p>
        </p:txBody>
      </p:sp>
      <p:sp>
        <p:nvSpPr>
          <p:cNvPr id="4" name="TextBox 3"/>
          <p:cNvSpPr txBox="1"/>
          <p:nvPr/>
        </p:nvSpPr>
        <p:spPr>
          <a:xfrm>
            <a:off x="1048287" y="353257"/>
            <a:ext cx="651140" cy="1569660"/>
          </a:xfrm>
          <a:prstGeom prst="rect">
            <a:avLst/>
          </a:prstGeom>
          <a:noFill/>
        </p:spPr>
        <p:txBody>
          <a:bodyPr wrap="none" rtlCol="0">
            <a:spAutoFit/>
          </a:bodyPr>
          <a:lstStyle/>
          <a:p>
            <a:pPr algn="ctr"/>
            <a:r>
              <a:rPr lang="en-US" sz="9600" b="1" dirty="0">
                <a:latin typeface="Mervale Script" panose="03060506000000020000" pitchFamily="66" charset="0"/>
              </a:rPr>
              <a:t>2</a:t>
            </a:r>
          </a:p>
        </p:txBody>
      </p:sp>
      <p:pic>
        <p:nvPicPr>
          <p:cNvPr id="8" name="Picture 7">
            <a:extLst>
              <a:ext uri="{FF2B5EF4-FFF2-40B4-BE49-F238E27FC236}">
                <a16:creationId xmlns:a16="http://schemas.microsoft.com/office/drawing/2014/main" id="{D19935BC-8478-4D0E-9D48-4492BD2A095A}"/>
              </a:ext>
            </a:extLst>
          </p:cNvPr>
          <p:cNvPicPr>
            <a:picLocks noChangeAspect="1"/>
          </p:cNvPicPr>
          <p:nvPr/>
        </p:nvPicPr>
        <p:blipFill>
          <a:blip r:embed="rId3"/>
          <a:stretch>
            <a:fillRect/>
          </a:stretch>
        </p:blipFill>
        <p:spPr>
          <a:xfrm>
            <a:off x="5448411" y="3200579"/>
            <a:ext cx="4868381" cy="2027906"/>
          </a:xfrm>
          <a:prstGeom prst="rect">
            <a:avLst/>
          </a:prstGeom>
        </p:spPr>
      </p:pic>
    </p:spTree>
    <p:extLst>
      <p:ext uri="{BB962C8B-B14F-4D97-AF65-F5344CB8AC3E}">
        <p14:creationId xmlns:p14="http://schemas.microsoft.com/office/powerpoint/2010/main" val="3378081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516"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716693" y="3200579"/>
            <a:ext cx="3731740" cy="3126079"/>
          </a:xfrm>
        </p:spPr>
        <p:txBody>
          <a:bodyPr>
            <a:noAutofit/>
          </a:bodyPr>
          <a:lstStyle/>
          <a:p>
            <a:r>
              <a:rPr lang="en-US" sz="6600" dirty="0">
                <a:latin typeface="Mervale Script" panose="03060506000000020000" pitchFamily="66" charset="0"/>
              </a:rPr>
              <a:t>to</a:t>
            </a:r>
          </a:p>
          <a:p>
            <a:r>
              <a:rPr lang="en-US" sz="6600" dirty="0">
                <a:latin typeface="Berlin Sans FB Demi" panose="020E0802020502020306" pitchFamily="34" charset="0"/>
              </a:rPr>
              <a:t>Obey</a:t>
            </a:r>
            <a:br>
              <a:rPr lang="en-US" sz="6600" dirty="0">
                <a:latin typeface="Berlin Sans FB Demi" panose="020E0802020502020306" pitchFamily="34" charset="0"/>
              </a:rPr>
            </a:br>
            <a:endParaRPr lang="en-US" sz="5400" dirty="0">
              <a:latin typeface="Berlin Sans FB Demi" panose="020E0802020502020306" pitchFamily="34" charset="0"/>
            </a:endParaRPr>
          </a:p>
        </p:txBody>
      </p:sp>
      <p:sp>
        <p:nvSpPr>
          <p:cNvPr id="6" name="TextBox 5"/>
          <p:cNvSpPr txBox="1"/>
          <p:nvPr/>
        </p:nvSpPr>
        <p:spPr>
          <a:xfrm>
            <a:off x="1038669" y="353257"/>
            <a:ext cx="670376" cy="1569660"/>
          </a:xfrm>
          <a:prstGeom prst="rect">
            <a:avLst/>
          </a:prstGeom>
          <a:noFill/>
        </p:spPr>
        <p:txBody>
          <a:bodyPr wrap="none" rtlCol="0">
            <a:spAutoFit/>
          </a:bodyPr>
          <a:lstStyle/>
          <a:p>
            <a:pPr algn="ctr"/>
            <a:r>
              <a:rPr lang="en-US" sz="9600" b="1" dirty="0">
                <a:latin typeface="Mervale Script" panose="03060506000000020000" pitchFamily="66" charset="0"/>
              </a:rPr>
              <a:t>3</a:t>
            </a:r>
          </a:p>
        </p:txBody>
      </p:sp>
      <p:pic>
        <p:nvPicPr>
          <p:cNvPr id="8" name="Picture 7">
            <a:extLst>
              <a:ext uri="{FF2B5EF4-FFF2-40B4-BE49-F238E27FC236}">
                <a16:creationId xmlns:a16="http://schemas.microsoft.com/office/drawing/2014/main" id="{BA9801ED-62A0-40E6-B3C5-094B12E9EEAF}"/>
              </a:ext>
            </a:extLst>
          </p:cNvPr>
          <p:cNvPicPr>
            <a:picLocks noChangeAspect="1"/>
          </p:cNvPicPr>
          <p:nvPr/>
        </p:nvPicPr>
        <p:blipFill>
          <a:blip r:embed="rId3"/>
          <a:stretch>
            <a:fillRect/>
          </a:stretch>
        </p:blipFill>
        <p:spPr>
          <a:xfrm>
            <a:off x="5448411" y="3200579"/>
            <a:ext cx="4868381" cy="2027906"/>
          </a:xfrm>
          <a:prstGeom prst="rect">
            <a:avLst/>
          </a:prstGeom>
        </p:spPr>
      </p:pic>
    </p:spTree>
    <p:extLst>
      <p:ext uri="{BB962C8B-B14F-4D97-AF65-F5344CB8AC3E}">
        <p14:creationId xmlns:p14="http://schemas.microsoft.com/office/powerpoint/2010/main" val="26167783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85516" y="1138087"/>
            <a:ext cx="7794172"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The Christian’s Responsibility</a:t>
            </a:r>
          </a:p>
        </p:txBody>
      </p:sp>
      <p:sp>
        <p:nvSpPr>
          <p:cNvPr id="3" name="Subtitle 2"/>
          <p:cNvSpPr>
            <a:spLocks noGrp="1"/>
          </p:cNvSpPr>
          <p:nvPr>
            <p:ph type="subTitle" idx="1"/>
          </p:nvPr>
        </p:nvSpPr>
        <p:spPr>
          <a:xfrm>
            <a:off x="358588" y="3200579"/>
            <a:ext cx="4442012" cy="3126079"/>
          </a:xfrm>
        </p:spPr>
        <p:txBody>
          <a:bodyPr>
            <a:noAutofit/>
          </a:bodyPr>
          <a:lstStyle/>
          <a:p>
            <a:r>
              <a:rPr lang="en-US" sz="6600" dirty="0">
                <a:latin typeface="Mervale Script" panose="03060506000000020000" pitchFamily="66" charset="0"/>
              </a:rPr>
              <a:t>to</a:t>
            </a:r>
          </a:p>
          <a:p>
            <a:r>
              <a:rPr lang="en-US" sz="6600" dirty="0">
                <a:latin typeface="Berlin Sans FB Demi" panose="020E0802020502020306" pitchFamily="34" charset="0"/>
              </a:rPr>
              <a:t>Love</a:t>
            </a:r>
            <a:endParaRPr lang="en-US" sz="5400" dirty="0">
              <a:latin typeface="Berlin Sans FB Demi" panose="020E0802020502020306" pitchFamily="34" charset="0"/>
            </a:endParaRPr>
          </a:p>
        </p:txBody>
      </p:sp>
      <p:sp>
        <p:nvSpPr>
          <p:cNvPr id="6" name="TextBox 5"/>
          <p:cNvSpPr txBox="1"/>
          <p:nvPr/>
        </p:nvSpPr>
        <p:spPr>
          <a:xfrm>
            <a:off x="1005006" y="353257"/>
            <a:ext cx="737702" cy="1569660"/>
          </a:xfrm>
          <a:prstGeom prst="rect">
            <a:avLst/>
          </a:prstGeom>
          <a:noFill/>
        </p:spPr>
        <p:txBody>
          <a:bodyPr wrap="none" rtlCol="0">
            <a:spAutoFit/>
          </a:bodyPr>
          <a:lstStyle/>
          <a:p>
            <a:pPr algn="ctr"/>
            <a:r>
              <a:rPr lang="en-US" sz="9600" b="1" dirty="0">
                <a:latin typeface="Mervale Script" panose="03060506000000020000" pitchFamily="66" charset="0"/>
              </a:rPr>
              <a:t>4</a:t>
            </a:r>
          </a:p>
        </p:txBody>
      </p:sp>
      <p:pic>
        <p:nvPicPr>
          <p:cNvPr id="8" name="Picture 7">
            <a:extLst>
              <a:ext uri="{FF2B5EF4-FFF2-40B4-BE49-F238E27FC236}">
                <a16:creationId xmlns:a16="http://schemas.microsoft.com/office/drawing/2014/main" id="{B08C380B-20DD-48B3-9D87-03803A9AD0F4}"/>
              </a:ext>
            </a:extLst>
          </p:cNvPr>
          <p:cNvPicPr>
            <a:picLocks noChangeAspect="1"/>
          </p:cNvPicPr>
          <p:nvPr/>
        </p:nvPicPr>
        <p:blipFill>
          <a:blip r:embed="rId3"/>
          <a:stretch>
            <a:fillRect/>
          </a:stretch>
        </p:blipFill>
        <p:spPr>
          <a:xfrm>
            <a:off x="5448411" y="3200579"/>
            <a:ext cx="4868381" cy="2027906"/>
          </a:xfrm>
          <a:prstGeom prst="rect">
            <a:avLst/>
          </a:prstGeom>
        </p:spPr>
      </p:pic>
    </p:spTree>
    <p:extLst>
      <p:ext uri="{BB962C8B-B14F-4D97-AF65-F5344CB8AC3E}">
        <p14:creationId xmlns:p14="http://schemas.microsoft.com/office/powerpoint/2010/main" val="690701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914" y="1138087"/>
            <a:ext cx="6820145" cy="2062493"/>
          </a:xfrm>
        </p:spPr>
        <p:txBody>
          <a:bodyPr anchor="t">
            <a:prstTxWarp prst="textArchUp">
              <a:avLst/>
            </a:prstTxWarp>
            <a:normAutofit/>
          </a:bodyPr>
          <a:lstStyle/>
          <a:p>
            <a:r>
              <a:rPr lang="en-US" sz="6600" dirty="0">
                <a:effectLst>
                  <a:outerShdw blurRad="25400" dist="38100" dir="2700000" algn="tl" rotWithShape="0">
                    <a:prstClr val="black">
                      <a:alpha val="65000"/>
                    </a:prstClr>
                  </a:outerShdw>
                </a:effectLst>
                <a:latin typeface="Mervale Script" panose="03060506000000020000" pitchFamily="66" charset="0"/>
              </a:rPr>
              <a:t>Conclusion</a:t>
            </a:r>
          </a:p>
        </p:txBody>
      </p:sp>
      <p:sp>
        <p:nvSpPr>
          <p:cNvPr id="3" name="Subtitle 2"/>
          <p:cNvSpPr>
            <a:spLocks noGrp="1"/>
          </p:cNvSpPr>
          <p:nvPr>
            <p:ph type="subTitle" idx="1"/>
          </p:nvPr>
        </p:nvSpPr>
        <p:spPr>
          <a:xfrm>
            <a:off x="7463480" y="1138086"/>
            <a:ext cx="3761567" cy="5110313"/>
          </a:xfrm>
        </p:spPr>
        <p:txBody>
          <a:bodyPr>
            <a:noAutofit/>
          </a:bodyPr>
          <a:lstStyle/>
          <a:p>
            <a:r>
              <a:rPr lang="en-US" sz="6000" dirty="0">
                <a:latin typeface="Mervale Script" panose="03060506000000020000" pitchFamily="66" charset="0"/>
              </a:rPr>
              <a:t>Turn to the Bible for the “how to” of fulfilling our obligations to God. </a:t>
            </a:r>
            <a:endParaRPr lang="en-US" sz="6000" dirty="0">
              <a:latin typeface="Berlin Sans FB Demi" panose="020E0802020502020306" pitchFamily="34" charset="0"/>
            </a:endParaRPr>
          </a:p>
          <a:p>
            <a:endParaRPr lang="en-US" sz="5400" dirty="0">
              <a:latin typeface="Berlin Sans FB Demi" panose="020E0802020502020306" pitchFamily="34" charset="0"/>
            </a:endParaRPr>
          </a:p>
        </p:txBody>
      </p:sp>
      <p:pic>
        <p:nvPicPr>
          <p:cNvPr id="5" name="Picture 4">
            <a:extLst>
              <a:ext uri="{FF2B5EF4-FFF2-40B4-BE49-F238E27FC236}">
                <a16:creationId xmlns:a16="http://schemas.microsoft.com/office/drawing/2014/main" id="{AC438C45-E512-44F3-A279-D3466545F4C2}"/>
              </a:ext>
            </a:extLst>
          </p:cNvPr>
          <p:cNvPicPr>
            <a:picLocks noChangeAspect="1"/>
          </p:cNvPicPr>
          <p:nvPr/>
        </p:nvPicPr>
        <p:blipFill>
          <a:blip r:embed="rId3"/>
          <a:stretch>
            <a:fillRect/>
          </a:stretch>
        </p:blipFill>
        <p:spPr>
          <a:xfrm>
            <a:off x="1396795" y="3200580"/>
            <a:ext cx="4868381" cy="2027906"/>
          </a:xfrm>
          <a:prstGeom prst="rect">
            <a:avLst/>
          </a:prstGeom>
        </p:spPr>
      </p:pic>
    </p:spTree>
    <p:extLst>
      <p:ext uri="{BB962C8B-B14F-4D97-AF65-F5344CB8AC3E}">
        <p14:creationId xmlns:p14="http://schemas.microsoft.com/office/powerpoint/2010/main" val="29492278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75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75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331</TotalTime>
  <Words>1820</Words>
  <Application>Microsoft Office PowerPoint</Application>
  <PresentationFormat>Widescreen</PresentationFormat>
  <Paragraphs>67</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Mervale Script</vt:lpstr>
      <vt:lpstr>Calibri Light</vt:lpstr>
      <vt:lpstr>Calibri</vt:lpstr>
      <vt:lpstr>Berlin Sans FB Demi</vt:lpstr>
      <vt:lpstr>Arial</vt:lpstr>
      <vt:lpstr>Office Theme</vt:lpstr>
      <vt:lpstr>The Christian’s Responsibility</vt:lpstr>
      <vt:lpstr>The Christian’s Responsibility</vt:lpstr>
      <vt:lpstr>The Christian’s Responsibility</vt:lpstr>
      <vt:lpstr>The Christian’s Responsibility</vt:lpstr>
      <vt:lpstr>The Christian’s Responsibility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Christian’s Responsibility</dc:title>
  <dc:creator>Josh Cox</dc:creator>
  <cp:lastModifiedBy>Josh Cox</cp:lastModifiedBy>
  <cp:revision>40</cp:revision>
  <cp:lastPrinted>2017-06-04T19:27:03Z</cp:lastPrinted>
  <dcterms:created xsi:type="dcterms:W3CDTF">2017-05-20T21:48:11Z</dcterms:created>
  <dcterms:modified xsi:type="dcterms:W3CDTF">2017-06-10T20:05:44Z</dcterms:modified>
</cp:coreProperties>
</file>