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Lst>
  <p:notesMasterIdLst>
    <p:notesMasterId r:id="rId10"/>
  </p:notesMasterIdLst>
  <p:sldIdLst>
    <p:sldId id="256" r:id="rId2"/>
    <p:sldId id="257" r:id="rId3"/>
    <p:sldId id="258" r:id="rId4"/>
    <p:sldId id="259" r:id="rId5"/>
    <p:sldId id="260" r:id="rId6"/>
    <p:sldId id="262" r:id="rId7"/>
    <p:sldId id="263" r:id="rId8"/>
    <p:sldId id="264"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66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52963" autoAdjust="0"/>
  </p:normalViewPr>
  <p:slideViewPr>
    <p:cSldViewPr snapToGrid="0" showGuides="1">
      <p:cViewPr varScale="1">
        <p:scale>
          <a:sx n="34" d="100"/>
          <a:sy n="34" d="100"/>
        </p:scale>
        <p:origin x="2058" y="6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D952D52-4E06-4D5C-983A-6FEAD053586C}" type="datetimeFigureOut">
              <a:rPr lang="en-US" smtClean="0"/>
              <a:t>10/27/2016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F843F25-4F23-4944-B0BF-AA1C5BA726A0}" type="slidenum">
              <a:rPr lang="en-US" smtClean="0"/>
              <a:t>‹#›</a:t>
            </a:fld>
            <a:endParaRPr lang="en-US"/>
          </a:p>
        </p:txBody>
      </p:sp>
    </p:spTree>
    <p:extLst>
      <p:ext uri="{BB962C8B-B14F-4D97-AF65-F5344CB8AC3E}">
        <p14:creationId xmlns:p14="http://schemas.microsoft.com/office/powerpoint/2010/main" val="31032538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a:solidFill>
                  <a:schemeClr val="tx1"/>
                </a:solidFill>
                <a:latin typeface="+mn-lt"/>
                <a:ea typeface="+mn-ea"/>
                <a:cs typeface="+mn-cs"/>
              </a:rPr>
              <a:t>Question</a:t>
            </a:r>
            <a:r>
              <a:rPr lang="en-US" sz="1200" b="1" kern="1200" baseline="0" dirty="0">
                <a:solidFill>
                  <a:schemeClr val="tx1"/>
                </a:solidFill>
                <a:latin typeface="+mn-lt"/>
                <a:ea typeface="+mn-ea"/>
                <a:cs typeface="+mn-cs"/>
              </a:rPr>
              <a:t> to consider:  </a:t>
            </a:r>
            <a:r>
              <a:rPr lang="en-US" sz="1200" kern="1200" baseline="0" dirty="0">
                <a:solidFill>
                  <a:schemeClr val="tx1"/>
                </a:solidFill>
                <a:latin typeface="+mn-lt"/>
                <a:ea typeface="+mn-ea"/>
                <a:cs typeface="+mn-cs"/>
              </a:rPr>
              <a:t>Should the church be involved in political matters?</a:t>
            </a:r>
          </a:p>
          <a:p>
            <a:endParaRPr lang="en-US" sz="1200" kern="1200" baseline="0" dirty="0">
              <a:solidFill>
                <a:schemeClr val="tx1"/>
              </a:solidFill>
              <a:latin typeface="+mn-lt"/>
              <a:ea typeface="+mn-ea"/>
              <a:cs typeface="+mn-cs"/>
            </a:endParaRPr>
          </a:p>
          <a:p>
            <a:r>
              <a:rPr lang="en-US" sz="1200" kern="1200" baseline="0" dirty="0">
                <a:solidFill>
                  <a:schemeClr val="tx1"/>
                </a:solidFill>
                <a:latin typeface="+mn-lt"/>
                <a:ea typeface="+mn-ea"/>
                <a:cs typeface="+mn-cs"/>
              </a:rPr>
              <a:t>In order to answer the question, there are a number of considerations we must discuss…</a:t>
            </a:r>
            <a:endParaRPr lang="en-US" sz="1200"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BF843F25-4F23-4944-B0BF-AA1C5BA726A0}" type="slidenum">
              <a:rPr lang="en-US" smtClean="0"/>
              <a:t>1</a:t>
            </a:fld>
            <a:endParaRPr lang="en-US"/>
          </a:p>
        </p:txBody>
      </p:sp>
    </p:spTree>
    <p:extLst>
      <p:ext uri="{BB962C8B-B14F-4D97-AF65-F5344CB8AC3E}">
        <p14:creationId xmlns:p14="http://schemas.microsoft.com/office/powerpoint/2010/main" val="3773619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dirty="0">
                <a:solidFill>
                  <a:schemeClr val="bg1"/>
                </a:solidFill>
                <a:latin typeface="Calibri" panose="020F0502020204030204" pitchFamily="34" charset="0"/>
              </a:rPr>
              <a:t>The United States exempts churches</a:t>
            </a:r>
            <a:r>
              <a:rPr lang="en-US" sz="1200" b="1" baseline="0" dirty="0">
                <a:solidFill>
                  <a:schemeClr val="bg1"/>
                </a:solidFill>
                <a:latin typeface="Calibri" panose="020F0502020204030204" pitchFamily="34" charset="0"/>
              </a:rPr>
              <a:t> and other non-profit organizations from income taxes.  This is a privilege granted by the government in exchange for their willingness to fulfill certain helpful public purposes…</a:t>
            </a:r>
          </a:p>
          <a:p>
            <a:pPr marL="628650" lvl="1" indent="-171450">
              <a:buFont typeface="Arial" panose="020B0604020202020204" pitchFamily="34" charset="0"/>
              <a:buChar char="•"/>
            </a:pPr>
            <a:r>
              <a:rPr lang="en-US" sz="1200" b="1" baseline="0" dirty="0">
                <a:solidFill>
                  <a:schemeClr val="bg1"/>
                </a:solidFill>
                <a:latin typeface="Calibri" panose="020F0502020204030204" pitchFamily="34" charset="0"/>
              </a:rPr>
              <a:t>A part of this tax emption, for 501(c)(3) organizations, includes allowing contributions to them to be tax exempt.</a:t>
            </a:r>
          </a:p>
          <a:p>
            <a:r>
              <a:rPr lang="en-US" sz="1200" b="1" dirty="0">
                <a:solidFill>
                  <a:schemeClr val="bg1"/>
                </a:solidFill>
                <a:latin typeface="Calibri" panose="020F0502020204030204" pitchFamily="34" charset="0"/>
              </a:rPr>
              <a:t>See quote:  In order to remain tax-exempt under 501(c)(3), churches must abide by strict guidelines that prohibit election activity. </a:t>
            </a:r>
          </a:p>
        </p:txBody>
      </p:sp>
      <p:sp>
        <p:nvSpPr>
          <p:cNvPr id="4" name="Slide Number Placeholder 3"/>
          <p:cNvSpPr>
            <a:spLocks noGrp="1"/>
          </p:cNvSpPr>
          <p:nvPr>
            <p:ph type="sldNum" sz="quarter" idx="10"/>
          </p:nvPr>
        </p:nvSpPr>
        <p:spPr/>
        <p:txBody>
          <a:bodyPr/>
          <a:lstStyle/>
          <a:p>
            <a:fld id="{BF843F25-4F23-4944-B0BF-AA1C5BA726A0}" type="slidenum">
              <a:rPr lang="en-US" smtClean="0"/>
              <a:t>2</a:t>
            </a:fld>
            <a:endParaRPr lang="en-US"/>
          </a:p>
        </p:txBody>
      </p:sp>
    </p:spTree>
    <p:extLst>
      <p:ext uri="{BB962C8B-B14F-4D97-AF65-F5344CB8AC3E}">
        <p14:creationId xmlns:p14="http://schemas.microsoft.com/office/powerpoint/2010/main" val="40312965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dirty="0">
                <a:solidFill>
                  <a:schemeClr val="bg1"/>
                </a:solidFill>
                <a:latin typeface="Calibri" panose="020F0502020204030204" pitchFamily="34" charset="0"/>
              </a:rPr>
              <a:t>Som</a:t>
            </a:r>
            <a:r>
              <a:rPr lang="en-US" sz="1200" b="1" baseline="0" dirty="0">
                <a:solidFill>
                  <a:schemeClr val="bg1"/>
                </a:solidFill>
                <a:latin typeface="Calibri" panose="020F0502020204030204" pitchFamily="34" charset="0"/>
              </a:rPr>
              <a:t>e of the prohibited activities…</a:t>
            </a:r>
            <a:endParaRPr lang="en-US" sz="1200" b="1" dirty="0">
              <a:solidFill>
                <a:schemeClr val="bg1"/>
              </a:solidFill>
              <a:latin typeface="Calibri" panose="020F0502020204030204" pitchFamily="34" charset="0"/>
            </a:endParaRPr>
          </a:p>
          <a:p>
            <a:pPr marL="228600" indent="-228600">
              <a:buFont typeface="+mj-lt"/>
              <a:buAutoNum type="arabicPeriod"/>
            </a:pPr>
            <a:r>
              <a:rPr lang="en-US" sz="1200" kern="1200" dirty="0">
                <a:solidFill>
                  <a:schemeClr val="tx1"/>
                </a:solidFill>
                <a:effectLst/>
                <a:latin typeface="+mn-lt"/>
                <a:ea typeface="+mn-ea"/>
                <a:cs typeface="+mn-cs"/>
              </a:rPr>
              <a:t>Cannot endorse or oppose candidates for public office</a:t>
            </a:r>
          </a:p>
          <a:p>
            <a:pPr marL="228600" indent="-228600">
              <a:buFont typeface="+mj-lt"/>
              <a:buAutoNum type="arabicPeriod"/>
            </a:pPr>
            <a:r>
              <a:rPr lang="en-US" sz="1200" kern="1200" dirty="0">
                <a:solidFill>
                  <a:schemeClr val="tx1"/>
                </a:solidFill>
                <a:effectLst/>
                <a:latin typeface="+mn-lt"/>
                <a:ea typeface="+mn-ea"/>
                <a:cs typeface="+mn-cs"/>
              </a:rPr>
              <a:t>Cannot make any communication—either from the pulpit, in a newsletter, or church bulletin—which expressly advocates for the election or defeat of a candidate for public office</a:t>
            </a:r>
          </a:p>
          <a:p>
            <a:pPr marL="228600" indent="-228600">
              <a:buFont typeface="+mj-lt"/>
              <a:buAutoNum type="arabicPeriod"/>
            </a:pPr>
            <a:r>
              <a:rPr lang="en-US" sz="1200" kern="1200" dirty="0">
                <a:solidFill>
                  <a:schemeClr val="tx1"/>
                </a:solidFill>
                <a:effectLst/>
                <a:latin typeface="+mn-lt"/>
                <a:ea typeface="+mn-ea"/>
                <a:cs typeface="+mn-cs"/>
              </a:rPr>
              <a:t>Cannot make expenditures on behalf of a candidate for public office or allow any of their resources to be used indirectly for political purposes (e.g., use their phones for a phone bank)</a:t>
            </a:r>
          </a:p>
          <a:p>
            <a:pPr marL="228600" indent="-228600">
              <a:buFont typeface="+mj-lt"/>
              <a:buAutoNum type="arabicPeriod"/>
            </a:pPr>
            <a:r>
              <a:rPr lang="en-US" sz="1200" kern="1200" dirty="0">
                <a:solidFill>
                  <a:schemeClr val="tx1"/>
                </a:solidFill>
                <a:effectLst/>
                <a:latin typeface="+mn-lt"/>
                <a:ea typeface="+mn-ea"/>
                <a:cs typeface="+mn-cs"/>
              </a:rPr>
              <a:t>Cannot ask a candidate for public office to sign a pledge or other promise to support a particular issue</a:t>
            </a:r>
          </a:p>
          <a:p>
            <a:pPr marL="228600" indent="-228600">
              <a:buFont typeface="+mj-lt"/>
              <a:buAutoNum type="arabicPeriod"/>
            </a:pPr>
            <a:r>
              <a:rPr lang="en-US" sz="1200" kern="1200" dirty="0">
                <a:solidFill>
                  <a:schemeClr val="tx1"/>
                </a:solidFill>
                <a:effectLst/>
                <a:latin typeface="+mn-lt"/>
                <a:ea typeface="+mn-ea"/>
                <a:cs typeface="+mn-cs"/>
              </a:rPr>
              <a:t>Cannot distribute partisan campaign literature</a:t>
            </a:r>
          </a:p>
          <a:p>
            <a:pPr marL="228600" indent="-228600">
              <a:buFont typeface="+mj-lt"/>
              <a:buAutoNum type="arabicPeriod"/>
            </a:pPr>
            <a:r>
              <a:rPr lang="en-US" sz="1200" kern="1200" dirty="0">
                <a:solidFill>
                  <a:schemeClr val="tx1"/>
                </a:solidFill>
                <a:effectLst/>
                <a:latin typeface="+mn-lt"/>
                <a:ea typeface="+mn-ea"/>
                <a:cs typeface="+mn-cs"/>
              </a:rPr>
              <a:t>Cannot display political campaign signs on church property</a:t>
            </a:r>
          </a:p>
          <a:p>
            <a:pPr marL="228600" indent="-228600">
              <a:buFont typeface="+mj-lt"/>
              <a:buAutoNum type="arabicPeriod"/>
            </a:pPr>
            <a:endParaRPr lang="en-US" sz="1200" kern="1200" dirty="0">
              <a:solidFill>
                <a:schemeClr val="tx1"/>
              </a:solidFill>
              <a:effectLst/>
              <a:latin typeface="+mn-lt"/>
              <a:ea typeface="+mn-ea"/>
              <a:cs typeface="+mn-cs"/>
            </a:endParaRPr>
          </a:p>
          <a:p>
            <a:pPr marL="0" indent="0">
              <a:buFont typeface="+mj-lt"/>
              <a:buNone/>
            </a:pPr>
            <a:r>
              <a:rPr lang="en-US" sz="1200" b="1" kern="1200" dirty="0">
                <a:solidFill>
                  <a:schemeClr val="tx1"/>
                </a:solidFill>
                <a:effectLst/>
                <a:latin typeface="+mn-lt"/>
                <a:ea typeface="+mn-ea"/>
                <a:cs typeface="+mn-cs"/>
              </a:rPr>
              <a:t>Regardless</a:t>
            </a:r>
            <a:r>
              <a:rPr lang="en-US" sz="1200" b="1" kern="1200" baseline="0" dirty="0">
                <a:solidFill>
                  <a:schemeClr val="tx1"/>
                </a:solidFill>
                <a:effectLst/>
                <a:latin typeface="+mn-lt"/>
                <a:ea typeface="+mn-ea"/>
                <a:cs typeface="+mn-cs"/>
              </a:rPr>
              <a:t> of the laws of the land, our final authority is God! (Acts 5:29), </a:t>
            </a:r>
            <a:r>
              <a:rPr lang="en-US" sz="1200" kern="1200" baseline="0" dirty="0">
                <a:solidFill>
                  <a:schemeClr val="tx1"/>
                </a:solidFill>
                <a:effectLst/>
                <a:latin typeface="+mn-lt"/>
                <a:ea typeface="+mn-ea"/>
                <a:cs typeface="+mn-cs"/>
              </a:rPr>
              <a:t> </a:t>
            </a:r>
            <a:r>
              <a:rPr lang="en-US" sz="1200" i="1" kern="1200" baseline="0" dirty="0">
                <a:solidFill>
                  <a:schemeClr val="tx1"/>
                </a:solidFill>
                <a:effectLst/>
                <a:latin typeface="+mn-lt"/>
                <a:ea typeface="+mn-ea"/>
                <a:cs typeface="+mn-cs"/>
              </a:rPr>
              <a:t>“But Peter and the other apostles answered </a:t>
            </a:r>
            <a:r>
              <a:rPr lang="en-US" sz="1200" kern="1200" baseline="0" dirty="0">
                <a:solidFill>
                  <a:schemeClr val="tx1"/>
                </a:solidFill>
                <a:effectLst/>
                <a:latin typeface="+mn-lt"/>
                <a:ea typeface="+mn-ea"/>
                <a:cs typeface="+mn-cs"/>
              </a:rPr>
              <a:t>[the Sanhedrin] </a:t>
            </a:r>
            <a:r>
              <a:rPr lang="en-US" sz="1200" i="1" kern="1200" baseline="0" dirty="0">
                <a:solidFill>
                  <a:schemeClr val="tx1"/>
                </a:solidFill>
                <a:effectLst/>
                <a:latin typeface="+mn-lt"/>
                <a:ea typeface="+mn-ea"/>
                <a:cs typeface="+mn-cs"/>
              </a:rPr>
              <a:t>and said: ‘We ought to obey God rather than men.’”</a:t>
            </a:r>
            <a:endParaRPr lang="en-US" sz="1200" i="1" kern="1200" dirty="0">
              <a:solidFill>
                <a:schemeClr val="tx1"/>
              </a:solidFill>
              <a:effectLst/>
              <a:latin typeface="+mn-lt"/>
              <a:ea typeface="+mn-ea"/>
              <a:cs typeface="+mn-cs"/>
            </a:endParaRPr>
          </a:p>
          <a:p>
            <a:endParaRPr lang="en-US" sz="1200" kern="1200" dirty="0">
              <a:solidFill>
                <a:schemeClr val="tx1"/>
              </a:solidFill>
              <a:latin typeface="+mn-lt"/>
              <a:ea typeface="+mn-ea"/>
              <a:cs typeface="+mn-cs"/>
            </a:endParaRPr>
          </a:p>
          <a:p>
            <a:r>
              <a:rPr lang="en-US" sz="1200" kern="1200" dirty="0">
                <a:solidFill>
                  <a:schemeClr val="tx1"/>
                </a:solidFill>
                <a:latin typeface="+mn-lt"/>
                <a:ea typeface="+mn-ea"/>
                <a:cs typeface="+mn-cs"/>
              </a:rPr>
              <a:t>     I was recently asked to comment on “should the church be involved in political matters? Should the church tell people from the pulpit how to vote in matters concerning laws of the state? Should the church tell the members to vote yes on the abortion matter in the state?” What does Scripture say?</a:t>
            </a:r>
          </a:p>
          <a:p>
            <a:r>
              <a:rPr lang="en-US" sz="1200" kern="1200" dirty="0">
                <a:solidFill>
                  <a:schemeClr val="tx1"/>
                </a:solidFill>
                <a:latin typeface="+mn-lt"/>
                <a:ea typeface="+mn-ea"/>
                <a:cs typeface="+mn-cs"/>
              </a:rPr>
              <a:t>     First, one must understand what the church is and is not. The church is not an ecclesiastical organization that pronounces edicts to its laity. The church of Christ is composed of saved people (Matt. 16:18; Acts 2:47; Eph. 1:22-23; Heb. 12:22-23). The Lord has arranged these saved people into local churches, organized and functioning in worship and work according to God’s revealed pattern (Acts 14:22-23; 20:17, 28; 1 Pet. 5:2). According to the Scriptures, the church does not tell anybody anything “from the pulpit.” The gospel preacher does not speak “for the church” – he preaches the word of God to the church as well as to the lost (2 Tim. 4:2-4; 1 Tim. 4:6; Rom. 1:15-16; 10:14-15). </a:t>
            </a:r>
          </a:p>
          <a:p>
            <a:r>
              <a:rPr lang="en-US" sz="1200" kern="1200" dirty="0">
                <a:solidFill>
                  <a:schemeClr val="tx1"/>
                </a:solidFill>
                <a:latin typeface="+mn-lt"/>
                <a:ea typeface="+mn-ea"/>
                <a:cs typeface="+mn-cs"/>
              </a:rPr>
              <a:t>     It is clear Christ’s kingdom is not of this world (</a:t>
            </a:r>
            <a:r>
              <a:rPr lang="en-US" sz="1200" kern="1200" dirty="0" err="1">
                <a:solidFill>
                  <a:schemeClr val="tx1"/>
                </a:solidFill>
                <a:latin typeface="+mn-lt"/>
                <a:ea typeface="+mn-ea"/>
                <a:cs typeface="+mn-cs"/>
              </a:rPr>
              <a:t>Jno</a:t>
            </a:r>
            <a:r>
              <a:rPr lang="en-US" sz="1200" kern="1200" dirty="0">
                <a:solidFill>
                  <a:schemeClr val="tx1"/>
                </a:solidFill>
                <a:latin typeface="+mn-lt"/>
                <a:ea typeface="+mn-ea"/>
                <a:cs typeface="+mn-cs"/>
              </a:rPr>
              <a:t>. 18:36). It is also clear that God ordained civil government for the protection of the innocent and the punishment of criminals (Rom. 13:1-6). Some governments allow its citizens to participate in its political decisions (for example, the representative republic of the U. S.); others do not (for example, a ruling monarchy). To whatever degree each Christian chooses to participate in or abstain from politics is entirely their choice and right as a citizen of society, depending on the form of government under which they live. Of course, such participation must always honor God and man (1 Pet. 2:17). </a:t>
            </a:r>
          </a:p>
          <a:p>
            <a:r>
              <a:rPr lang="en-US" sz="1200" kern="1200" dirty="0">
                <a:solidFill>
                  <a:schemeClr val="tx1"/>
                </a:solidFill>
                <a:latin typeface="+mn-lt"/>
                <a:ea typeface="+mn-ea"/>
                <a:cs typeface="+mn-cs"/>
              </a:rPr>
              <a:t>     May we preach God’s word on topics that find application in the political arena? Absolutely. Otherwise, we must immediately stop preaching on all Bible subjects that find their way into politics. For example, we would have to cease teaching God’s word on such topics as paying taxes (Matt. 22:15-22), capital punishment (Acts 25:11), protecting the innocent from oppression (Jas. 5:1-6; 1 Tim. 2:1-2), and even the sin of same-sex marriage (1 Cor. 6:9-10). (And, that would mean no more bulletin articles like this one!) Preaching the whole counsel of God means we speak God’s word on </a:t>
            </a:r>
            <a:r>
              <a:rPr lang="en-US" sz="1200" i="1" kern="1200" dirty="0">
                <a:solidFill>
                  <a:schemeClr val="tx1"/>
                </a:solidFill>
                <a:latin typeface="+mn-lt"/>
                <a:ea typeface="+mn-ea"/>
                <a:cs typeface="+mn-cs"/>
              </a:rPr>
              <a:t>“all things that pertain to life and godliness”</a:t>
            </a:r>
            <a:r>
              <a:rPr lang="en-US" sz="1200" kern="1200" dirty="0">
                <a:solidFill>
                  <a:schemeClr val="tx1"/>
                </a:solidFill>
                <a:latin typeface="+mn-lt"/>
                <a:ea typeface="+mn-ea"/>
                <a:cs typeface="+mn-cs"/>
              </a:rPr>
              <a:t> (2 Pet. 1:3; Acts 20:27, 20). </a:t>
            </a:r>
          </a:p>
          <a:p>
            <a:r>
              <a:rPr lang="en-US" sz="1200" kern="1200" dirty="0">
                <a:solidFill>
                  <a:schemeClr val="tx1"/>
                </a:solidFill>
                <a:latin typeface="+mn-lt"/>
                <a:ea typeface="+mn-ea"/>
                <a:cs typeface="+mn-cs"/>
              </a:rPr>
              <a:t>     In countries where citizens are allowed to vote, Christians should support candidates who promote godliness and virtue (cf. 1 Tim. 2:1-2). As for abortion, it is the taking of innocent life; it is sin (Rom. 13:9). How can a Christian support such unholy conduct and vote for those who do without involving themselves in sin (Eph. 5:11)? Remember, we will give an account for our conduct while on earth (2 Cor. 5:10). That includes whether we stand up for the will of God by our politics. Individually, we are the salt of the earth and the light of the world (Matt. 5:13-16). Let each Christian be an influence for good in this dark world of sin (1 Pet. 2:11-12).</a:t>
            </a:r>
          </a:p>
          <a:p>
            <a:endParaRPr lang="en-US" dirty="0"/>
          </a:p>
        </p:txBody>
      </p:sp>
      <p:sp>
        <p:nvSpPr>
          <p:cNvPr id="4" name="Slide Number Placeholder 3"/>
          <p:cNvSpPr>
            <a:spLocks noGrp="1"/>
          </p:cNvSpPr>
          <p:nvPr>
            <p:ph type="sldNum" sz="quarter" idx="10"/>
          </p:nvPr>
        </p:nvSpPr>
        <p:spPr/>
        <p:txBody>
          <a:bodyPr/>
          <a:lstStyle/>
          <a:p>
            <a:fld id="{BF843F25-4F23-4944-B0BF-AA1C5BA726A0}" type="slidenum">
              <a:rPr lang="en-US" smtClean="0"/>
              <a:t>3</a:t>
            </a:fld>
            <a:endParaRPr lang="en-US"/>
          </a:p>
        </p:txBody>
      </p:sp>
    </p:spTree>
    <p:extLst>
      <p:ext uri="{BB962C8B-B14F-4D97-AF65-F5344CB8AC3E}">
        <p14:creationId xmlns:p14="http://schemas.microsoft.com/office/powerpoint/2010/main" val="10606599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mj-lt"/>
              <a:buNone/>
            </a:pPr>
            <a:r>
              <a:rPr lang="en-US" sz="1200" b="1" kern="1200" dirty="0">
                <a:solidFill>
                  <a:schemeClr val="tx1"/>
                </a:solidFill>
                <a:latin typeface="+mn-lt"/>
                <a:ea typeface="+mn-ea"/>
                <a:cs typeface="+mn-cs"/>
              </a:rPr>
              <a:t>First, we</a:t>
            </a:r>
            <a:r>
              <a:rPr lang="en-US" sz="1200" b="1" kern="1200" baseline="0" dirty="0">
                <a:solidFill>
                  <a:schemeClr val="tx1"/>
                </a:solidFill>
                <a:latin typeface="+mn-lt"/>
                <a:ea typeface="+mn-ea"/>
                <a:cs typeface="+mn-cs"/>
              </a:rPr>
              <a:t> need to understand that society’s view of the church, and what it actually is, are not the same!</a:t>
            </a:r>
            <a:endParaRPr lang="en-US" sz="1200" b="1" kern="1200" dirty="0">
              <a:solidFill>
                <a:schemeClr val="tx1"/>
              </a:solidFill>
              <a:latin typeface="+mn-lt"/>
              <a:ea typeface="+mn-ea"/>
              <a:cs typeface="+mn-cs"/>
            </a:endParaRPr>
          </a:p>
          <a:p>
            <a:pPr marL="228600" indent="-228600">
              <a:buFont typeface="+mj-lt"/>
              <a:buAutoNum type="arabicPeriod"/>
            </a:pPr>
            <a:endParaRPr lang="en-US" sz="1200" kern="1200" dirty="0">
              <a:solidFill>
                <a:schemeClr val="tx1"/>
              </a:solidFill>
              <a:latin typeface="+mn-lt"/>
              <a:ea typeface="+mn-ea"/>
              <a:cs typeface="+mn-cs"/>
            </a:endParaRPr>
          </a:p>
          <a:p>
            <a:pPr marL="228600" indent="-228600">
              <a:buFont typeface="+mj-lt"/>
              <a:buAutoNum type="arabicPeriod"/>
            </a:pPr>
            <a:r>
              <a:rPr lang="en-US" sz="1200" kern="1200" dirty="0">
                <a:solidFill>
                  <a:schemeClr val="tx1"/>
                </a:solidFill>
                <a:latin typeface="+mn-lt"/>
                <a:ea typeface="+mn-ea"/>
                <a:cs typeface="+mn-cs"/>
              </a:rPr>
              <a:t>This is the denominational construct.  This is an outgrowth of Catholicism. </a:t>
            </a:r>
          </a:p>
          <a:p>
            <a:pPr marL="228600" indent="-228600">
              <a:buFont typeface="+mj-lt"/>
              <a:buAutoNum type="arabicPeriod"/>
            </a:pPr>
            <a:r>
              <a:rPr lang="en-US" sz="1200" b="1" kern="1200" dirty="0">
                <a:solidFill>
                  <a:schemeClr val="tx1"/>
                </a:solidFill>
                <a:latin typeface="+mn-lt"/>
                <a:ea typeface="+mn-ea"/>
                <a:cs typeface="+mn-cs"/>
              </a:rPr>
              <a:t>(Acts 2:47),</a:t>
            </a:r>
            <a:r>
              <a:rPr lang="en-US" sz="1200" b="1" kern="1200" baseline="0" dirty="0">
                <a:solidFill>
                  <a:schemeClr val="tx1"/>
                </a:solidFill>
                <a:latin typeface="+mn-lt"/>
                <a:ea typeface="+mn-ea"/>
                <a:cs typeface="+mn-cs"/>
              </a:rPr>
              <a:t> </a:t>
            </a:r>
            <a:r>
              <a:rPr lang="en-US" sz="1200" i="1" kern="1200" baseline="0" dirty="0">
                <a:solidFill>
                  <a:schemeClr val="tx1"/>
                </a:solidFill>
                <a:latin typeface="+mn-lt"/>
                <a:ea typeface="+mn-ea"/>
                <a:cs typeface="+mn-cs"/>
              </a:rPr>
              <a:t>“…And the Lord added to the church daily those who were being saved.”</a:t>
            </a:r>
            <a:br>
              <a:rPr lang="en-US" sz="1200" i="1" kern="1200" baseline="0" dirty="0">
                <a:solidFill>
                  <a:schemeClr val="tx1"/>
                </a:solidFill>
                <a:latin typeface="+mn-lt"/>
                <a:ea typeface="+mn-ea"/>
                <a:cs typeface="+mn-cs"/>
              </a:rPr>
            </a:br>
            <a:r>
              <a:rPr lang="en-US" sz="1200" b="1" i="0" kern="1200" baseline="0" dirty="0">
                <a:solidFill>
                  <a:schemeClr val="tx1"/>
                </a:solidFill>
                <a:latin typeface="+mn-lt"/>
                <a:ea typeface="+mn-ea"/>
                <a:cs typeface="+mn-cs"/>
              </a:rPr>
              <a:t>(Hebrews 12:22-23), </a:t>
            </a:r>
            <a:r>
              <a:rPr lang="en-US" sz="1200" i="1" kern="1200" baseline="0" dirty="0">
                <a:solidFill>
                  <a:schemeClr val="tx1"/>
                </a:solidFill>
                <a:latin typeface="+mn-lt"/>
                <a:ea typeface="+mn-ea"/>
                <a:cs typeface="+mn-cs"/>
              </a:rPr>
              <a:t>“But you have come to Mount Zion and to the city of the living God, the heavenly Jerusalem, to an innumerable company of angels, </a:t>
            </a:r>
            <a:r>
              <a:rPr lang="en-US" sz="1200" i="1" kern="1200" baseline="30000" dirty="0">
                <a:solidFill>
                  <a:schemeClr val="tx1"/>
                </a:solidFill>
                <a:latin typeface="+mn-lt"/>
                <a:ea typeface="+mn-ea"/>
                <a:cs typeface="+mn-cs"/>
              </a:rPr>
              <a:t>23</a:t>
            </a:r>
            <a:r>
              <a:rPr lang="en-US" sz="1200" i="1" kern="1200" baseline="0" dirty="0">
                <a:solidFill>
                  <a:schemeClr val="tx1"/>
                </a:solidFill>
                <a:latin typeface="+mn-lt"/>
                <a:ea typeface="+mn-ea"/>
                <a:cs typeface="+mn-cs"/>
              </a:rPr>
              <a:t> </a:t>
            </a:r>
            <a:r>
              <a:rPr lang="en-US" sz="1200" i="1" u="sng" kern="1200" baseline="0" dirty="0">
                <a:solidFill>
                  <a:schemeClr val="tx1"/>
                </a:solidFill>
                <a:latin typeface="+mn-lt"/>
                <a:ea typeface="+mn-ea"/>
                <a:cs typeface="+mn-cs"/>
              </a:rPr>
              <a:t>to the general assembly and church of the firstborn who are registered in heaven</a:t>
            </a:r>
            <a:r>
              <a:rPr lang="en-US" sz="1200" i="1" kern="1200" baseline="0" dirty="0">
                <a:solidFill>
                  <a:schemeClr val="tx1"/>
                </a:solidFill>
                <a:latin typeface="+mn-lt"/>
                <a:ea typeface="+mn-ea"/>
                <a:cs typeface="+mn-cs"/>
              </a:rPr>
              <a:t>, to God the Judge of all, to the spirits of just men made perfect”</a:t>
            </a:r>
          </a:p>
          <a:p>
            <a:pPr marL="685800" lvl="1" indent="-228600">
              <a:buFont typeface="+mj-lt"/>
              <a:buAutoNum type="arabicPeriod"/>
            </a:pPr>
            <a:r>
              <a:rPr lang="en-US" sz="1200" i="0" kern="1200" baseline="0" dirty="0">
                <a:solidFill>
                  <a:schemeClr val="tx1"/>
                </a:solidFill>
                <a:latin typeface="+mn-lt"/>
                <a:ea typeface="+mn-ea"/>
                <a:cs typeface="+mn-cs"/>
              </a:rPr>
              <a:t>God has arranged these saved people into local fellowships (Organized and functioning in worship and work according to God’s pattern).</a:t>
            </a:r>
          </a:p>
          <a:p>
            <a:pPr marL="228600" lvl="0" indent="-228600">
              <a:buFont typeface="+mj-lt"/>
              <a:buAutoNum type="arabicPeriod"/>
            </a:pPr>
            <a:r>
              <a:rPr lang="en-US" sz="1200" kern="1200" dirty="0">
                <a:solidFill>
                  <a:schemeClr val="tx1"/>
                </a:solidFill>
                <a:latin typeface="+mn-lt"/>
                <a:ea typeface="+mn-ea"/>
                <a:cs typeface="+mn-cs"/>
              </a:rPr>
              <a:t>According to the Scriptures, the church does not tell anybody anything “from the pulpit.” The gospel preacher does not speak “for the church” – he preaches the word of God to the church as well as to the lost</a:t>
            </a:r>
            <a:br>
              <a:rPr lang="en-US" sz="1200" kern="1200" dirty="0">
                <a:solidFill>
                  <a:schemeClr val="tx1"/>
                </a:solidFill>
                <a:latin typeface="+mn-lt"/>
                <a:ea typeface="+mn-ea"/>
                <a:cs typeface="+mn-cs"/>
              </a:rPr>
            </a:br>
            <a:r>
              <a:rPr lang="en-US" sz="1200" b="1" kern="1200" dirty="0">
                <a:solidFill>
                  <a:schemeClr val="tx1"/>
                </a:solidFill>
                <a:latin typeface="+mn-lt"/>
                <a:ea typeface="+mn-ea"/>
                <a:cs typeface="+mn-cs"/>
              </a:rPr>
              <a:t>(1 Timothy 4:6), </a:t>
            </a:r>
            <a:r>
              <a:rPr lang="en-US" sz="1200" i="1" kern="1200" dirty="0">
                <a:solidFill>
                  <a:schemeClr val="tx1"/>
                </a:solidFill>
                <a:latin typeface="+mn-lt"/>
                <a:ea typeface="+mn-ea"/>
                <a:cs typeface="+mn-cs"/>
              </a:rPr>
              <a:t>“If you instruct the brethren in these things, you will be a good minister of Jesus Christ, nourished in the words of faith and of the good doctrine which you have carefully followed.” </a:t>
            </a:r>
          </a:p>
          <a:p>
            <a:r>
              <a:rPr lang="en-US" sz="1200" kern="1200" dirty="0">
                <a:solidFill>
                  <a:schemeClr val="tx1"/>
                </a:solidFill>
                <a:latin typeface="+mn-lt"/>
                <a:ea typeface="+mn-ea"/>
                <a:cs typeface="+mn-cs"/>
              </a:rPr>
              <a:t>   </a:t>
            </a:r>
            <a:endParaRPr lang="en-US" dirty="0"/>
          </a:p>
        </p:txBody>
      </p:sp>
      <p:sp>
        <p:nvSpPr>
          <p:cNvPr id="4" name="Slide Number Placeholder 3"/>
          <p:cNvSpPr>
            <a:spLocks noGrp="1"/>
          </p:cNvSpPr>
          <p:nvPr>
            <p:ph type="sldNum" sz="quarter" idx="10"/>
          </p:nvPr>
        </p:nvSpPr>
        <p:spPr/>
        <p:txBody>
          <a:bodyPr/>
          <a:lstStyle/>
          <a:p>
            <a:fld id="{BF843F25-4F23-4944-B0BF-AA1C5BA726A0}" type="slidenum">
              <a:rPr lang="en-US" smtClean="0"/>
              <a:t>4</a:t>
            </a:fld>
            <a:endParaRPr lang="en-US"/>
          </a:p>
        </p:txBody>
      </p:sp>
    </p:spTree>
    <p:extLst>
      <p:ext uri="{BB962C8B-B14F-4D97-AF65-F5344CB8AC3E}">
        <p14:creationId xmlns:p14="http://schemas.microsoft.com/office/powerpoint/2010/main" val="15109610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a:solidFill>
                  <a:schemeClr val="tx1"/>
                </a:solidFill>
                <a:latin typeface="+mn-lt"/>
                <a:ea typeface="+mn-ea"/>
                <a:cs typeface="+mn-cs"/>
              </a:rPr>
              <a:t>(John</a:t>
            </a:r>
            <a:r>
              <a:rPr lang="en-US" sz="1200" b="1" kern="1200" baseline="0" dirty="0">
                <a:solidFill>
                  <a:schemeClr val="tx1"/>
                </a:solidFill>
                <a:latin typeface="+mn-lt"/>
                <a:ea typeface="+mn-ea"/>
                <a:cs typeface="+mn-cs"/>
              </a:rPr>
              <a:t> 18:36), [To Pilate] </a:t>
            </a:r>
            <a:r>
              <a:rPr lang="en-US" sz="1200" i="1" kern="1200" baseline="0" dirty="0">
                <a:solidFill>
                  <a:schemeClr val="tx1"/>
                </a:solidFill>
                <a:latin typeface="+mn-lt"/>
                <a:ea typeface="+mn-ea"/>
                <a:cs typeface="+mn-cs"/>
              </a:rPr>
              <a:t>“Jesus answered, ‘My kingdom is not of this world. If My kingdom were of this world, My servants would fight, so that I should not be delivered to the Jews; but now My kingdom is not from here.’”</a:t>
            </a:r>
            <a:endParaRPr lang="en-US" sz="1200" i="1" kern="1200" dirty="0">
              <a:solidFill>
                <a:schemeClr val="tx1"/>
              </a:solidFill>
              <a:latin typeface="+mn-lt"/>
              <a:ea typeface="+mn-ea"/>
              <a:cs typeface="+mn-cs"/>
            </a:endParaRPr>
          </a:p>
          <a:p>
            <a:endParaRPr lang="en-US" sz="1200" kern="1200" dirty="0">
              <a:solidFill>
                <a:schemeClr val="tx1"/>
              </a:solidFill>
              <a:latin typeface="+mn-lt"/>
              <a:ea typeface="+mn-ea"/>
              <a:cs typeface="+mn-cs"/>
            </a:endParaRPr>
          </a:p>
          <a:p>
            <a:r>
              <a:rPr lang="en-US" sz="1200" b="1" kern="1200" dirty="0">
                <a:solidFill>
                  <a:schemeClr val="tx1"/>
                </a:solidFill>
                <a:latin typeface="+mn-lt"/>
                <a:ea typeface="+mn-ea"/>
                <a:cs typeface="+mn-cs"/>
              </a:rPr>
              <a:t>(1 Peter 2:17), </a:t>
            </a:r>
            <a:r>
              <a:rPr lang="en-US" sz="1200" i="1" kern="1200" dirty="0">
                <a:solidFill>
                  <a:schemeClr val="tx1"/>
                </a:solidFill>
                <a:latin typeface="+mn-lt"/>
                <a:ea typeface="+mn-ea"/>
                <a:cs typeface="+mn-cs"/>
              </a:rPr>
              <a:t>“Honor all people. Love the brotherhood. Fear God. Honor the king.”</a:t>
            </a:r>
          </a:p>
        </p:txBody>
      </p:sp>
      <p:sp>
        <p:nvSpPr>
          <p:cNvPr id="4" name="Slide Number Placeholder 3"/>
          <p:cNvSpPr>
            <a:spLocks noGrp="1"/>
          </p:cNvSpPr>
          <p:nvPr>
            <p:ph type="sldNum" sz="quarter" idx="10"/>
          </p:nvPr>
        </p:nvSpPr>
        <p:spPr/>
        <p:txBody>
          <a:bodyPr/>
          <a:lstStyle/>
          <a:p>
            <a:fld id="{BF843F25-4F23-4944-B0BF-AA1C5BA726A0}" type="slidenum">
              <a:rPr lang="en-US" smtClean="0"/>
              <a:t>5</a:t>
            </a:fld>
            <a:endParaRPr lang="en-US"/>
          </a:p>
        </p:txBody>
      </p:sp>
    </p:spTree>
    <p:extLst>
      <p:ext uri="{BB962C8B-B14F-4D97-AF65-F5344CB8AC3E}">
        <p14:creationId xmlns:p14="http://schemas.microsoft.com/office/powerpoint/2010/main" val="5419536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a:solidFill>
                  <a:schemeClr val="tx1"/>
                </a:solidFill>
                <a:latin typeface="+mn-lt"/>
                <a:ea typeface="+mn-ea"/>
                <a:cs typeface="+mn-cs"/>
              </a:rPr>
              <a:t>May we preach God’s word on topics that find application in the political arena? Absolutely.</a:t>
            </a:r>
          </a:p>
          <a:p>
            <a:pPr marL="628650" lvl="1" indent="-171450">
              <a:buFont typeface="Arial" panose="020B0604020202020204" pitchFamily="34" charset="0"/>
              <a:buChar char="•"/>
            </a:pPr>
            <a:r>
              <a:rPr lang="en-US" sz="1200" b="1" kern="1200" dirty="0">
                <a:solidFill>
                  <a:schemeClr val="tx1"/>
                </a:solidFill>
                <a:latin typeface="+mn-lt"/>
                <a:ea typeface="+mn-ea"/>
                <a:cs typeface="+mn-cs"/>
              </a:rPr>
              <a:t>Note:</a:t>
            </a:r>
            <a:r>
              <a:rPr lang="en-US" sz="1200" b="1" kern="1200" baseline="0" dirty="0">
                <a:solidFill>
                  <a:schemeClr val="tx1"/>
                </a:solidFill>
                <a:latin typeface="+mn-lt"/>
                <a:ea typeface="+mn-ea"/>
                <a:cs typeface="+mn-cs"/>
              </a:rPr>
              <a:t>  This would be required of us even if it was unlawful in our nation.  </a:t>
            </a:r>
            <a:r>
              <a:rPr lang="en-US" sz="1200" b="1" kern="1200" dirty="0">
                <a:solidFill>
                  <a:schemeClr val="tx1"/>
                </a:solidFill>
                <a:latin typeface="+mn-lt"/>
                <a:ea typeface="+mn-ea"/>
                <a:cs typeface="+mn-cs"/>
              </a:rPr>
              <a:t>For example:</a:t>
            </a:r>
          </a:p>
          <a:p>
            <a:r>
              <a:rPr lang="en-US" sz="1200" b="1" kern="1200" dirty="0">
                <a:solidFill>
                  <a:schemeClr val="tx1"/>
                </a:solidFill>
                <a:latin typeface="+mn-lt"/>
                <a:ea typeface="+mn-ea"/>
                <a:cs typeface="+mn-cs"/>
              </a:rPr>
              <a:t>(Matthew 22:21),</a:t>
            </a:r>
            <a:r>
              <a:rPr lang="en-US" sz="1200" kern="1200" dirty="0">
                <a:solidFill>
                  <a:schemeClr val="tx1"/>
                </a:solidFill>
                <a:latin typeface="+mn-lt"/>
                <a:ea typeface="+mn-ea"/>
                <a:cs typeface="+mn-cs"/>
              </a:rPr>
              <a:t> </a:t>
            </a:r>
            <a:r>
              <a:rPr lang="en-US" sz="1200" i="1" kern="1200" dirty="0">
                <a:solidFill>
                  <a:schemeClr val="tx1"/>
                </a:solidFill>
                <a:latin typeface="+mn-lt"/>
                <a:ea typeface="+mn-ea"/>
                <a:cs typeface="+mn-cs"/>
              </a:rPr>
              <a:t>“And He said to them </a:t>
            </a:r>
            <a:r>
              <a:rPr lang="en-US" sz="1200" kern="1200" dirty="0">
                <a:solidFill>
                  <a:schemeClr val="tx1"/>
                </a:solidFill>
                <a:latin typeface="+mn-lt"/>
                <a:ea typeface="+mn-ea"/>
                <a:cs typeface="+mn-cs"/>
              </a:rPr>
              <a:t>[Pharisees], </a:t>
            </a:r>
            <a:r>
              <a:rPr lang="en-US" sz="1200" i="1" kern="1200" dirty="0">
                <a:solidFill>
                  <a:schemeClr val="tx1"/>
                </a:solidFill>
                <a:latin typeface="+mn-lt"/>
                <a:ea typeface="+mn-ea"/>
                <a:cs typeface="+mn-cs"/>
              </a:rPr>
              <a:t>‘Render therefore to Caesar the things that are Caesar's, and to God the things that are God's.’”</a:t>
            </a:r>
          </a:p>
          <a:p>
            <a:r>
              <a:rPr lang="en-US" sz="1200" b="1" kern="1200" dirty="0">
                <a:solidFill>
                  <a:schemeClr val="tx1"/>
                </a:solidFill>
                <a:latin typeface="+mn-lt"/>
                <a:ea typeface="+mn-ea"/>
                <a:cs typeface="+mn-cs"/>
              </a:rPr>
              <a:t>(Acts 25:11), [before Festus] </a:t>
            </a:r>
            <a:r>
              <a:rPr lang="en-US" sz="1200" i="1" kern="1200" dirty="0">
                <a:solidFill>
                  <a:schemeClr val="tx1"/>
                </a:solidFill>
                <a:latin typeface="+mn-lt"/>
                <a:ea typeface="+mn-ea"/>
                <a:cs typeface="+mn-cs"/>
              </a:rPr>
              <a:t>“For if I am an offender, or have committed anything deserving of death, I do not object to dying; but if there is nothing in these things of which these men accuse me, no one can deliver me to them. I appeal to Caesar."</a:t>
            </a:r>
          </a:p>
          <a:p>
            <a:r>
              <a:rPr lang="en-US" sz="1200" b="1" kern="1200" dirty="0">
                <a:solidFill>
                  <a:schemeClr val="tx1"/>
                </a:solidFill>
                <a:latin typeface="+mn-lt"/>
                <a:ea typeface="+mn-ea"/>
                <a:cs typeface="+mn-cs"/>
              </a:rPr>
              <a:t>(James</a:t>
            </a:r>
            <a:r>
              <a:rPr lang="en-US" sz="1200" b="1" kern="1200" baseline="0" dirty="0">
                <a:solidFill>
                  <a:schemeClr val="tx1"/>
                </a:solidFill>
                <a:latin typeface="+mn-lt"/>
                <a:ea typeface="+mn-ea"/>
                <a:cs typeface="+mn-cs"/>
              </a:rPr>
              <a:t> 5:6), [Admonition of Rich/Abortion?] </a:t>
            </a:r>
            <a:r>
              <a:rPr lang="en-US" sz="1200" i="1" kern="1200" baseline="0" dirty="0">
                <a:solidFill>
                  <a:schemeClr val="tx1"/>
                </a:solidFill>
                <a:latin typeface="+mn-lt"/>
                <a:ea typeface="+mn-ea"/>
                <a:cs typeface="+mn-cs"/>
              </a:rPr>
              <a:t>“You have condemned, you have murdered the just; he does not resist you.”</a:t>
            </a:r>
          </a:p>
          <a:p>
            <a:r>
              <a:rPr lang="en-US" sz="1200" b="1" kern="1200" baseline="0" dirty="0">
                <a:solidFill>
                  <a:schemeClr val="tx1"/>
                </a:solidFill>
                <a:latin typeface="+mn-lt"/>
                <a:ea typeface="+mn-ea"/>
                <a:cs typeface="+mn-cs"/>
              </a:rPr>
              <a:t>(1 Corinthians 6:9-10), </a:t>
            </a:r>
            <a:r>
              <a:rPr lang="en-US" sz="1200" i="1" kern="1200" baseline="0" dirty="0">
                <a:solidFill>
                  <a:schemeClr val="tx1"/>
                </a:solidFill>
                <a:latin typeface="+mn-lt"/>
                <a:ea typeface="+mn-ea"/>
                <a:cs typeface="+mn-cs"/>
              </a:rPr>
              <a:t>“Do you not know that the unrighteous will not inherit the kingdom of God? Do not be deceived. Neither fornicators, nor idolaters, nor adulterers, </a:t>
            </a:r>
            <a:r>
              <a:rPr lang="en-US" sz="1200" i="1" u="sng" kern="1200" baseline="0" dirty="0">
                <a:solidFill>
                  <a:schemeClr val="tx1"/>
                </a:solidFill>
                <a:latin typeface="+mn-lt"/>
                <a:ea typeface="+mn-ea"/>
                <a:cs typeface="+mn-cs"/>
              </a:rPr>
              <a:t>nor homosexuals, nor sodomites</a:t>
            </a:r>
            <a:r>
              <a:rPr lang="en-US" sz="1200" i="1" kern="1200" baseline="0" dirty="0">
                <a:solidFill>
                  <a:schemeClr val="tx1"/>
                </a:solidFill>
                <a:latin typeface="+mn-lt"/>
                <a:ea typeface="+mn-ea"/>
                <a:cs typeface="+mn-cs"/>
              </a:rPr>
              <a:t>, </a:t>
            </a:r>
            <a:r>
              <a:rPr lang="en-US" sz="1200" i="1" kern="1200" baseline="30000" dirty="0">
                <a:solidFill>
                  <a:schemeClr val="tx1"/>
                </a:solidFill>
                <a:latin typeface="+mn-lt"/>
                <a:ea typeface="+mn-ea"/>
                <a:cs typeface="+mn-cs"/>
              </a:rPr>
              <a:t>10</a:t>
            </a:r>
            <a:r>
              <a:rPr lang="en-US" sz="1200" i="1" kern="1200" baseline="0" dirty="0">
                <a:solidFill>
                  <a:schemeClr val="tx1"/>
                </a:solidFill>
                <a:latin typeface="+mn-lt"/>
                <a:ea typeface="+mn-ea"/>
                <a:cs typeface="+mn-cs"/>
              </a:rPr>
              <a:t> nor thieves, nor covetous, nor drunkards, nor revilers, nor </a:t>
            </a:r>
            <a:r>
              <a:rPr lang="en-US" sz="1200" i="1" kern="1200" baseline="0" dirty="0" err="1">
                <a:solidFill>
                  <a:schemeClr val="tx1"/>
                </a:solidFill>
                <a:latin typeface="+mn-lt"/>
                <a:ea typeface="+mn-ea"/>
                <a:cs typeface="+mn-cs"/>
              </a:rPr>
              <a:t>extortioners</a:t>
            </a:r>
            <a:r>
              <a:rPr lang="en-US" sz="1200" i="1" kern="1200" baseline="0" dirty="0">
                <a:solidFill>
                  <a:schemeClr val="tx1"/>
                </a:solidFill>
                <a:latin typeface="+mn-lt"/>
                <a:ea typeface="+mn-ea"/>
                <a:cs typeface="+mn-cs"/>
              </a:rPr>
              <a:t> will inherit the kingdom of God.”</a:t>
            </a:r>
          </a:p>
          <a:p>
            <a:r>
              <a:rPr lang="en-US" sz="1200" b="1" kern="1200" baseline="0" dirty="0">
                <a:solidFill>
                  <a:schemeClr val="tx1"/>
                </a:solidFill>
                <a:latin typeface="+mn-lt"/>
                <a:ea typeface="+mn-ea"/>
                <a:cs typeface="+mn-cs"/>
              </a:rPr>
              <a:t>(1 Peter 1:3), </a:t>
            </a:r>
            <a:r>
              <a:rPr lang="en-US" sz="1200" i="1" kern="1200" baseline="0" dirty="0">
                <a:solidFill>
                  <a:schemeClr val="tx1"/>
                </a:solidFill>
                <a:latin typeface="+mn-lt"/>
                <a:ea typeface="+mn-ea"/>
                <a:cs typeface="+mn-cs"/>
              </a:rPr>
              <a:t>“…His divine power has given to us </a:t>
            </a:r>
            <a:r>
              <a:rPr lang="en-US" sz="1200" i="1" u="sng" kern="1200" baseline="0" dirty="0">
                <a:solidFill>
                  <a:schemeClr val="tx1"/>
                </a:solidFill>
                <a:latin typeface="+mn-lt"/>
                <a:ea typeface="+mn-ea"/>
                <a:cs typeface="+mn-cs"/>
              </a:rPr>
              <a:t>all things that pertain to life and godliness</a:t>
            </a:r>
            <a:r>
              <a:rPr lang="en-US" sz="1200" i="1" kern="1200" baseline="0" dirty="0">
                <a:solidFill>
                  <a:schemeClr val="tx1"/>
                </a:solidFill>
                <a:latin typeface="+mn-lt"/>
                <a:ea typeface="+mn-ea"/>
                <a:cs typeface="+mn-cs"/>
              </a:rPr>
              <a:t>, through the knowledge of Him who called us by glory and virtue”</a:t>
            </a:r>
          </a:p>
        </p:txBody>
      </p:sp>
      <p:sp>
        <p:nvSpPr>
          <p:cNvPr id="4" name="Slide Number Placeholder 3"/>
          <p:cNvSpPr>
            <a:spLocks noGrp="1"/>
          </p:cNvSpPr>
          <p:nvPr>
            <p:ph type="sldNum" sz="quarter" idx="10"/>
          </p:nvPr>
        </p:nvSpPr>
        <p:spPr/>
        <p:txBody>
          <a:bodyPr/>
          <a:lstStyle/>
          <a:p>
            <a:fld id="{BF843F25-4F23-4944-B0BF-AA1C5BA726A0}" type="slidenum">
              <a:rPr lang="en-US" smtClean="0"/>
              <a:t>6</a:t>
            </a:fld>
            <a:endParaRPr lang="en-US"/>
          </a:p>
        </p:txBody>
      </p:sp>
    </p:spTree>
    <p:extLst>
      <p:ext uri="{BB962C8B-B14F-4D97-AF65-F5344CB8AC3E}">
        <p14:creationId xmlns:p14="http://schemas.microsoft.com/office/powerpoint/2010/main" val="157174796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a:solidFill>
                  <a:schemeClr val="tx1"/>
                </a:solidFill>
                <a:latin typeface="+mn-lt"/>
                <a:ea typeface="+mn-ea"/>
                <a:cs typeface="+mn-cs"/>
              </a:rPr>
              <a:t>(1 Timothy</a:t>
            </a:r>
            <a:r>
              <a:rPr lang="en-US" sz="1200" b="1" kern="1200" baseline="0" dirty="0">
                <a:solidFill>
                  <a:schemeClr val="tx1"/>
                </a:solidFill>
                <a:latin typeface="+mn-lt"/>
                <a:ea typeface="+mn-ea"/>
                <a:cs typeface="+mn-cs"/>
              </a:rPr>
              <a:t> 2:1-2</a:t>
            </a:r>
            <a:r>
              <a:rPr lang="en-US" sz="1200" b="1" i="1" kern="1200" baseline="0" dirty="0">
                <a:solidFill>
                  <a:schemeClr val="tx1"/>
                </a:solidFill>
                <a:latin typeface="+mn-lt"/>
                <a:ea typeface="+mn-ea"/>
                <a:cs typeface="+mn-cs"/>
              </a:rPr>
              <a:t>), </a:t>
            </a:r>
            <a:r>
              <a:rPr lang="en-US" sz="1200" i="1" kern="1200" baseline="0" dirty="0">
                <a:solidFill>
                  <a:schemeClr val="tx1"/>
                </a:solidFill>
                <a:latin typeface="+mn-lt"/>
                <a:ea typeface="+mn-ea"/>
                <a:cs typeface="+mn-cs"/>
              </a:rPr>
              <a:t>“Therefore I exhort first of all that supplications, prayers, intercessions, and giving of thanks be made for all men, </a:t>
            </a:r>
            <a:r>
              <a:rPr lang="en-US" sz="1200" i="1" kern="1200" baseline="30000" dirty="0">
                <a:solidFill>
                  <a:schemeClr val="tx1"/>
                </a:solidFill>
                <a:latin typeface="+mn-lt"/>
                <a:ea typeface="+mn-ea"/>
                <a:cs typeface="+mn-cs"/>
              </a:rPr>
              <a:t>2</a:t>
            </a:r>
            <a:r>
              <a:rPr lang="en-US" sz="1200" i="1" kern="1200" baseline="0" dirty="0">
                <a:solidFill>
                  <a:schemeClr val="tx1"/>
                </a:solidFill>
                <a:latin typeface="+mn-lt"/>
                <a:ea typeface="+mn-ea"/>
                <a:cs typeface="+mn-cs"/>
              </a:rPr>
              <a:t> for kings and all who are in authority, that we may lead a quiet and peaceable life in all godliness and reverence.”</a:t>
            </a:r>
          </a:p>
          <a:p>
            <a:endParaRPr lang="en-US" sz="1200" i="1" kern="1200" baseline="0" dirty="0">
              <a:solidFill>
                <a:schemeClr val="tx1"/>
              </a:solidFill>
              <a:latin typeface="+mn-lt"/>
              <a:ea typeface="+mn-ea"/>
              <a:cs typeface="+mn-cs"/>
            </a:endParaRPr>
          </a:p>
          <a:p>
            <a:r>
              <a:rPr lang="en-US" sz="1200" b="1" i="0" kern="1200" baseline="0" dirty="0">
                <a:solidFill>
                  <a:schemeClr val="tx1"/>
                </a:solidFill>
                <a:latin typeface="+mn-lt"/>
                <a:ea typeface="+mn-ea"/>
                <a:cs typeface="+mn-cs"/>
              </a:rPr>
              <a:t>(Romans 13:9-10), </a:t>
            </a:r>
            <a:r>
              <a:rPr lang="en-US" sz="1200" i="1" kern="1200" baseline="0" dirty="0">
                <a:solidFill>
                  <a:schemeClr val="tx1"/>
                </a:solidFill>
                <a:latin typeface="+mn-lt"/>
                <a:ea typeface="+mn-ea"/>
                <a:cs typeface="+mn-cs"/>
              </a:rPr>
              <a:t>“For the commandments, "You shall not commit adultery," "</a:t>
            </a:r>
            <a:r>
              <a:rPr lang="en-US" sz="1200" i="1" u="sng" kern="1200" baseline="0" dirty="0">
                <a:solidFill>
                  <a:schemeClr val="tx1"/>
                </a:solidFill>
                <a:latin typeface="+mn-lt"/>
                <a:ea typeface="+mn-ea"/>
                <a:cs typeface="+mn-cs"/>
              </a:rPr>
              <a:t>You shall not murder</a:t>
            </a:r>
            <a:r>
              <a:rPr lang="en-US" sz="1200" i="1" kern="1200" baseline="0" dirty="0">
                <a:solidFill>
                  <a:schemeClr val="tx1"/>
                </a:solidFill>
                <a:latin typeface="+mn-lt"/>
                <a:ea typeface="+mn-ea"/>
                <a:cs typeface="+mn-cs"/>
              </a:rPr>
              <a:t>," "You shall not steal," "You shall not bear false witness," "You shall not covet," and if there is any other commandment, are all summed up in this saying, namely, "You shall love your neighbor as yourself." </a:t>
            </a:r>
            <a:r>
              <a:rPr lang="en-US" sz="1200" i="1" kern="1200" baseline="30000" dirty="0">
                <a:solidFill>
                  <a:schemeClr val="tx1"/>
                </a:solidFill>
                <a:latin typeface="+mn-lt"/>
                <a:ea typeface="+mn-ea"/>
                <a:cs typeface="+mn-cs"/>
              </a:rPr>
              <a:t>10</a:t>
            </a:r>
            <a:r>
              <a:rPr lang="en-US" sz="1200" i="1" kern="1200" baseline="0" dirty="0">
                <a:solidFill>
                  <a:schemeClr val="tx1"/>
                </a:solidFill>
                <a:latin typeface="+mn-lt"/>
                <a:ea typeface="+mn-ea"/>
                <a:cs typeface="+mn-cs"/>
              </a:rPr>
              <a:t> Love does no harm to a neighbor; therefore love is the fulfillment of the law.</a:t>
            </a:r>
          </a:p>
          <a:p>
            <a:endParaRPr lang="en-US" sz="1200" i="1" kern="1200" baseline="0" dirty="0">
              <a:solidFill>
                <a:schemeClr val="tx1"/>
              </a:solidFill>
              <a:latin typeface="+mn-lt"/>
              <a:ea typeface="+mn-ea"/>
              <a:cs typeface="+mn-cs"/>
            </a:endParaRPr>
          </a:p>
          <a:p>
            <a:r>
              <a:rPr lang="en-US" sz="1200" b="1" i="0" kern="1200" baseline="0" dirty="0">
                <a:solidFill>
                  <a:schemeClr val="tx1"/>
                </a:solidFill>
                <a:latin typeface="+mn-lt"/>
                <a:ea typeface="+mn-ea"/>
                <a:cs typeface="+mn-cs"/>
              </a:rPr>
              <a:t>(Matthew 5:13-16), </a:t>
            </a:r>
            <a:r>
              <a:rPr lang="en-US" sz="1200" i="1" kern="1200" baseline="0" dirty="0">
                <a:solidFill>
                  <a:schemeClr val="tx1"/>
                </a:solidFill>
                <a:latin typeface="+mn-lt"/>
                <a:ea typeface="+mn-ea"/>
                <a:cs typeface="+mn-cs"/>
              </a:rPr>
              <a:t>“You are the salt of the earth; but if the salt loses its flavor, how shall it be seasoned? It is then good for nothing but to be thrown out and trampled underfoot by men.</a:t>
            </a:r>
            <a:r>
              <a:rPr lang="en-US" sz="1200" i="1" kern="1200" baseline="30000" dirty="0">
                <a:solidFill>
                  <a:schemeClr val="tx1"/>
                </a:solidFill>
                <a:latin typeface="+mn-lt"/>
                <a:ea typeface="+mn-ea"/>
                <a:cs typeface="+mn-cs"/>
              </a:rPr>
              <a:t>14</a:t>
            </a:r>
            <a:r>
              <a:rPr lang="en-US" sz="1200" i="1" kern="1200" baseline="0" dirty="0">
                <a:solidFill>
                  <a:schemeClr val="tx1"/>
                </a:solidFill>
                <a:latin typeface="+mn-lt"/>
                <a:ea typeface="+mn-ea"/>
                <a:cs typeface="+mn-cs"/>
              </a:rPr>
              <a:t> " You are the light of the world. A city that is set on a hill cannot be hidden. </a:t>
            </a:r>
            <a:r>
              <a:rPr lang="en-US" sz="1200" i="1" kern="1200" baseline="30000" dirty="0">
                <a:solidFill>
                  <a:schemeClr val="tx1"/>
                </a:solidFill>
                <a:latin typeface="+mn-lt"/>
                <a:ea typeface="+mn-ea"/>
                <a:cs typeface="+mn-cs"/>
              </a:rPr>
              <a:t>15</a:t>
            </a:r>
            <a:r>
              <a:rPr lang="en-US" sz="1200" i="1" kern="1200" baseline="0" dirty="0">
                <a:solidFill>
                  <a:schemeClr val="tx1"/>
                </a:solidFill>
                <a:latin typeface="+mn-lt"/>
                <a:ea typeface="+mn-ea"/>
                <a:cs typeface="+mn-cs"/>
              </a:rPr>
              <a:t> Nor do they light a lamp and put it under a basket, but on a lampstand, and it gives light to all who are in the house. </a:t>
            </a:r>
            <a:r>
              <a:rPr lang="en-US" sz="1200" i="1" kern="1200" baseline="30000" dirty="0">
                <a:solidFill>
                  <a:schemeClr val="tx1"/>
                </a:solidFill>
                <a:latin typeface="+mn-lt"/>
                <a:ea typeface="+mn-ea"/>
                <a:cs typeface="+mn-cs"/>
              </a:rPr>
              <a:t>16</a:t>
            </a:r>
            <a:r>
              <a:rPr lang="en-US" sz="1200" i="1" kern="1200" baseline="0" dirty="0">
                <a:solidFill>
                  <a:schemeClr val="tx1"/>
                </a:solidFill>
                <a:latin typeface="+mn-lt"/>
                <a:ea typeface="+mn-ea"/>
                <a:cs typeface="+mn-cs"/>
              </a:rPr>
              <a:t> Let your light so shine before men, that they may see your good works and glorify your Father in heaven.</a:t>
            </a:r>
            <a:endParaRPr lang="en-US" sz="1200" i="1" kern="1200" dirty="0">
              <a:solidFill>
                <a:schemeClr val="tx1"/>
              </a:solidFill>
              <a:latin typeface="+mn-lt"/>
              <a:ea typeface="+mn-ea"/>
              <a:cs typeface="+mn-cs"/>
            </a:endParaRPr>
          </a:p>
          <a:p>
            <a:endParaRPr lang="en-US" sz="1200" kern="1200" dirty="0">
              <a:solidFill>
                <a:schemeClr val="tx1"/>
              </a:solidFill>
              <a:latin typeface="+mn-lt"/>
              <a:ea typeface="+mn-ea"/>
              <a:cs typeface="+mn-cs"/>
            </a:endParaRPr>
          </a:p>
          <a:p>
            <a:r>
              <a:rPr lang="en-US" sz="1200" kern="1200" dirty="0">
                <a:solidFill>
                  <a:schemeClr val="tx1"/>
                </a:solidFill>
                <a:latin typeface="+mn-lt"/>
                <a:ea typeface="+mn-ea"/>
                <a:cs typeface="+mn-cs"/>
              </a:rPr>
              <a:t>Remember, we will give an account for our conduct while on earth (2 Cor. 5:10). That includes whether we stand up for the will of God by our politics. Individually, we are the salt of the earth and the light of the world (Matt. 5:13-16). Let each Christian be an influence for good in this dark world of sin (1 Pet. 2:11-12).</a:t>
            </a:r>
          </a:p>
          <a:p>
            <a:endParaRPr lang="en-US" dirty="0"/>
          </a:p>
        </p:txBody>
      </p:sp>
      <p:sp>
        <p:nvSpPr>
          <p:cNvPr id="4" name="Slide Number Placeholder 3"/>
          <p:cNvSpPr>
            <a:spLocks noGrp="1"/>
          </p:cNvSpPr>
          <p:nvPr>
            <p:ph type="sldNum" sz="quarter" idx="10"/>
          </p:nvPr>
        </p:nvSpPr>
        <p:spPr/>
        <p:txBody>
          <a:bodyPr/>
          <a:lstStyle/>
          <a:p>
            <a:fld id="{BF843F25-4F23-4944-B0BF-AA1C5BA726A0}" type="slidenum">
              <a:rPr lang="en-US" smtClean="0"/>
              <a:t>7</a:t>
            </a:fld>
            <a:endParaRPr lang="en-US"/>
          </a:p>
        </p:txBody>
      </p:sp>
    </p:spTree>
    <p:extLst>
      <p:ext uri="{BB962C8B-B14F-4D97-AF65-F5344CB8AC3E}">
        <p14:creationId xmlns:p14="http://schemas.microsoft.com/office/powerpoint/2010/main" val="108599890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a:solidFill>
                  <a:schemeClr val="tx1"/>
                </a:solidFill>
                <a:latin typeface="+mn-lt"/>
                <a:ea typeface="+mn-ea"/>
                <a:cs typeface="+mn-cs"/>
              </a:rPr>
              <a:t>(1 Peter</a:t>
            </a:r>
            <a:r>
              <a:rPr lang="en-US" sz="1200" b="1" kern="1200" baseline="0" dirty="0">
                <a:solidFill>
                  <a:schemeClr val="tx1"/>
                </a:solidFill>
                <a:latin typeface="+mn-lt"/>
                <a:ea typeface="+mn-ea"/>
                <a:cs typeface="+mn-cs"/>
              </a:rPr>
              <a:t> 2:11-12), </a:t>
            </a:r>
            <a:r>
              <a:rPr lang="en-US" sz="1200" b="0" i="1" kern="1200" baseline="0" dirty="0">
                <a:solidFill>
                  <a:schemeClr val="tx1"/>
                </a:solidFill>
                <a:latin typeface="+mn-lt"/>
                <a:ea typeface="+mn-ea"/>
                <a:cs typeface="+mn-cs"/>
              </a:rPr>
              <a:t>“Beloved, I beg you as sojourners and pilgrims, abstain from fleshly lusts which war against the soul, </a:t>
            </a:r>
            <a:r>
              <a:rPr lang="en-US" sz="1200" b="0" i="1" kern="1200" baseline="30000" dirty="0">
                <a:solidFill>
                  <a:schemeClr val="tx1"/>
                </a:solidFill>
                <a:latin typeface="+mn-lt"/>
                <a:ea typeface="+mn-ea"/>
                <a:cs typeface="+mn-cs"/>
              </a:rPr>
              <a:t>12</a:t>
            </a:r>
            <a:r>
              <a:rPr lang="en-US" sz="1200" b="0" i="1" kern="1200" baseline="0" dirty="0">
                <a:solidFill>
                  <a:schemeClr val="tx1"/>
                </a:solidFill>
                <a:latin typeface="+mn-lt"/>
                <a:ea typeface="+mn-ea"/>
                <a:cs typeface="+mn-cs"/>
              </a:rPr>
              <a:t> having your conduct honorable among the Gentiles, that when they speak against you as evildoers, they may, by your good works which they observe, glorify God in the day of visitation.”</a:t>
            </a:r>
            <a:endParaRPr lang="en-US" sz="1200" b="0" i="1"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BF843F25-4F23-4944-B0BF-AA1C5BA726A0}" type="slidenum">
              <a:rPr lang="en-US" smtClean="0"/>
              <a:t>8</a:t>
            </a:fld>
            <a:endParaRPr lang="en-US"/>
          </a:p>
        </p:txBody>
      </p:sp>
    </p:spTree>
    <p:extLst>
      <p:ext uri="{BB962C8B-B14F-4D97-AF65-F5344CB8AC3E}">
        <p14:creationId xmlns:p14="http://schemas.microsoft.com/office/powerpoint/2010/main" val="2196102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rgbClr val="C8C8C8">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dirty="0"/>
              <a:pPr/>
              <a:t>10/27/2016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dirty="0"/>
              <a:pPr/>
              <a:t>10/27/2016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dirty="0"/>
              <a:pPr/>
              <a:t>10/27/2016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dirty="0"/>
              <a:pPr/>
              <a:t>10/27/2016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1">
                    <a:lumMod val="65000"/>
                    <a:lumOff val="3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586B75A-687E-405C-8A0B-8D00578BA2C3}" type="datetimeFigureOut">
              <a:rPr lang="en-US" dirty="0"/>
              <a:pPr/>
              <a:t>10/27/2016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5586B75A-687E-405C-8A0B-8D00578BA2C3}" type="datetimeFigureOut">
              <a:rPr lang="en-US" dirty="0"/>
              <a:pPr/>
              <a:t>10/27/2016</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dirty="0"/>
              <a:pPr/>
              <a:t>10/27/2016</a:t>
            </a:fld>
            <a:endParaRPr lang="en-US" dirty="0"/>
          </a:p>
        </p:txBody>
      </p:sp>
      <p:sp>
        <p:nvSpPr>
          <p:cNvPr id="11" name="Footer Placeholder 10"/>
          <p:cNvSpPr>
            <a:spLocks noGrp="1"/>
          </p:cNvSpPr>
          <p:nvPr>
            <p:ph type="ftr" sz="quarter" idx="11"/>
          </p:nvPr>
        </p:nvSpPr>
        <p:spPr/>
        <p:txBody>
          <a:bodyPr/>
          <a:lstStyle/>
          <a:p>
            <a:endParaRPr lang="en-US" dirty="0"/>
          </a:p>
        </p:txBody>
      </p:sp>
      <p:sp>
        <p:nvSpPr>
          <p:cNvPr id="12" name="Slide Number Placeholder 11"/>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dirty="0"/>
              <a:pPr/>
              <a:t>10/27/2016</a:t>
            </a:fld>
            <a:endParaRPr lang="en-US" dirty="0"/>
          </a:p>
        </p:txBody>
      </p:sp>
      <p:sp>
        <p:nvSpPr>
          <p:cNvPr id="7" name="Footer Placeholder 6"/>
          <p:cNvSpPr>
            <a:spLocks noGrp="1"/>
          </p:cNvSpPr>
          <p:nvPr>
            <p:ph type="ftr" sz="quarter" idx="11"/>
          </p:nvPr>
        </p:nvSpPr>
        <p:spPr/>
        <p:txBody>
          <a:bodyPr/>
          <a:lstStyle/>
          <a:p>
            <a:endParaRPr lang="en-US" dirty="0"/>
          </a:p>
        </p:txBody>
      </p:sp>
      <p:sp>
        <p:nvSpPr>
          <p:cNvPr id="8" name="Slide Number Placeholder 7"/>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5586B75A-687E-405C-8A0B-8D00578BA2C3}" type="datetimeFigureOut">
              <a:rPr lang="en-US" dirty="0"/>
              <a:pPr/>
              <a:t>10/27/2016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en-US"/>
              <a:t>Click to edit Master title style</a:t>
            </a:r>
            <a:endParaRPr lang="en-US" dirty="0"/>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8" name="Date Placeholder 7"/>
          <p:cNvSpPr>
            <a:spLocks noGrp="1"/>
          </p:cNvSpPr>
          <p:nvPr>
            <p:ph type="dt" sz="half" idx="10"/>
          </p:nvPr>
        </p:nvSpPr>
        <p:spPr/>
        <p:txBody>
          <a:bodyPr/>
          <a:lstStyle/>
          <a:p>
            <a:fld id="{5586B75A-687E-405C-8A0B-8D00578BA2C3}" type="datetimeFigureOut">
              <a:rPr lang="en-US" dirty="0"/>
              <a:pPr/>
              <a:t>10/27/2016</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3570644" y="767419"/>
            <a:ext cx="8115230"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8" name="Date Placeholder 7"/>
          <p:cNvSpPr>
            <a:spLocks noGrp="1"/>
          </p:cNvSpPr>
          <p:nvPr>
            <p:ph type="dt" sz="half" idx="10"/>
          </p:nvPr>
        </p:nvSpPr>
        <p:spPr/>
        <p:txBody>
          <a:bodyPr/>
          <a:lstStyle/>
          <a:p>
            <a:fld id="{5586B75A-687E-405C-8A0B-8D00578BA2C3}" type="datetimeFigureOut">
              <a:rPr lang="en-US" dirty="0"/>
              <a:pPr/>
              <a:t>10/27/2016</a:t>
            </a:fld>
            <a:endParaRPr lang="en-US" dirty="0"/>
          </a:p>
        </p:txBody>
      </p:sp>
      <p:sp>
        <p:nvSpPr>
          <p:cNvPr id="9" name="Footer Placeholder 8"/>
          <p:cNvSpPr>
            <a:spLocks noGrp="1"/>
          </p:cNvSpPr>
          <p:nvPr>
            <p:ph type="ftr" sz="quarter" idx="11"/>
          </p:nvPr>
        </p:nvSpPr>
        <p:spPr>
          <a:xfrm>
            <a:off x="3499101" y="6356350"/>
            <a:ext cx="5911517" cy="365125"/>
          </a:xfrm>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8" name="Rectangle 37"/>
          <p:cNvSpPr/>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fld id="{5586B75A-687E-405C-8A0B-8D00578BA2C3}" type="datetimeFigureOut">
              <a:rPr lang="en-US" dirty="0"/>
              <a:pPr/>
              <a:t>10/27/2016</a:t>
            </a:fld>
            <a:endParaRPr lang="en-US" dirty="0"/>
          </a:p>
        </p:txBody>
      </p:sp>
      <p:sp>
        <p:nvSpPr>
          <p:cNvPr id="5" name="Footer Placeholder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endParaRPr lang="en-US" dirty="0"/>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69848" y="1298448"/>
            <a:ext cx="4715490" cy="3115290"/>
          </a:xfrm>
        </p:spPr>
        <p:txBody>
          <a:bodyPr>
            <a:noAutofit/>
          </a:bodyPr>
          <a:lstStyle/>
          <a:p>
            <a:pPr algn="ctr"/>
            <a:r>
              <a:rPr lang="en-US" sz="7200" dirty="0">
                <a:effectLst>
                  <a:outerShdw blurRad="38100" dist="38100" dir="2700000" algn="tl">
                    <a:srgbClr val="000000">
                      <a:alpha val="43137"/>
                    </a:srgbClr>
                  </a:outerShdw>
                </a:effectLst>
                <a:latin typeface="Berlin Sans FB Demi" panose="020E0802020502020306" pitchFamily="34" charset="0"/>
              </a:rPr>
              <a:t>The Church</a:t>
            </a:r>
            <a:br>
              <a:rPr lang="en-US" sz="7200" dirty="0">
                <a:effectLst>
                  <a:outerShdw blurRad="38100" dist="38100" dir="2700000" algn="tl">
                    <a:srgbClr val="000000">
                      <a:alpha val="43137"/>
                    </a:srgbClr>
                  </a:outerShdw>
                </a:effectLst>
                <a:latin typeface="Berlin Sans FB Demi" panose="020E0802020502020306" pitchFamily="34" charset="0"/>
              </a:rPr>
            </a:br>
            <a:r>
              <a:rPr lang="en-US" sz="7200" dirty="0">
                <a:effectLst>
                  <a:outerShdw blurRad="38100" dist="38100" dir="2700000" algn="tl">
                    <a:srgbClr val="000000">
                      <a:alpha val="43137"/>
                    </a:srgbClr>
                  </a:outerShdw>
                </a:effectLst>
                <a:latin typeface="Berlin Sans FB Demi" panose="020E0802020502020306" pitchFamily="34" charset="0"/>
              </a:rPr>
              <a:t>and</a:t>
            </a:r>
            <a:br>
              <a:rPr lang="en-US" sz="7200" dirty="0">
                <a:effectLst>
                  <a:outerShdw blurRad="38100" dist="38100" dir="2700000" algn="tl">
                    <a:srgbClr val="000000">
                      <a:alpha val="43137"/>
                    </a:srgbClr>
                  </a:outerShdw>
                </a:effectLst>
                <a:latin typeface="Berlin Sans FB Demi" panose="020E0802020502020306" pitchFamily="34" charset="0"/>
              </a:rPr>
            </a:br>
            <a:r>
              <a:rPr lang="en-US" sz="7200" dirty="0">
                <a:effectLst>
                  <a:outerShdw blurRad="38100" dist="38100" dir="2700000" algn="tl">
                    <a:srgbClr val="000000">
                      <a:alpha val="43137"/>
                    </a:srgbClr>
                  </a:outerShdw>
                </a:effectLst>
                <a:latin typeface="Berlin Sans FB Demi" panose="020E0802020502020306" pitchFamily="34" charset="0"/>
              </a:rPr>
              <a:t>Politics</a:t>
            </a:r>
          </a:p>
        </p:txBody>
      </p:sp>
      <p:sp>
        <p:nvSpPr>
          <p:cNvPr id="3" name="Subtitle 2"/>
          <p:cNvSpPr>
            <a:spLocks noGrp="1"/>
          </p:cNvSpPr>
          <p:nvPr>
            <p:ph type="subTitle" idx="1"/>
          </p:nvPr>
        </p:nvSpPr>
        <p:spPr>
          <a:xfrm>
            <a:off x="158262" y="4941277"/>
            <a:ext cx="6260123" cy="1090245"/>
          </a:xfrm>
        </p:spPr>
        <p:txBody>
          <a:bodyPr>
            <a:noAutofit/>
          </a:bodyPr>
          <a:lstStyle/>
          <a:p>
            <a:pPr algn="ctr"/>
            <a:r>
              <a:rPr lang="en-US" sz="3600" b="1" dirty="0">
                <a:solidFill>
                  <a:schemeClr val="bg1"/>
                </a:solidFill>
                <a:effectLst>
                  <a:outerShdw blurRad="38100" dist="38100" dir="2700000" algn="tl">
                    <a:srgbClr val="000000">
                      <a:alpha val="43137"/>
                    </a:srgbClr>
                  </a:outerShdw>
                </a:effectLst>
                <a:latin typeface="Calibri" panose="020F0502020204030204" pitchFamily="34" charset="0"/>
              </a:rPr>
              <a:t>Should the church be involved in political matters?</a:t>
            </a:r>
          </a:p>
        </p:txBody>
      </p:sp>
      <p:pic>
        <p:nvPicPr>
          <p:cNvPr id="1026" name="Picture 2" descr="https://upload.wikimedia.org/wikipedia/commons/b/b2/Church_versus_State.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82004" y="509954"/>
            <a:ext cx="4981360" cy="5863371"/>
          </a:xfrm>
          <a:prstGeom prst="rect">
            <a:avLst/>
          </a:prstGeom>
          <a:noFill/>
          <a:ln w="63500">
            <a:solidFill>
              <a:schemeClr val="accent1"/>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01320463"/>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864109"/>
            <a:ext cx="3339547" cy="5120640"/>
          </a:xfrm>
        </p:spPr>
        <p:txBody>
          <a:bodyPr>
            <a:normAutofit/>
          </a:bodyPr>
          <a:lstStyle/>
          <a:p>
            <a:pPr algn="ctr"/>
            <a:r>
              <a:rPr lang="en-US" sz="6000" dirty="0">
                <a:effectLst>
                  <a:outerShdw blurRad="38100" dist="38100" dir="2700000" algn="tl">
                    <a:srgbClr val="000000">
                      <a:alpha val="43137"/>
                    </a:srgbClr>
                  </a:outerShdw>
                </a:effectLst>
                <a:latin typeface="Berlin Sans FB Demi" panose="020E0802020502020306" pitchFamily="34" charset="0"/>
              </a:rPr>
              <a:t>What</a:t>
            </a:r>
            <a:br>
              <a:rPr lang="en-US" sz="6000" dirty="0">
                <a:effectLst>
                  <a:outerShdw blurRad="38100" dist="38100" dir="2700000" algn="tl">
                    <a:srgbClr val="000000">
                      <a:alpha val="43137"/>
                    </a:srgbClr>
                  </a:outerShdw>
                </a:effectLst>
                <a:latin typeface="Berlin Sans FB Demi" panose="020E0802020502020306" pitchFamily="34" charset="0"/>
              </a:rPr>
            </a:br>
            <a:r>
              <a:rPr lang="en-US" sz="6000" dirty="0">
                <a:effectLst>
                  <a:outerShdw blurRad="38100" dist="38100" dir="2700000" algn="tl">
                    <a:srgbClr val="000000">
                      <a:alpha val="43137"/>
                    </a:srgbClr>
                  </a:outerShdw>
                </a:effectLst>
                <a:latin typeface="Berlin Sans FB Demi" panose="020E0802020502020306" pitchFamily="34" charset="0"/>
              </a:rPr>
              <a:t>does the</a:t>
            </a:r>
            <a:br>
              <a:rPr lang="en-US" sz="4400" dirty="0">
                <a:effectLst>
                  <a:outerShdw blurRad="38100" dist="38100" dir="2700000" algn="tl">
                    <a:srgbClr val="000000">
                      <a:alpha val="43137"/>
                    </a:srgbClr>
                  </a:outerShdw>
                </a:effectLst>
                <a:latin typeface="Berlin Sans FB Demi" panose="020E0802020502020306" pitchFamily="34" charset="0"/>
              </a:rPr>
            </a:br>
            <a:r>
              <a:rPr lang="en-US" sz="4400" dirty="0">
                <a:effectLst>
                  <a:outerShdw blurRad="38100" dist="38100" dir="2700000" algn="tl">
                    <a:srgbClr val="000000">
                      <a:alpha val="43137"/>
                    </a:srgbClr>
                  </a:outerShdw>
                </a:effectLst>
                <a:latin typeface="Berlin Sans FB Demi" panose="020E0802020502020306" pitchFamily="34" charset="0"/>
              </a:rPr>
              <a:t>U.S. Government </a:t>
            </a:r>
            <a:r>
              <a:rPr lang="en-US" sz="6000" dirty="0">
                <a:effectLst>
                  <a:outerShdw blurRad="38100" dist="38100" dir="2700000" algn="tl">
                    <a:srgbClr val="000000">
                      <a:alpha val="43137"/>
                    </a:srgbClr>
                  </a:outerShdw>
                </a:effectLst>
                <a:latin typeface="Berlin Sans FB Demi" panose="020E0802020502020306" pitchFamily="34" charset="0"/>
              </a:rPr>
              <a:t>say</a:t>
            </a:r>
            <a:br>
              <a:rPr lang="en-US" sz="6000" dirty="0">
                <a:effectLst>
                  <a:outerShdw blurRad="38100" dist="38100" dir="2700000" algn="tl">
                    <a:srgbClr val="000000">
                      <a:alpha val="43137"/>
                    </a:srgbClr>
                  </a:outerShdw>
                </a:effectLst>
                <a:latin typeface="Berlin Sans FB Demi" panose="020E0802020502020306" pitchFamily="34" charset="0"/>
              </a:rPr>
            </a:br>
            <a:r>
              <a:rPr lang="en-US" sz="6000" dirty="0">
                <a:effectLst>
                  <a:outerShdw blurRad="38100" dist="38100" dir="2700000" algn="tl">
                    <a:srgbClr val="000000">
                      <a:alpha val="43137"/>
                    </a:srgbClr>
                  </a:outerShdw>
                </a:effectLst>
                <a:latin typeface="Berlin Sans FB Demi" panose="020E0802020502020306" pitchFamily="34" charset="0"/>
              </a:rPr>
              <a:t>?</a:t>
            </a:r>
          </a:p>
        </p:txBody>
      </p:sp>
      <p:sp>
        <p:nvSpPr>
          <p:cNvPr id="3" name="Content Placeholder 2"/>
          <p:cNvSpPr>
            <a:spLocks noGrp="1"/>
          </p:cNvSpPr>
          <p:nvPr>
            <p:ph idx="1"/>
          </p:nvPr>
        </p:nvSpPr>
        <p:spPr>
          <a:xfrm>
            <a:off x="3592286" y="326571"/>
            <a:ext cx="8077200" cy="6226629"/>
          </a:xfrm>
          <a:solidFill>
            <a:srgbClr val="336699"/>
          </a:solidFill>
        </p:spPr>
        <p:txBody>
          <a:bodyPr>
            <a:normAutofit/>
          </a:bodyPr>
          <a:lstStyle/>
          <a:p>
            <a:pPr marL="0" indent="0" algn="ctr">
              <a:buClr>
                <a:schemeClr val="bg1"/>
              </a:buClr>
              <a:buNone/>
            </a:pPr>
            <a:r>
              <a:rPr lang="en-US" sz="4000" b="1" dirty="0">
                <a:solidFill>
                  <a:schemeClr val="bg1"/>
                </a:solidFill>
                <a:effectLst>
                  <a:outerShdw blurRad="38100" dist="38100" dir="2700000" algn="tl">
                    <a:srgbClr val="000000">
                      <a:alpha val="43137"/>
                    </a:srgbClr>
                  </a:outerShdw>
                </a:effectLst>
                <a:latin typeface="Calibri" panose="020F0502020204030204" pitchFamily="34" charset="0"/>
              </a:rPr>
              <a:t>The Code states in relevant part   that 501(c)(3) organizations cannot “participate in, or intervene in (including the publishing or distributing of statements), any political campaign on behalf of       (or in opposition to) any candidate for public office.”</a:t>
            </a:r>
          </a:p>
        </p:txBody>
      </p:sp>
    </p:spTree>
    <p:extLst>
      <p:ext uri="{BB962C8B-B14F-4D97-AF65-F5344CB8AC3E}">
        <p14:creationId xmlns:p14="http://schemas.microsoft.com/office/powerpoint/2010/main" val="3804396680"/>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864109"/>
            <a:ext cx="3339547" cy="5120640"/>
          </a:xfrm>
        </p:spPr>
        <p:txBody>
          <a:bodyPr>
            <a:normAutofit/>
          </a:bodyPr>
          <a:lstStyle/>
          <a:p>
            <a:pPr algn="ctr"/>
            <a:r>
              <a:rPr lang="en-US" sz="5200" dirty="0">
                <a:effectLst>
                  <a:outerShdw blurRad="38100" dist="38100" dir="2700000" algn="tl">
                    <a:srgbClr val="000000">
                      <a:alpha val="43137"/>
                    </a:srgbClr>
                  </a:outerShdw>
                </a:effectLst>
                <a:latin typeface="Berlin Sans FB Demi" panose="020E0802020502020306" pitchFamily="34" charset="0"/>
              </a:rPr>
              <a:t>Prohibited</a:t>
            </a:r>
            <a:br>
              <a:rPr lang="en-US" sz="5200" dirty="0">
                <a:effectLst>
                  <a:outerShdw blurRad="38100" dist="38100" dir="2700000" algn="tl">
                    <a:srgbClr val="000000">
                      <a:alpha val="43137"/>
                    </a:srgbClr>
                  </a:outerShdw>
                </a:effectLst>
                <a:latin typeface="Berlin Sans FB Demi" panose="020E0802020502020306" pitchFamily="34" charset="0"/>
              </a:rPr>
            </a:br>
            <a:r>
              <a:rPr lang="en-US" sz="5200" dirty="0">
                <a:effectLst>
                  <a:outerShdw blurRad="38100" dist="38100" dir="2700000" algn="tl">
                    <a:srgbClr val="000000">
                      <a:alpha val="43137"/>
                    </a:srgbClr>
                  </a:outerShdw>
                </a:effectLst>
                <a:latin typeface="Berlin Sans FB Demi" panose="020E0802020502020306" pitchFamily="34" charset="0"/>
              </a:rPr>
              <a:t>Activities</a:t>
            </a:r>
          </a:p>
        </p:txBody>
      </p:sp>
      <p:sp>
        <p:nvSpPr>
          <p:cNvPr id="3" name="Content Placeholder 2"/>
          <p:cNvSpPr>
            <a:spLocks noGrp="1"/>
          </p:cNvSpPr>
          <p:nvPr>
            <p:ph idx="1"/>
          </p:nvPr>
        </p:nvSpPr>
        <p:spPr>
          <a:xfrm>
            <a:off x="3614057" y="326571"/>
            <a:ext cx="8055429" cy="6183085"/>
          </a:xfrm>
          <a:solidFill>
            <a:srgbClr val="336699"/>
          </a:solidFill>
        </p:spPr>
        <p:txBody>
          <a:bodyPr>
            <a:normAutofit/>
          </a:bodyPr>
          <a:lstStyle/>
          <a:p>
            <a:pPr marL="568325" indent="-568325">
              <a:buClr>
                <a:schemeClr val="bg1"/>
              </a:buClr>
              <a:buFont typeface="+mj-lt"/>
              <a:buAutoNum type="arabicPeriod"/>
            </a:pPr>
            <a:r>
              <a:rPr lang="en-US" sz="3600" b="1" dirty="0">
                <a:solidFill>
                  <a:schemeClr val="bg1"/>
                </a:solidFill>
                <a:effectLst>
                  <a:outerShdw blurRad="38100" dist="38100" dir="2700000" algn="tl">
                    <a:srgbClr val="000000">
                      <a:alpha val="43137"/>
                    </a:srgbClr>
                  </a:outerShdw>
                </a:effectLst>
                <a:latin typeface="Calibri" panose="020F0502020204030204" pitchFamily="34" charset="0"/>
              </a:rPr>
              <a:t>No endorsing or opposing candidates</a:t>
            </a:r>
          </a:p>
          <a:p>
            <a:pPr marL="568325" indent="-568325">
              <a:buClr>
                <a:schemeClr val="bg1"/>
              </a:buClr>
              <a:buFont typeface="+mj-lt"/>
              <a:buAutoNum type="arabicPeriod"/>
            </a:pPr>
            <a:r>
              <a:rPr lang="en-US" sz="3600" b="1" dirty="0">
                <a:solidFill>
                  <a:schemeClr val="bg1"/>
                </a:solidFill>
                <a:effectLst>
                  <a:outerShdw blurRad="38100" dist="38100" dir="2700000" algn="tl">
                    <a:srgbClr val="000000">
                      <a:alpha val="43137"/>
                    </a:srgbClr>
                  </a:outerShdw>
                </a:effectLst>
                <a:latin typeface="Calibri" panose="020F0502020204030204" pitchFamily="34" charset="0"/>
              </a:rPr>
              <a:t>No communication which expressly advocates for the election or defeat  of a candidate</a:t>
            </a:r>
          </a:p>
          <a:p>
            <a:pPr marL="568325" indent="-568325">
              <a:buClr>
                <a:schemeClr val="bg1"/>
              </a:buClr>
              <a:buFont typeface="+mj-lt"/>
              <a:buAutoNum type="arabicPeriod"/>
            </a:pPr>
            <a:r>
              <a:rPr lang="en-US" sz="3600" b="1" dirty="0">
                <a:solidFill>
                  <a:schemeClr val="bg1"/>
                </a:solidFill>
                <a:effectLst>
                  <a:outerShdw blurRad="38100" dist="38100" dir="2700000" algn="tl">
                    <a:srgbClr val="000000">
                      <a:alpha val="43137"/>
                    </a:srgbClr>
                  </a:outerShdw>
                </a:effectLst>
                <a:latin typeface="Calibri" panose="020F0502020204030204" pitchFamily="34" charset="0"/>
              </a:rPr>
              <a:t>No expenditures on behalf of a candidate </a:t>
            </a:r>
          </a:p>
          <a:p>
            <a:pPr marL="568325" indent="-568325">
              <a:buClr>
                <a:schemeClr val="bg1"/>
              </a:buClr>
              <a:buFont typeface="+mj-lt"/>
              <a:buAutoNum type="arabicPeriod"/>
            </a:pPr>
            <a:r>
              <a:rPr lang="en-US" sz="3600" b="1" dirty="0">
                <a:solidFill>
                  <a:schemeClr val="bg1"/>
                </a:solidFill>
                <a:effectLst>
                  <a:outerShdw blurRad="38100" dist="38100" dir="2700000" algn="tl">
                    <a:srgbClr val="000000">
                      <a:alpha val="43137"/>
                    </a:srgbClr>
                  </a:outerShdw>
                </a:effectLst>
                <a:latin typeface="Calibri" panose="020F0502020204030204" pitchFamily="34" charset="0"/>
              </a:rPr>
              <a:t>No coercion of candidate</a:t>
            </a:r>
          </a:p>
          <a:p>
            <a:pPr marL="568325" indent="-568325">
              <a:buClr>
                <a:schemeClr val="bg1"/>
              </a:buClr>
              <a:buFont typeface="+mj-lt"/>
              <a:buAutoNum type="arabicPeriod"/>
            </a:pPr>
            <a:r>
              <a:rPr lang="en-US" sz="3600" b="1" dirty="0">
                <a:solidFill>
                  <a:schemeClr val="bg1"/>
                </a:solidFill>
                <a:effectLst>
                  <a:outerShdw blurRad="38100" dist="38100" dir="2700000" algn="tl">
                    <a:srgbClr val="000000">
                      <a:alpha val="43137"/>
                    </a:srgbClr>
                  </a:outerShdw>
                </a:effectLst>
                <a:latin typeface="Calibri" panose="020F0502020204030204" pitchFamily="34" charset="0"/>
              </a:rPr>
              <a:t>No distribution of campaign literature</a:t>
            </a:r>
          </a:p>
          <a:p>
            <a:pPr marL="568325" indent="-568325">
              <a:buClr>
                <a:schemeClr val="bg1"/>
              </a:buClr>
              <a:buFont typeface="+mj-lt"/>
              <a:buAutoNum type="arabicPeriod"/>
            </a:pPr>
            <a:r>
              <a:rPr lang="en-US" sz="3600" b="1" dirty="0">
                <a:solidFill>
                  <a:schemeClr val="bg1"/>
                </a:solidFill>
                <a:effectLst>
                  <a:outerShdw blurRad="38100" dist="38100" dir="2700000" algn="tl">
                    <a:srgbClr val="000000">
                      <a:alpha val="43137"/>
                    </a:srgbClr>
                  </a:outerShdw>
                </a:effectLst>
                <a:latin typeface="Calibri" panose="020F0502020204030204" pitchFamily="34" charset="0"/>
              </a:rPr>
              <a:t>No political signs on church property</a:t>
            </a:r>
          </a:p>
        </p:txBody>
      </p:sp>
    </p:spTree>
    <p:extLst>
      <p:ext uri="{BB962C8B-B14F-4D97-AF65-F5344CB8AC3E}">
        <p14:creationId xmlns:p14="http://schemas.microsoft.com/office/powerpoint/2010/main" val="16682863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864109"/>
            <a:ext cx="3339547" cy="5120640"/>
          </a:xfrm>
        </p:spPr>
        <p:txBody>
          <a:bodyPr>
            <a:normAutofit/>
          </a:bodyPr>
          <a:lstStyle/>
          <a:p>
            <a:pPr algn="ctr"/>
            <a:r>
              <a:rPr lang="en-US" sz="5200" dirty="0">
                <a:effectLst>
                  <a:outerShdw blurRad="38100" dist="38100" dir="2700000" algn="tl">
                    <a:srgbClr val="000000">
                      <a:alpha val="43137"/>
                    </a:srgbClr>
                  </a:outerShdw>
                </a:effectLst>
                <a:latin typeface="Berlin Sans FB Demi" panose="020E0802020502020306" pitchFamily="34" charset="0"/>
              </a:rPr>
              <a:t>What the</a:t>
            </a:r>
            <a:br>
              <a:rPr lang="en-US" sz="5200" dirty="0">
                <a:effectLst>
                  <a:outerShdw blurRad="38100" dist="38100" dir="2700000" algn="tl">
                    <a:srgbClr val="000000">
                      <a:alpha val="43137"/>
                    </a:srgbClr>
                  </a:outerShdw>
                </a:effectLst>
                <a:latin typeface="Berlin Sans FB Demi" panose="020E0802020502020306" pitchFamily="34" charset="0"/>
              </a:rPr>
            </a:br>
            <a:r>
              <a:rPr lang="en-US" sz="5200" dirty="0">
                <a:effectLst>
                  <a:outerShdw blurRad="38100" dist="38100" dir="2700000" algn="tl">
                    <a:srgbClr val="000000">
                      <a:alpha val="43137"/>
                    </a:srgbClr>
                  </a:outerShdw>
                </a:effectLst>
                <a:latin typeface="Berlin Sans FB Demi" panose="020E0802020502020306" pitchFamily="34" charset="0"/>
              </a:rPr>
              <a:t>Church is </a:t>
            </a:r>
            <a:br>
              <a:rPr lang="en-US" sz="5200" dirty="0">
                <a:effectLst>
                  <a:outerShdw blurRad="38100" dist="38100" dir="2700000" algn="tl">
                    <a:srgbClr val="000000">
                      <a:alpha val="43137"/>
                    </a:srgbClr>
                  </a:outerShdw>
                </a:effectLst>
                <a:latin typeface="Berlin Sans FB Demi" panose="020E0802020502020306" pitchFamily="34" charset="0"/>
              </a:rPr>
            </a:br>
            <a:r>
              <a:rPr lang="en-US" sz="5200" dirty="0">
                <a:effectLst>
                  <a:outerShdw blurRad="38100" dist="38100" dir="2700000" algn="tl">
                    <a:srgbClr val="000000">
                      <a:alpha val="43137"/>
                    </a:srgbClr>
                  </a:outerShdw>
                </a:effectLst>
                <a:latin typeface="Berlin Sans FB Demi" panose="020E0802020502020306" pitchFamily="34" charset="0"/>
              </a:rPr>
              <a:t>and </a:t>
            </a:r>
            <a:br>
              <a:rPr lang="en-US" sz="5200" dirty="0">
                <a:effectLst>
                  <a:outerShdw blurRad="38100" dist="38100" dir="2700000" algn="tl">
                    <a:srgbClr val="000000">
                      <a:alpha val="43137"/>
                    </a:srgbClr>
                  </a:outerShdw>
                </a:effectLst>
                <a:latin typeface="Berlin Sans FB Demi" panose="020E0802020502020306" pitchFamily="34" charset="0"/>
              </a:rPr>
            </a:br>
            <a:r>
              <a:rPr lang="en-US" sz="5200" dirty="0">
                <a:effectLst>
                  <a:outerShdw blurRad="38100" dist="38100" dir="2700000" algn="tl">
                    <a:srgbClr val="000000">
                      <a:alpha val="43137"/>
                    </a:srgbClr>
                  </a:outerShdw>
                </a:effectLst>
                <a:latin typeface="Berlin Sans FB Demi" panose="020E0802020502020306" pitchFamily="34" charset="0"/>
              </a:rPr>
              <a:t>is Not</a:t>
            </a:r>
          </a:p>
        </p:txBody>
      </p:sp>
      <p:sp>
        <p:nvSpPr>
          <p:cNvPr id="3" name="Content Placeholder 2"/>
          <p:cNvSpPr>
            <a:spLocks noGrp="1"/>
          </p:cNvSpPr>
          <p:nvPr>
            <p:ph idx="1"/>
          </p:nvPr>
        </p:nvSpPr>
        <p:spPr>
          <a:xfrm>
            <a:off x="3614057" y="635000"/>
            <a:ext cx="8055429" cy="5562600"/>
          </a:xfrm>
          <a:solidFill>
            <a:srgbClr val="336699"/>
          </a:solidFill>
        </p:spPr>
        <p:txBody>
          <a:bodyPr anchor="ctr">
            <a:normAutofit/>
          </a:bodyPr>
          <a:lstStyle/>
          <a:p>
            <a:pPr marL="279400" indent="-279400">
              <a:buClr>
                <a:schemeClr val="bg1"/>
              </a:buClr>
            </a:pPr>
            <a:r>
              <a:rPr lang="en-US" sz="4400" b="1" dirty="0">
                <a:solidFill>
                  <a:schemeClr val="bg1"/>
                </a:solidFill>
                <a:effectLst>
                  <a:outerShdw blurRad="38100" dist="38100" dir="2700000" algn="tl">
                    <a:srgbClr val="000000">
                      <a:alpha val="43137"/>
                    </a:srgbClr>
                  </a:outerShdw>
                </a:effectLst>
                <a:latin typeface="Calibri" panose="020F0502020204030204" pitchFamily="34" charset="0"/>
              </a:rPr>
              <a:t>It is not an ecclesiastical organization that pronounces edicts to the laity!</a:t>
            </a:r>
          </a:p>
          <a:p>
            <a:pPr marL="279400" indent="-279400">
              <a:buClr>
                <a:schemeClr val="bg1"/>
              </a:buClr>
            </a:pPr>
            <a:r>
              <a:rPr lang="en-US" sz="4400" b="1" dirty="0">
                <a:solidFill>
                  <a:schemeClr val="bg1"/>
                </a:solidFill>
                <a:effectLst>
                  <a:outerShdw blurRad="38100" dist="38100" dir="2700000" algn="tl">
                    <a:srgbClr val="000000">
                      <a:alpha val="43137"/>
                    </a:srgbClr>
                  </a:outerShdw>
                </a:effectLst>
                <a:latin typeface="Calibri" panose="020F0502020204030204" pitchFamily="34" charset="0"/>
              </a:rPr>
              <a:t>It is composed of saved people! (Acts 2:47; Hebrews 12:22-23)</a:t>
            </a:r>
          </a:p>
          <a:p>
            <a:pPr marL="279400" indent="-279400">
              <a:buClr>
                <a:schemeClr val="bg1"/>
              </a:buClr>
            </a:pPr>
            <a:r>
              <a:rPr lang="en-US" sz="4400" b="1" dirty="0">
                <a:solidFill>
                  <a:schemeClr val="bg1"/>
                </a:solidFill>
                <a:effectLst>
                  <a:outerShdw blurRad="38100" dist="38100" dir="2700000" algn="tl">
                    <a:srgbClr val="000000">
                      <a:alpha val="43137"/>
                    </a:srgbClr>
                  </a:outerShdw>
                </a:effectLst>
                <a:latin typeface="Calibri" panose="020F0502020204030204" pitchFamily="34" charset="0"/>
              </a:rPr>
              <a:t>The church is not the authority. God’s Word is the authority        (1 Timothy 4:6)</a:t>
            </a:r>
          </a:p>
        </p:txBody>
      </p:sp>
    </p:spTree>
    <p:extLst>
      <p:ext uri="{BB962C8B-B14F-4D97-AF65-F5344CB8AC3E}">
        <p14:creationId xmlns:p14="http://schemas.microsoft.com/office/powerpoint/2010/main" val="38147385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864109"/>
            <a:ext cx="3339547" cy="5120640"/>
          </a:xfrm>
        </p:spPr>
        <p:txBody>
          <a:bodyPr>
            <a:normAutofit/>
          </a:bodyPr>
          <a:lstStyle/>
          <a:p>
            <a:pPr algn="ctr"/>
            <a:r>
              <a:rPr lang="en-US" sz="5200" dirty="0">
                <a:effectLst>
                  <a:outerShdw blurRad="38100" dist="38100" dir="2700000" algn="tl">
                    <a:srgbClr val="000000">
                      <a:alpha val="43137"/>
                    </a:srgbClr>
                  </a:outerShdw>
                </a:effectLst>
                <a:latin typeface="Berlin Sans FB Demi" panose="020E0802020502020306" pitchFamily="34" charset="0"/>
              </a:rPr>
              <a:t>Christ’s kingdom  is not of this world!</a:t>
            </a:r>
            <a:br>
              <a:rPr lang="en-US" sz="5200" dirty="0">
                <a:effectLst>
                  <a:outerShdw blurRad="38100" dist="38100" dir="2700000" algn="tl">
                    <a:srgbClr val="000000">
                      <a:alpha val="43137"/>
                    </a:srgbClr>
                  </a:outerShdw>
                </a:effectLst>
                <a:latin typeface="Berlin Sans FB Demi" panose="020E0802020502020306" pitchFamily="34" charset="0"/>
              </a:rPr>
            </a:br>
            <a:br>
              <a:rPr lang="en-US" sz="5200" dirty="0">
                <a:effectLst>
                  <a:outerShdw blurRad="38100" dist="38100" dir="2700000" algn="tl">
                    <a:srgbClr val="000000">
                      <a:alpha val="43137"/>
                    </a:srgbClr>
                  </a:outerShdw>
                </a:effectLst>
                <a:latin typeface="Berlin Sans FB Demi" panose="020E0802020502020306" pitchFamily="34" charset="0"/>
              </a:rPr>
            </a:br>
            <a:r>
              <a:rPr lang="en-US" sz="4800" dirty="0">
                <a:effectLst>
                  <a:outerShdw blurRad="38100" dist="38100" dir="2700000" algn="tl">
                    <a:srgbClr val="000000">
                      <a:alpha val="43137"/>
                    </a:srgbClr>
                  </a:outerShdw>
                </a:effectLst>
                <a:latin typeface="Berlin Sans FB Demi" panose="020E0802020502020306" pitchFamily="34" charset="0"/>
              </a:rPr>
              <a:t>(John 18:36)</a:t>
            </a:r>
          </a:p>
        </p:txBody>
      </p:sp>
      <p:sp>
        <p:nvSpPr>
          <p:cNvPr id="3" name="Content Placeholder 2"/>
          <p:cNvSpPr>
            <a:spLocks noGrp="1"/>
          </p:cNvSpPr>
          <p:nvPr>
            <p:ph idx="1"/>
          </p:nvPr>
        </p:nvSpPr>
        <p:spPr>
          <a:xfrm>
            <a:off x="3614057" y="635000"/>
            <a:ext cx="8055429" cy="5562600"/>
          </a:xfrm>
          <a:solidFill>
            <a:srgbClr val="336699"/>
          </a:solidFill>
        </p:spPr>
        <p:txBody>
          <a:bodyPr anchor="ctr">
            <a:normAutofit/>
          </a:bodyPr>
          <a:lstStyle/>
          <a:p>
            <a:pPr marL="279400" indent="-279400">
              <a:buClr>
                <a:schemeClr val="bg1"/>
              </a:buClr>
            </a:pPr>
            <a:r>
              <a:rPr lang="en-US" sz="4400" b="1" dirty="0">
                <a:solidFill>
                  <a:schemeClr val="bg1"/>
                </a:solidFill>
                <a:effectLst>
                  <a:outerShdw blurRad="38100" dist="38100" dir="2700000" algn="tl">
                    <a:srgbClr val="000000">
                      <a:alpha val="43137"/>
                    </a:srgbClr>
                  </a:outerShdw>
                </a:effectLst>
                <a:latin typeface="Calibri" panose="020F0502020204030204" pitchFamily="34" charset="0"/>
              </a:rPr>
              <a:t>We are to obey the laws of the country of which we are a part (Romans 13:1-7)</a:t>
            </a:r>
          </a:p>
          <a:p>
            <a:pPr marL="279400" indent="-279400">
              <a:buClr>
                <a:schemeClr val="bg1"/>
              </a:buClr>
            </a:pPr>
            <a:r>
              <a:rPr lang="en-US" sz="4400" b="1" dirty="0">
                <a:solidFill>
                  <a:schemeClr val="bg1"/>
                </a:solidFill>
                <a:effectLst>
                  <a:outerShdw blurRad="38100" dist="38100" dir="2700000" algn="tl">
                    <a:srgbClr val="000000">
                      <a:alpha val="43137"/>
                    </a:srgbClr>
                  </a:outerShdw>
                </a:effectLst>
                <a:latin typeface="Calibri" panose="020F0502020204030204" pitchFamily="34" charset="0"/>
              </a:rPr>
              <a:t>In our nation, each Christian is free to participate or abstain from politics as per their choice.</a:t>
            </a:r>
          </a:p>
          <a:p>
            <a:pPr marL="279400" indent="-279400">
              <a:buClr>
                <a:schemeClr val="bg1"/>
              </a:buClr>
            </a:pPr>
            <a:r>
              <a:rPr lang="en-US" sz="4400" b="1" dirty="0">
                <a:solidFill>
                  <a:schemeClr val="bg1"/>
                </a:solidFill>
                <a:effectLst>
                  <a:outerShdw blurRad="38100" dist="38100" dir="2700000" algn="tl">
                    <a:srgbClr val="000000">
                      <a:alpha val="43137"/>
                    </a:srgbClr>
                  </a:outerShdw>
                </a:effectLst>
                <a:latin typeface="Calibri" panose="020F0502020204030204" pitchFamily="34" charset="0"/>
              </a:rPr>
              <a:t>All we do must honor God and man! (cf. 1 Peter 2:17)</a:t>
            </a:r>
          </a:p>
        </p:txBody>
      </p:sp>
    </p:spTree>
    <p:extLst>
      <p:ext uri="{BB962C8B-B14F-4D97-AF65-F5344CB8AC3E}">
        <p14:creationId xmlns:p14="http://schemas.microsoft.com/office/powerpoint/2010/main" val="31658798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864109"/>
            <a:ext cx="3339547" cy="5120640"/>
          </a:xfrm>
        </p:spPr>
        <p:txBody>
          <a:bodyPr>
            <a:normAutofit/>
          </a:bodyPr>
          <a:lstStyle/>
          <a:p>
            <a:pPr algn="ctr"/>
            <a:r>
              <a:rPr lang="en-US" sz="5200" dirty="0">
                <a:effectLst>
                  <a:outerShdw blurRad="38100" dist="38100" dir="2700000" algn="tl">
                    <a:srgbClr val="000000">
                      <a:alpha val="43137"/>
                    </a:srgbClr>
                  </a:outerShdw>
                </a:effectLst>
                <a:latin typeface="Berlin Sans FB Demi" panose="020E0802020502020306" pitchFamily="34" charset="0"/>
              </a:rPr>
              <a:t>The Purpose</a:t>
            </a:r>
            <a:br>
              <a:rPr lang="en-US" sz="5200" dirty="0">
                <a:effectLst>
                  <a:outerShdw blurRad="38100" dist="38100" dir="2700000" algn="tl">
                    <a:srgbClr val="000000">
                      <a:alpha val="43137"/>
                    </a:srgbClr>
                  </a:outerShdw>
                </a:effectLst>
                <a:latin typeface="Berlin Sans FB Demi" panose="020E0802020502020306" pitchFamily="34" charset="0"/>
              </a:rPr>
            </a:br>
            <a:r>
              <a:rPr lang="en-US" sz="5200" dirty="0">
                <a:effectLst>
                  <a:outerShdw blurRad="38100" dist="38100" dir="2700000" algn="tl">
                    <a:srgbClr val="000000">
                      <a:alpha val="43137"/>
                    </a:srgbClr>
                  </a:outerShdw>
                </a:effectLst>
                <a:latin typeface="Berlin Sans FB Demi" panose="020E0802020502020306" pitchFamily="34" charset="0"/>
              </a:rPr>
              <a:t>of the Pulpit –</a:t>
            </a:r>
            <a:br>
              <a:rPr lang="en-US" sz="5200" dirty="0">
                <a:effectLst>
                  <a:outerShdw blurRad="38100" dist="38100" dir="2700000" algn="tl">
                    <a:srgbClr val="000000">
                      <a:alpha val="43137"/>
                    </a:srgbClr>
                  </a:outerShdw>
                </a:effectLst>
                <a:latin typeface="Berlin Sans FB Demi" panose="020E0802020502020306" pitchFamily="34" charset="0"/>
              </a:rPr>
            </a:br>
            <a:br>
              <a:rPr lang="en-US" sz="3200" dirty="0">
                <a:effectLst>
                  <a:outerShdw blurRad="38100" dist="38100" dir="2700000" algn="tl">
                    <a:srgbClr val="000000">
                      <a:alpha val="43137"/>
                    </a:srgbClr>
                  </a:outerShdw>
                </a:effectLst>
                <a:latin typeface="Berlin Sans FB Demi" panose="020E0802020502020306" pitchFamily="34" charset="0"/>
              </a:rPr>
            </a:br>
            <a:r>
              <a:rPr lang="en-US" sz="5200" dirty="0">
                <a:effectLst>
                  <a:outerShdw blurRad="38100" dist="38100" dir="2700000" algn="tl">
                    <a:srgbClr val="000000">
                      <a:alpha val="43137"/>
                    </a:srgbClr>
                  </a:outerShdw>
                </a:effectLst>
                <a:latin typeface="Berlin Sans FB Demi" panose="020E0802020502020306" pitchFamily="34" charset="0"/>
              </a:rPr>
              <a:t>Preach the Word!</a:t>
            </a:r>
            <a:endParaRPr lang="en-US" sz="4800" dirty="0">
              <a:effectLst>
                <a:outerShdw blurRad="38100" dist="38100" dir="2700000" algn="tl">
                  <a:srgbClr val="000000">
                    <a:alpha val="43137"/>
                  </a:srgbClr>
                </a:outerShdw>
              </a:effectLst>
              <a:latin typeface="Berlin Sans FB Demi" panose="020E0802020502020306" pitchFamily="34" charset="0"/>
            </a:endParaRPr>
          </a:p>
        </p:txBody>
      </p:sp>
      <p:sp>
        <p:nvSpPr>
          <p:cNvPr id="3" name="Content Placeholder 2"/>
          <p:cNvSpPr>
            <a:spLocks noGrp="1"/>
          </p:cNvSpPr>
          <p:nvPr>
            <p:ph idx="1"/>
          </p:nvPr>
        </p:nvSpPr>
        <p:spPr>
          <a:xfrm>
            <a:off x="3614057" y="635000"/>
            <a:ext cx="8055429" cy="5562600"/>
          </a:xfrm>
          <a:solidFill>
            <a:srgbClr val="336699"/>
          </a:solidFill>
        </p:spPr>
        <p:txBody>
          <a:bodyPr anchor="ctr">
            <a:normAutofit/>
          </a:bodyPr>
          <a:lstStyle/>
          <a:p>
            <a:pPr marL="400050" indent="-400050">
              <a:buClr>
                <a:schemeClr val="bg1"/>
              </a:buClr>
            </a:pPr>
            <a:r>
              <a:rPr lang="en-US" sz="4200" b="1" dirty="0">
                <a:solidFill>
                  <a:schemeClr val="bg1"/>
                </a:solidFill>
                <a:effectLst>
                  <a:outerShdw blurRad="38100" dist="38100" dir="2700000" algn="tl">
                    <a:srgbClr val="000000">
                      <a:alpha val="43137"/>
                    </a:srgbClr>
                  </a:outerShdw>
                </a:effectLst>
                <a:latin typeface="Calibri" panose="020F0502020204030204" pitchFamily="34" charset="0"/>
              </a:rPr>
              <a:t>Paying taxes (Matthew 22:21)</a:t>
            </a:r>
          </a:p>
          <a:p>
            <a:pPr marL="400050" indent="-400050">
              <a:buClr>
                <a:schemeClr val="bg1"/>
              </a:buClr>
            </a:pPr>
            <a:r>
              <a:rPr lang="en-US" sz="4200" b="1" dirty="0">
                <a:solidFill>
                  <a:schemeClr val="bg1"/>
                </a:solidFill>
                <a:effectLst>
                  <a:outerShdw blurRad="38100" dist="38100" dir="2700000" algn="tl">
                    <a:srgbClr val="000000">
                      <a:alpha val="43137"/>
                    </a:srgbClr>
                  </a:outerShdw>
                </a:effectLst>
                <a:latin typeface="Calibri" panose="020F0502020204030204" pitchFamily="34" charset="0"/>
              </a:rPr>
              <a:t>Capital Punishment (Acts 25:11)</a:t>
            </a:r>
          </a:p>
          <a:p>
            <a:pPr marL="400050" indent="-400050">
              <a:buClr>
                <a:schemeClr val="bg1"/>
              </a:buClr>
            </a:pPr>
            <a:r>
              <a:rPr lang="en-US" sz="4200" b="1" dirty="0">
                <a:solidFill>
                  <a:schemeClr val="bg1"/>
                </a:solidFill>
                <a:effectLst>
                  <a:outerShdw blurRad="38100" dist="38100" dir="2700000" algn="tl">
                    <a:srgbClr val="000000">
                      <a:alpha val="43137"/>
                    </a:srgbClr>
                  </a:outerShdw>
                </a:effectLst>
                <a:latin typeface="Calibri" panose="020F0502020204030204" pitchFamily="34" charset="0"/>
              </a:rPr>
              <a:t>Protecting Innocent (James 5:6)</a:t>
            </a:r>
          </a:p>
          <a:p>
            <a:pPr marL="400050" indent="-400050">
              <a:buClr>
                <a:schemeClr val="bg1"/>
              </a:buClr>
            </a:pPr>
            <a:r>
              <a:rPr lang="en-US" sz="4200" b="1" dirty="0">
                <a:solidFill>
                  <a:schemeClr val="bg1"/>
                </a:solidFill>
                <a:effectLst>
                  <a:outerShdw blurRad="38100" dist="38100" dir="2700000" algn="tl">
                    <a:srgbClr val="000000">
                      <a:alpha val="43137"/>
                    </a:srgbClr>
                  </a:outerShdw>
                </a:effectLst>
                <a:latin typeface="Calibri" panose="020F0502020204030204" pitchFamily="34" charset="0"/>
              </a:rPr>
              <a:t>Homosexuality/Same sex marriage (1 Corinthians 6:9-10)</a:t>
            </a:r>
          </a:p>
          <a:p>
            <a:pPr marL="400050" indent="-400050">
              <a:buClr>
                <a:schemeClr val="bg1"/>
              </a:buClr>
            </a:pPr>
            <a:r>
              <a:rPr lang="en-US" sz="4200" b="1" dirty="0">
                <a:solidFill>
                  <a:schemeClr val="bg1"/>
                </a:solidFill>
                <a:effectLst>
                  <a:outerShdw blurRad="38100" dist="38100" dir="2700000" algn="tl">
                    <a:srgbClr val="000000">
                      <a:alpha val="43137"/>
                    </a:srgbClr>
                  </a:outerShdw>
                </a:effectLst>
                <a:latin typeface="Calibri" panose="020F0502020204030204" pitchFamily="34" charset="0"/>
              </a:rPr>
              <a:t>i.e. Preaching the whole counsel of God, applying it to our lives!  (2 Peter 1:3)</a:t>
            </a:r>
          </a:p>
        </p:txBody>
      </p:sp>
    </p:spTree>
    <p:extLst>
      <p:ext uri="{BB962C8B-B14F-4D97-AF65-F5344CB8AC3E}">
        <p14:creationId xmlns:p14="http://schemas.microsoft.com/office/powerpoint/2010/main" val="25131205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864109"/>
            <a:ext cx="3339547" cy="5120640"/>
          </a:xfrm>
        </p:spPr>
        <p:txBody>
          <a:bodyPr>
            <a:normAutofit/>
          </a:bodyPr>
          <a:lstStyle/>
          <a:p>
            <a:pPr algn="ctr"/>
            <a:r>
              <a:rPr lang="en-US" sz="5200" dirty="0">
                <a:effectLst>
                  <a:outerShdw blurRad="38100" dist="38100" dir="2700000" algn="tl">
                    <a:srgbClr val="000000">
                      <a:alpha val="43137"/>
                    </a:srgbClr>
                  </a:outerShdw>
                </a:effectLst>
                <a:latin typeface="Berlin Sans FB Demi" panose="020E0802020502020306" pitchFamily="34" charset="0"/>
              </a:rPr>
              <a:t>The </a:t>
            </a:r>
            <a:r>
              <a:rPr lang="en-US" sz="5200" dirty="0" err="1">
                <a:effectLst>
                  <a:outerShdw blurRad="38100" dist="38100" dir="2700000" algn="tl">
                    <a:srgbClr val="000000">
                      <a:alpha val="43137"/>
                    </a:srgbClr>
                  </a:outerShdw>
                </a:effectLst>
                <a:latin typeface="Berlin Sans FB Demi" panose="020E0802020502020306" pitchFamily="34" charset="0"/>
              </a:rPr>
              <a:t>Christian’sobligation</a:t>
            </a:r>
            <a:r>
              <a:rPr lang="en-US" sz="5200" dirty="0">
                <a:effectLst>
                  <a:outerShdw blurRad="38100" dist="38100" dir="2700000" algn="tl">
                    <a:srgbClr val="000000">
                      <a:alpha val="43137"/>
                    </a:srgbClr>
                  </a:outerShdw>
                </a:effectLst>
                <a:latin typeface="Berlin Sans FB Demi" panose="020E0802020502020306" pitchFamily="34" charset="0"/>
              </a:rPr>
              <a:t> in regard to Politics</a:t>
            </a:r>
            <a:endParaRPr lang="en-US" sz="4800" dirty="0">
              <a:effectLst>
                <a:outerShdw blurRad="38100" dist="38100" dir="2700000" algn="tl">
                  <a:srgbClr val="000000">
                    <a:alpha val="43137"/>
                  </a:srgbClr>
                </a:outerShdw>
              </a:effectLst>
              <a:latin typeface="Berlin Sans FB Demi" panose="020E0802020502020306" pitchFamily="34" charset="0"/>
            </a:endParaRPr>
          </a:p>
        </p:txBody>
      </p:sp>
      <p:sp>
        <p:nvSpPr>
          <p:cNvPr id="3" name="Content Placeholder 2"/>
          <p:cNvSpPr>
            <a:spLocks noGrp="1"/>
          </p:cNvSpPr>
          <p:nvPr>
            <p:ph idx="1"/>
          </p:nvPr>
        </p:nvSpPr>
        <p:spPr>
          <a:xfrm>
            <a:off x="3614057" y="635000"/>
            <a:ext cx="8055429" cy="5562600"/>
          </a:xfrm>
          <a:solidFill>
            <a:srgbClr val="336699"/>
          </a:solidFill>
        </p:spPr>
        <p:txBody>
          <a:bodyPr anchor="ctr">
            <a:normAutofit/>
          </a:bodyPr>
          <a:lstStyle/>
          <a:p>
            <a:pPr marL="400050" indent="-400050">
              <a:buClr>
                <a:schemeClr val="bg1"/>
              </a:buClr>
            </a:pPr>
            <a:r>
              <a:rPr lang="en-US" sz="4200" b="1" dirty="0">
                <a:solidFill>
                  <a:schemeClr val="bg1"/>
                </a:solidFill>
                <a:effectLst>
                  <a:outerShdw blurRad="38100" dist="38100" dir="2700000" algn="tl">
                    <a:srgbClr val="000000">
                      <a:alpha val="43137"/>
                    </a:srgbClr>
                  </a:outerShdw>
                </a:effectLst>
                <a:latin typeface="Calibri" panose="020F0502020204030204" pitchFamily="34" charset="0"/>
              </a:rPr>
              <a:t>Support candidates who promote godliness and virtue                      (1 Timothy 2:1-2)</a:t>
            </a:r>
          </a:p>
          <a:p>
            <a:pPr marL="400050" indent="-400050">
              <a:buClr>
                <a:schemeClr val="bg1"/>
              </a:buClr>
            </a:pPr>
            <a:r>
              <a:rPr lang="en-US" sz="4200" b="1" dirty="0">
                <a:solidFill>
                  <a:schemeClr val="bg1"/>
                </a:solidFill>
                <a:effectLst>
                  <a:outerShdw blurRad="38100" dist="38100" dir="2700000" algn="tl">
                    <a:srgbClr val="000000">
                      <a:alpha val="43137"/>
                    </a:srgbClr>
                  </a:outerShdw>
                </a:effectLst>
                <a:latin typeface="Calibri" panose="020F0502020204030204" pitchFamily="34" charset="0"/>
              </a:rPr>
              <a:t>Support candidates who respect and protect innocent life (Romans 13:9)</a:t>
            </a:r>
          </a:p>
          <a:p>
            <a:pPr marL="400050" indent="-400050">
              <a:buClr>
                <a:schemeClr val="bg1"/>
              </a:buClr>
            </a:pPr>
            <a:r>
              <a:rPr lang="en-US" sz="4200" b="1" dirty="0">
                <a:solidFill>
                  <a:schemeClr val="bg1"/>
                </a:solidFill>
                <a:effectLst>
                  <a:outerShdw blurRad="38100" dist="38100" dir="2700000" algn="tl">
                    <a:srgbClr val="000000">
                      <a:alpha val="43137"/>
                    </a:srgbClr>
                  </a:outerShdw>
                </a:effectLst>
                <a:latin typeface="Calibri" panose="020F0502020204030204" pitchFamily="34" charset="0"/>
              </a:rPr>
              <a:t>Be a good influence to all men (Matthew 5:13-16)</a:t>
            </a:r>
          </a:p>
        </p:txBody>
      </p:sp>
    </p:spTree>
    <p:extLst>
      <p:ext uri="{BB962C8B-B14F-4D97-AF65-F5344CB8AC3E}">
        <p14:creationId xmlns:p14="http://schemas.microsoft.com/office/powerpoint/2010/main" val="8198459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30578" y="1012698"/>
            <a:ext cx="4715490" cy="787527"/>
          </a:xfrm>
        </p:spPr>
        <p:txBody>
          <a:bodyPr>
            <a:noAutofit/>
          </a:bodyPr>
          <a:lstStyle/>
          <a:p>
            <a:pPr algn="ctr"/>
            <a:r>
              <a:rPr lang="en-US" sz="6000" dirty="0">
                <a:effectLst>
                  <a:outerShdw blurRad="38100" dist="38100" dir="2700000" algn="tl">
                    <a:srgbClr val="000000">
                      <a:alpha val="43137"/>
                    </a:srgbClr>
                  </a:outerShdw>
                </a:effectLst>
                <a:latin typeface="Berlin Sans FB Demi" panose="020E0802020502020306" pitchFamily="34" charset="0"/>
              </a:rPr>
              <a:t>Conclusion</a:t>
            </a:r>
          </a:p>
        </p:txBody>
      </p:sp>
      <p:sp>
        <p:nvSpPr>
          <p:cNvPr id="3" name="Subtitle 2"/>
          <p:cNvSpPr>
            <a:spLocks noGrp="1"/>
          </p:cNvSpPr>
          <p:nvPr>
            <p:ph type="subTitle" idx="1"/>
          </p:nvPr>
        </p:nvSpPr>
        <p:spPr>
          <a:xfrm>
            <a:off x="158262" y="2028825"/>
            <a:ext cx="6260123" cy="4002698"/>
          </a:xfrm>
        </p:spPr>
        <p:txBody>
          <a:bodyPr>
            <a:noAutofit/>
          </a:bodyPr>
          <a:lstStyle/>
          <a:p>
            <a:pPr algn="ctr"/>
            <a:r>
              <a:rPr lang="en-US" sz="4000" b="1" dirty="0">
                <a:solidFill>
                  <a:schemeClr val="bg1"/>
                </a:solidFill>
                <a:effectLst>
                  <a:outerShdw blurRad="38100" dist="38100" dir="2700000" algn="tl">
                    <a:srgbClr val="000000">
                      <a:alpha val="43137"/>
                    </a:srgbClr>
                  </a:outerShdw>
                </a:effectLst>
                <a:latin typeface="Calibri" panose="020F0502020204030204" pitchFamily="34" charset="0"/>
              </a:rPr>
              <a:t>Our responsibility as Christians is to bring glory to God.  This takes a righteous life, and expressions of love to all men!</a:t>
            </a:r>
          </a:p>
          <a:p>
            <a:pPr algn="ctr"/>
            <a:endParaRPr lang="en-US" sz="1400" b="1" dirty="0">
              <a:solidFill>
                <a:schemeClr val="bg1"/>
              </a:solidFill>
              <a:effectLst>
                <a:outerShdw blurRad="38100" dist="38100" dir="2700000" algn="tl">
                  <a:srgbClr val="000000">
                    <a:alpha val="43137"/>
                  </a:srgbClr>
                </a:outerShdw>
              </a:effectLst>
              <a:latin typeface="Calibri" panose="020F0502020204030204" pitchFamily="34" charset="0"/>
            </a:endParaRPr>
          </a:p>
          <a:p>
            <a:pPr algn="ctr"/>
            <a:r>
              <a:rPr lang="en-US" sz="3600" b="1" dirty="0">
                <a:solidFill>
                  <a:schemeClr val="bg1"/>
                </a:solidFill>
                <a:effectLst>
                  <a:outerShdw blurRad="38100" dist="38100" dir="2700000" algn="tl">
                    <a:srgbClr val="000000">
                      <a:alpha val="43137"/>
                    </a:srgbClr>
                  </a:outerShdw>
                </a:effectLst>
                <a:latin typeface="Calibri" panose="020F0502020204030204" pitchFamily="34" charset="0"/>
              </a:rPr>
              <a:t>1 Peter 2:11-12</a:t>
            </a:r>
          </a:p>
        </p:txBody>
      </p:sp>
      <p:pic>
        <p:nvPicPr>
          <p:cNvPr id="1026" name="Picture 2" descr="https://upload.wikimedia.org/wikipedia/commons/b/b2/Church_versus_State.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82004" y="509954"/>
            <a:ext cx="4981360" cy="5863371"/>
          </a:xfrm>
          <a:prstGeom prst="rect">
            <a:avLst/>
          </a:prstGeom>
          <a:noFill/>
          <a:ln w="63500">
            <a:solidFill>
              <a:schemeClr val="accent1"/>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85810468"/>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theme/theme1.xml><?xml version="1.0" encoding="utf-8"?>
<a:theme xmlns:a="http://schemas.openxmlformats.org/drawingml/2006/main" name="Frame">
  <a:themeElements>
    <a:clrScheme name="Frame">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Frame">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39D77354-939E-4A26-AE51-B3F9618B14B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TM03457475[[fn=Frame]]</Template>
  <TotalTime>493</TotalTime>
  <Words>1377</Words>
  <Application>Microsoft Office PowerPoint</Application>
  <PresentationFormat>Widescreen</PresentationFormat>
  <Paragraphs>87</Paragraphs>
  <Slides>8</Slides>
  <Notes>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Arial</vt:lpstr>
      <vt:lpstr>Berlin Sans FB Demi</vt:lpstr>
      <vt:lpstr>Calibri</vt:lpstr>
      <vt:lpstr>Corbel</vt:lpstr>
      <vt:lpstr>Wingdings 2</vt:lpstr>
      <vt:lpstr>Frame</vt:lpstr>
      <vt:lpstr>The Church and Politics</vt:lpstr>
      <vt:lpstr>What does the U.S. Government say ?</vt:lpstr>
      <vt:lpstr>Prohibited Activities</vt:lpstr>
      <vt:lpstr>What the Church is  and  is Not</vt:lpstr>
      <vt:lpstr>Christ’s kingdom  is not of this world!  (John 18:36)</vt:lpstr>
      <vt:lpstr>The Purpose of the Pulpit –  Preach the Word!</vt:lpstr>
      <vt:lpstr>The Christian’sobligation in regard to Politics</vt:lpstr>
      <vt:lpstr>Conclusion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Church and Politics</dc:title>
  <dc:creator>Stan Cox</dc:creator>
  <cp:lastModifiedBy>Stan Cox</cp:lastModifiedBy>
  <cp:revision>17</cp:revision>
  <dcterms:created xsi:type="dcterms:W3CDTF">2016-10-15T19:46:56Z</dcterms:created>
  <dcterms:modified xsi:type="dcterms:W3CDTF">2016-10-27T15:53:37Z</dcterms:modified>
</cp:coreProperties>
</file>