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10400" cy="92964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Footlight MT Light" panose="0204060206030A020304" pitchFamily="18"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5477" autoAdjust="0"/>
  </p:normalViewPr>
  <p:slideViewPr>
    <p:cSldViewPr snapToGrid="0">
      <p:cViewPr varScale="1">
        <p:scale>
          <a:sx n="35" d="100"/>
          <a:sy n="35" d="100"/>
        </p:scale>
        <p:origin x="2438" y="5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077F8-9F41-4BC6-BC7D-5935A7CD336F}"/>
              </a:ext>
            </a:extLst>
          </p:cNvPr>
          <p:cNvSpPr>
            <a:spLocks noGrp="1"/>
          </p:cNvSpPr>
          <p:nvPr>
            <p:ph type="hdr" sz="quarter"/>
          </p:nvPr>
        </p:nvSpPr>
        <p:spPr>
          <a:xfrm>
            <a:off x="0" y="0"/>
            <a:ext cx="3397834" cy="854263"/>
          </a:xfrm>
          <a:prstGeom prst="rect">
            <a:avLst/>
          </a:prstGeom>
        </p:spPr>
        <p:txBody>
          <a:bodyPr vert="horz" lIns="93177" tIns="46589" rIns="93177" bIns="46589" rtlCol="0"/>
          <a:lstStyle>
            <a:lvl1pPr algn="l">
              <a:defRPr sz="1200"/>
            </a:lvl1pPr>
          </a:lstStyle>
          <a:p>
            <a:r>
              <a:rPr lang="en-US" sz="1800" dirty="0">
                <a:latin typeface="Footlight MT Light" panose="0204060206030A020304" pitchFamily="18" charset="0"/>
              </a:rPr>
              <a:t>The Clarity of Revelation</a:t>
            </a:r>
          </a:p>
          <a:p>
            <a:r>
              <a:rPr lang="en-US" dirty="0"/>
              <a:t>Can We Understand God’s Word?</a:t>
            </a:r>
          </a:p>
        </p:txBody>
      </p:sp>
      <p:sp>
        <p:nvSpPr>
          <p:cNvPr id="3" name="Date Placeholder 2">
            <a:extLst>
              <a:ext uri="{FF2B5EF4-FFF2-40B4-BE49-F238E27FC236}">
                <a16:creationId xmlns:a16="http://schemas.microsoft.com/office/drawing/2014/main" id="{5B779B85-FC95-460E-9813-237CC147062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July 7, 2019 PM</a:t>
            </a:r>
          </a:p>
        </p:txBody>
      </p:sp>
      <p:sp>
        <p:nvSpPr>
          <p:cNvPr id="4" name="Footer Placeholder 3">
            <a:extLst>
              <a:ext uri="{FF2B5EF4-FFF2-40B4-BE49-F238E27FC236}">
                <a16:creationId xmlns:a16="http://schemas.microsoft.com/office/drawing/2014/main" id="{11D4F9CD-8A85-4179-9BA9-9C93531726D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B80C86B-920C-46E7-B087-4410D320C61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2A698F8C-AA97-4659-BB04-4C35BDFC3EA6}" type="slidenum">
              <a:rPr lang="en-US" smtClean="0"/>
              <a:t>‹#›</a:t>
            </a:fld>
            <a:endParaRPr lang="en-US" dirty="0"/>
          </a:p>
        </p:txBody>
      </p:sp>
    </p:spTree>
    <p:extLst>
      <p:ext uri="{BB962C8B-B14F-4D97-AF65-F5344CB8AC3E}">
        <p14:creationId xmlns:p14="http://schemas.microsoft.com/office/powerpoint/2010/main" val="174490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C2D36C-FE29-48EC-99AE-E2AB00C934D9}" type="datetimeFigureOut">
              <a:rPr lang="en-US" smtClean="0"/>
              <a:t>8/7/2019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EF5165-EE7C-400B-B589-377F841CBC93}" type="slidenum">
              <a:rPr lang="en-US" smtClean="0"/>
              <a:t>‹#›</a:t>
            </a:fld>
            <a:endParaRPr lang="en-US"/>
          </a:p>
        </p:txBody>
      </p:sp>
    </p:spTree>
    <p:extLst>
      <p:ext uri="{BB962C8B-B14F-4D97-AF65-F5344CB8AC3E}">
        <p14:creationId xmlns:p14="http://schemas.microsoft.com/office/powerpoint/2010/main" val="265048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The apostle Paul, as an apostle, received revelations from God</a:t>
            </a:r>
          </a:p>
          <a:p>
            <a:r>
              <a:rPr lang="en-US" b="1" dirty="0"/>
              <a:t>(2 Corinthians 12:1), </a:t>
            </a:r>
            <a:r>
              <a:rPr lang="en-US" i="1" dirty="0"/>
              <a:t>“It is doubtless not profitable for me to boast.  I will come to visions and </a:t>
            </a:r>
            <a:r>
              <a:rPr lang="en-US" b="1" i="1" dirty="0"/>
              <a:t>revelations</a:t>
            </a:r>
            <a:r>
              <a:rPr lang="en-US" i="1" dirty="0"/>
              <a:t> of the Lord.”</a:t>
            </a:r>
          </a:p>
          <a:p>
            <a:r>
              <a:rPr lang="en-US" b="1" dirty="0"/>
              <a:t>(2 Corinthians 12:7), </a:t>
            </a:r>
            <a:r>
              <a:rPr lang="en-US" i="1" dirty="0"/>
              <a:t>“And lest I should be exalted above measure by the abundance of the </a:t>
            </a:r>
            <a:r>
              <a:rPr lang="en-US" b="1" i="1" dirty="0"/>
              <a:t>revelations</a:t>
            </a:r>
            <a:r>
              <a:rPr lang="en-US" i="1" dirty="0"/>
              <a:t>, a thorn in the flesh was given to me, a messenger of Satan to buffet me, lest I be exalted above measure.”</a:t>
            </a:r>
          </a:p>
          <a:p>
            <a:pPr marL="174708" indent="-174708">
              <a:buFont typeface="Arial" panose="020B0604020202020204" pitchFamily="34" charset="0"/>
              <a:buChar char="•"/>
            </a:pPr>
            <a:r>
              <a:rPr lang="en-US" dirty="0"/>
              <a:t>Revelations (</a:t>
            </a:r>
            <a:r>
              <a:rPr lang="en-US" i="1" dirty="0" err="1"/>
              <a:t>apokalupsis</a:t>
            </a:r>
            <a:r>
              <a:rPr lang="en-US" dirty="0"/>
              <a:t>) - 1) laying bear, making naked; 2) a disclosure of truth, instruction, 2a) concerning things before unknown.</a:t>
            </a:r>
          </a:p>
          <a:p>
            <a:r>
              <a:rPr lang="en-US" b="1" dirty="0"/>
              <a:t>(Revelation 1:1), </a:t>
            </a:r>
            <a:r>
              <a:rPr lang="en-US" i="1" dirty="0"/>
              <a:t>“The Revelation of Jesus Christ, which God gave Him </a:t>
            </a:r>
            <a:r>
              <a:rPr lang="en-US" b="1" i="1" dirty="0"/>
              <a:t>to show His servants</a:t>
            </a:r>
            <a:r>
              <a:rPr lang="en-US" i="1" dirty="0"/>
              <a:t>—things which must shortly take place.”</a:t>
            </a:r>
          </a:p>
          <a:p>
            <a:pPr marL="174708" indent="-174708">
              <a:buFont typeface="Arial" panose="020B0604020202020204" pitchFamily="34" charset="0"/>
              <a:buChar char="•"/>
            </a:pPr>
            <a:r>
              <a:rPr lang="en-US" b="1" i="0" dirty="0"/>
              <a:t>What was once unknown to men (a mystery), God has revealed…</a:t>
            </a:r>
          </a:p>
          <a:p>
            <a:r>
              <a:rPr lang="en-US" b="1" dirty="0"/>
              <a:t>(Colossians 1:24-29), </a:t>
            </a:r>
            <a:r>
              <a:rPr lang="en-US" i="1" dirty="0"/>
              <a:t>“I now rejoice in my sufferings for you, and fill up in my flesh what is lacking in the afflictions of Christ, for the sake of His body, which is the church,</a:t>
            </a:r>
            <a:r>
              <a:rPr lang="en-US" i="1" baseline="30000" dirty="0"/>
              <a:t> 25</a:t>
            </a:r>
            <a:r>
              <a:rPr lang="en-US" i="1" dirty="0"/>
              <a:t> of which I became a minister according to the stewardship from God which was given to me for you, to fulfill the word of God,</a:t>
            </a:r>
            <a:r>
              <a:rPr lang="en-US" i="1" baseline="30000" dirty="0"/>
              <a:t> 26</a:t>
            </a:r>
            <a:r>
              <a:rPr lang="en-US" i="1" dirty="0"/>
              <a:t> the </a:t>
            </a:r>
            <a:r>
              <a:rPr lang="en-US" b="1" i="1" dirty="0"/>
              <a:t>mystery which has been hidden from ages and from generations, but now has been revealed to His saints</a:t>
            </a:r>
            <a:r>
              <a:rPr lang="en-US" i="1" dirty="0"/>
              <a:t>.</a:t>
            </a:r>
            <a:r>
              <a:rPr lang="en-US" i="1" baseline="30000" dirty="0"/>
              <a:t> 27</a:t>
            </a:r>
            <a:r>
              <a:rPr lang="en-US" i="1" dirty="0"/>
              <a:t> To them </a:t>
            </a:r>
            <a:r>
              <a:rPr lang="en-US" b="1" i="1" dirty="0"/>
              <a:t>God willed to make known what are the riches of the glory of this mystery among the Gentiles: which is Christ in you, the hope of glory</a:t>
            </a:r>
            <a:r>
              <a:rPr lang="en-US" i="1" dirty="0"/>
              <a:t>.</a:t>
            </a:r>
            <a:r>
              <a:rPr lang="en-US" i="1" baseline="30000" dirty="0"/>
              <a:t> 28</a:t>
            </a:r>
            <a:r>
              <a:rPr lang="en-US" i="1" dirty="0"/>
              <a:t> </a:t>
            </a:r>
            <a:r>
              <a:rPr lang="en-US" i="1" u="sng" dirty="0"/>
              <a:t>Him we preach, warning every man and teaching every man in all wisdom, that we may present every man perfect in Christ Jesus</a:t>
            </a:r>
            <a:r>
              <a:rPr lang="en-US" i="1" dirty="0"/>
              <a:t>.</a:t>
            </a:r>
            <a:r>
              <a:rPr lang="en-US" i="1" baseline="30000" dirty="0"/>
              <a:t> 29</a:t>
            </a:r>
            <a:r>
              <a:rPr lang="en-US" i="1" dirty="0"/>
              <a:t> To this end I also labor, striving according to His working which works in me mightily.”</a:t>
            </a:r>
          </a:p>
          <a:p>
            <a:pPr marL="640594" lvl="1" indent="-174708">
              <a:buFont typeface="Arial" panose="020B0604020202020204" pitchFamily="34" charset="0"/>
              <a:buChar char="•"/>
            </a:pPr>
            <a:r>
              <a:rPr lang="en-US" dirty="0"/>
              <a:t>God has revealed what once was a mystery</a:t>
            </a:r>
          </a:p>
          <a:p>
            <a:pPr marL="640594" lvl="1" indent="-174708">
              <a:buFont typeface="Arial" panose="020B0604020202020204" pitchFamily="34" charset="0"/>
              <a:buChar char="•"/>
            </a:pPr>
            <a:r>
              <a:rPr lang="en-US" dirty="0"/>
              <a:t>God wills that it is known among the Gentiles</a:t>
            </a:r>
          </a:p>
          <a:p>
            <a:pPr marL="640594" lvl="1" indent="-174708">
              <a:buFont typeface="Arial" panose="020B0604020202020204" pitchFamily="34" charset="0"/>
              <a:buChar char="•"/>
            </a:pPr>
            <a:r>
              <a:rPr lang="en-US" dirty="0"/>
              <a:t>God sent Paul to preach that revealed mystery, that every man might be perfected in Christ</a:t>
            </a:r>
          </a:p>
          <a:p>
            <a:pPr marL="640594" lvl="1"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Consider these truths in light of the present view that impacts our view of fellowship.</a:t>
            </a:r>
          </a:p>
          <a:p>
            <a:pPr marL="640594" lvl="1" indent="-174708">
              <a:buFont typeface="Arial" panose="020B0604020202020204" pitchFamily="34" charset="0"/>
              <a:buChar char="•"/>
            </a:pPr>
            <a:r>
              <a:rPr lang="en-US" dirty="0"/>
              <a:t>Scripture clearly reveals that we are not to have fellowship with false teachers</a:t>
            </a:r>
          </a:p>
          <a:p>
            <a:r>
              <a:rPr lang="en-US" b="1" dirty="0"/>
              <a:t>(2 John 9-11), </a:t>
            </a:r>
            <a:r>
              <a:rPr lang="en-US" i="1" dirty="0"/>
              <a:t>“Whoever transgresses and does not abide in the doctrine of Christ does not have God. He who abides in the doctrine of Christ has both the Father and the Son.</a:t>
            </a:r>
            <a:r>
              <a:rPr lang="en-US" i="1" baseline="30000" dirty="0"/>
              <a:t> 10</a:t>
            </a:r>
            <a:r>
              <a:rPr lang="en-US" i="1" dirty="0"/>
              <a:t> If anyone comes to you and does not bring this doctrine, do not receive him into your house nor greet him;</a:t>
            </a:r>
            <a:r>
              <a:rPr lang="en-US" i="1" baseline="30000" dirty="0"/>
              <a:t> 11</a:t>
            </a:r>
            <a:r>
              <a:rPr lang="en-US" i="1" dirty="0"/>
              <a:t> for he who greets him shares in his evil deeds.”</a:t>
            </a:r>
          </a:p>
          <a:p>
            <a:pPr marL="640594" lvl="1" indent="-174708">
              <a:buFont typeface="Arial" panose="020B0604020202020204" pitchFamily="34" charset="0"/>
              <a:buChar char="•"/>
            </a:pPr>
            <a:r>
              <a:rPr lang="en-US" dirty="0"/>
              <a:t>Some, however, while conceding this teaching ask the question, “What about where the scriptures are not sufficiently clear?”</a:t>
            </a:r>
          </a:p>
          <a:p>
            <a:pPr marL="640594" lvl="1" indent="-174708">
              <a:buFont typeface="Arial" panose="020B0604020202020204" pitchFamily="34" charset="0"/>
              <a:buChar char="•"/>
            </a:pPr>
            <a:r>
              <a:rPr lang="en-US" dirty="0"/>
              <a:t>Others state that while the word of God is objective, we must accept that our understanding of God’s word is always relative.</a:t>
            </a:r>
          </a:p>
          <a:p>
            <a:pPr marL="640594" lvl="1" indent="-174708">
              <a:buFont typeface="Arial" panose="020B0604020202020204" pitchFamily="34" charset="0"/>
              <a:buChar char="•"/>
            </a:pPr>
            <a:r>
              <a:rPr lang="en-US" dirty="0"/>
              <a:t>Each statement is designed to excuse fellowship with someone who may be teaching error or practicing sin.  It is designed to encourage tolerance in differences.</a:t>
            </a:r>
          </a:p>
          <a:p>
            <a:pPr marL="640594" lvl="1" indent="-174708">
              <a:buFont typeface="Arial" panose="020B0604020202020204" pitchFamily="34" charset="0"/>
              <a:buChar char="•"/>
            </a:pPr>
            <a:r>
              <a:rPr lang="en-US" dirty="0"/>
              <a:t>Let’s examine each statement in turn.</a:t>
            </a:r>
          </a:p>
        </p:txBody>
      </p:sp>
      <p:sp>
        <p:nvSpPr>
          <p:cNvPr id="4" name="Slide Number Placeholder 3"/>
          <p:cNvSpPr>
            <a:spLocks noGrp="1"/>
          </p:cNvSpPr>
          <p:nvPr>
            <p:ph type="sldNum" sz="quarter" idx="5"/>
          </p:nvPr>
        </p:nvSpPr>
        <p:spPr/>
        <p:txBody>
          <a:bodyPr/>
          <a:lstStyle/>
          <a:p>
            <a:fld id="{CFEF5165-EE7C-400B-B589-377F841CBC93}" type="slidenum">
              <a:rPr lang="en-US" smtClean="0"/>
              <a:t>1</a:t>
            </a:fld>
            <a:endParaRPr lang="en-US"/>
          </a:p>
        </p:txBody>
      </p:sp>
    </p:spTree>
    <p:extLst>
      <p:ext uri="{BB962C8B-B14F-4D97-AF65-F5344CB8AC3E}">
        <p14:creationId xmlns:p14="http://schemas.microsoft.com/office/powerpoint/2010/main" val="57743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Is Scripture Sufficiently Clear?</a:t>
            </a:r>
          </a:p>
          <a:p>
            <a:pPr marL="174708" indent="-174708">
              <a:buFont typeface="Arial" panose="020B0604020202020204" pitchFamily="34" charset="0"/>
              <a:buChar char="•"/>
            </a:pPr>
            <a:r>
              <a:rPr lang="en-US" b="1" dirty="0"/>
              <a:t>To contend otherwise is to deny God’s ability to reveal Himself to us.</a:t>
            </a:r>
          </a:p>
          <a:p>
            <a:pPr marL="174708" indent="-174708">
              <a:buFont typeface="Arial" panose="020B0604020202020204" pitchFamily="34" charset="0"/>
              <a:buChar char="•"/>
            </a:pPr>
            <a:r>
              <a:rPr lang="en-US" dirty="0"/>
              <a:t>Logical argument, consider:</a:t>
            </a:r>
          </a:p>
          <a:p>
            <a:pPr marL="640594" lvl="1" indent="-174708">
              <a:buFont typeface="Arial" panose="020B0604020202020204" pitchFamily="34" charset="0"/>
              <a:buChar char="•"/>
            </a:pPr>
            <a:r>
              <a:rPr lang="en-US" b="1" dirty="0"/>
              <a:t>Does God want us to know His will?</a:t>
            </a:r>
          </a:p>
          <a:p>
            <a:r>
              <a:rPr lang="en-US" dirty="0"/>
              <a:t>(Colossians 1:27-28), “</a:t>
            </a:r>
            <a:r>
              <a:rPr lang="en-US" i="1" dirty="0"/>
              <a:t>To them </a:t>
            </a:r>
            <a:r>
              <a:rPr lang="en-US" b="1" i="1" dirty="0"/>
              <a:t>God willed to make known what are the riches of the glory of this mystery among the Gentiles: which is Christ in you, the hope of glory</a:t>
            </a:r>
            <a:r>
              <a:rPr lang="en-US" i="1" dirty="0"/>
              <a:t>.</a:t>
            </a:r>
            <a:r>
              <a:rPr lang="en-US" i="1" baseline="30000" dirty="0"/>
              <a:t> 28</a:t>
            </a:r>
            <a:r>
              <a:rPr lang="en-US" i="1" dirty="0"/>
              <a:t> </a:t>
            </a:r>
            <a:r>
              <a:rPr lang="en-US" i="1" u="sng" dirty="0"/>
              <a:t>Him we preach, warning every man and teaching every man in all wisdom, that we may present every man perfect in Christ Jesus</a:t>
            </a:r>
            <a:r>
              <a:rPr lang="en-US" i="1" dirty="0"/>
              <a:t>.”</a:t>
            </a:r>
          </a:p>
          <a:p>
            <a:pPr marL="640594" lvl="1" indent="-174708">
              <a:buFont typeface="Arial" panose="020B0604020202020204" pitchFamily="34" charset="0"/>
              <a:buChar char="•"/>
            </a:pPr>
            <a:r>
              <a:rPr lang="en-US" b="1" i="0" dirty="0"/>
              <a:t>Is God capable of doing what He wants to do? (Omniscience, Omnipotence)</a:t>
            </a:r>
          </a:p>
          <a:p>
            <a:r>
              <a:rPr lang="en-US" b="1" i="0" dirty="0"/>
              <a:t>(Jeremiah 32:17), [Jeremiah’s prayer to God], </a:t>
            </a:r>
            <a:r>
              <a:rPr lang="en-US" b="0" i="1" dirty="0"/>
              <a:t>“Ah, Lord God! Behold, You have made the heavens and the earth by Your great power and outstretched arm. </a:t>
            </a:r>
            <a:r>
              <a:rPr lang="en-US" b="1" i="1" dirty="0"/>
              <a:t>There is nothing too hard for You.”</a:t>
            </a:r>
          </a:p>
          <a:p>
            <a:pPr marL="640594" lvl="1" indent="-174708">
              <a:buFont typeface="Arial" panose="020B0604020202020204" pitchFamily="34" charset="0"/>
              <a:buChar char="•"/>
            </a:pPr>
            <a:r>
              <a:rPr lang="en-US" b="0" i="0" dirty="0"/>
              <a:t>Consider all that God had done for Israel.  (“You are great in counsel and might in work”; “signs and wonders in the land of Egypt”; Brought Israel out of Egypt, “with a strong hand and an outstretched arm”; Given them a promised land).  </a:t>
            </a:r>
          </a:p>
          <a:p>
            <a:pPr marL="640594" lvl="1" indent="-174708">
              <a:buFont typeface="Arial" panose="020B0604020202020204" pitchFamily="34" charset="0"/>
              <a:buChar char="•"/>
            </a:pPr>
            <a:r>
              <a:rPr lang="en-US" b="0" i="0" dirty="0"/>
              <a:t>Notice their response, and the reason for it – not misunderstanding, but rebellion!</a:t>
            </a:r>
          </a:p>
          <a:p>
            <a:r>
              <a:rPr lang="en-US" b="1" i="0" dirty="0"/>
              <a:t>(23)</a:t>
            </a:r>
            <a:r>
              <a:rPr lang="en-US" b="0" i="0" dirty="0"/>
              <a:t>, </a:t>
            </a:r>
            <a:r>
              <a:rPr lang="en-US" b="0" i="1" dirty="0"/>
              <a:t>“</a:t>
            </a:r>
            <a:r>
              <a:rPr lang="en-US" i="1" dirty="0"/>
              <a:t>And they came in and took possession of it, but </a:t>
            </a:r>
            <a:r>
              <a:rPr lang="en-US" b="1" i="1" dirty="0"/>
              <a:t>they have not obeyed </a:t>
            </a:r>
            <a:r>
              <a:rPr lang="en-US" i="1" dirty="0"/>
              <a:t>Your voice or </a:t>
            </a:r>
            <a:r>
              <a:rPr lang="en-US" b="1" i="1" dirty="0"/>
              <a:t>walked in Your law</a:t>
            </a:r>
            <a:r>
              <a:rPr lang="en-US" i="1" dirty="0"/>
              <a:t>. They have done nothing of all that You commanded them to do; therefore You have caused all this calamity to come upon them.”</a:t>
            </a:r>
            <a:endParaRPr lang="en-US" b="0" i="1" dirty="0"/>
          </a:p>
          <a:p>
            <a:r>
              <a:rPr lang="en-US" b="1" i="0" dirty="0"/>
              <a:t>(Psalm 147:5), </a:t>
            </a:r>
            <a:r>
              <a:rPr lang="en-US" b="1" i="1" dirty="0"/>
              <a:t>“</a:t>
            </a:r>
            <a:r>
              <a:rPr lang="en-US" i="1" dirty="0"/>
              <a:t>Great is our Lord, and mighty in power; His understanding is infinite.”</a:t>
            </a:r>
            <a:endParaRPr lang="en-US" b="1" i="1" dirty="0"/>
          </a:p>
          <a:p>
            <a:endParaRPr lang="en-US" dirty="0"/>
          </a:p>
          <a:p>
            <a:pPr marL="174708" indent="-174708">
              <a:buFont typeface="Arial" panose="020B0604020202020204" pitchFamily="34" charset="0"/>
              <a:buChar char="•"/>
            </a:pPr>
            <a:r>
              <a:rPr lang="en-US" b="1" dirty="0"/>
              <a:t>The problem is not a lack of clarity in scripture. Complexity does not equal a lack of clarity!</a:t>
            </a:r>
          </a:p>
          <a:p>
            <a:r>
              <a:rPr lang="en-US" b="1" dirty="0"/>
              <a:t>(2 Peter 3:14-16), </a:t>
            </a:r>
            <a:r>
              <a:rPr lang="en-US" i="1" dirty="0"/>
              <a:t>“Therefore, beloved, looking forward to these things, be diligent to be found by Him in peace, without spot and blameless;</a:t>
            </a:r>
            <a:r>
              <a:rPr lang="en-US" i="1" baseline="30000" dirty="0"/>
              <a:t> 15</a:t>
            </a:r>
            <a:r>
              <a:rPr lang="en-US" i="1" dirty="0"/>
              <a:t> and consider that the longsuffering of our Lord is salvation—as also our beloved brother Paul, according to the wisdom given to him, has written to you,</a:t>
            </a:r>
            <a:r>
              <a:rPr lang="en-US" i="1" baseline="30000" dirty="0"/>
              <a:t> 16</a:t>
            </a:r>
            <a:r>
              <a:rPr lang="en-US" i="1" dirty="0"/>
              <a:t> as also in all his epistles, speaking in them of these things, in which </a:t>
            </a:r>
            <a:r>
              <a:rPr lang="en-US" b="1" i="1" dirty="0"/>
              <a:t>are some things hard to understand</a:t>
            </a:r>
            <a:r>
              <a:rPr lang="en-US" i="1" dirty="0"/>
              <a:t>, which untaught and unstable people twist to their own destruction, as they do also the rest of the Scriptures.”</a:t>
            </a:r>
          </a:p>
          <a:p>
            <a:pPr marL="640594" lvl="1" indent="-174708">
              <a:buFont typeface="Arial" panose="020B0604020202020204" pitchFamily="34" charset="0"/>
              <a:buChar char="•"/>
            </a:pPr>
            <a:r>
              <a:rPr lang="en-US" i="0" dirty="0"/>
              <a:t>Why hard to understand?  Beyond the rudimentary aspects of the gospel of Christ!</a:t>
            </a:r>
          </a:p>
          <a:p>
            <a:r>
              <a:rPr lang="en-US" b="1" i="0" dirty="0"/>
              <a:t>(Hebrews 5:12-14), </a:t>
            </a:r>
            <a:r>
              <a:rPr lang="en-US" b="0" i="1" dirty="0"/>
              <a:t>“For though by this time you ought to be teachers, you need someone to teach you again the first principles of the oracles of God; and you have come to need </a:t>
            </a:r>
            <a:r>
              <a:rPr lang="en-US" b="1" i="1" dirty="0"/>
              <a:t>milk</a:t>
            </a:r>
            <a:r>
              <a:rPr lang="en-US" b="0" i="1" dirty="0"/>
              <a:t> and not </a:t>
            </a:r>
            <a:r>
              <a:rPr lang="en-US" b="1" i="1" dirty="0"/>
              <a:t>solid food</a:t>
            </a:r>
            <a:r>
              <a:rPr lang="en-US" b="0" i="1" dirty="0"/>
              <a:t>.</a:t>
            </a:r>
            <a:r>
              <a:rPr lang="en-US" b="0" i="1" baseline="30000" dirty="0"/>
              <a:t> 13</a:t>
            </a:r>
            <a:r>
              <a:rPr lang="en-US" b="0" i="1" dirty="0"/>
              <a:t> For everyone who partakes only of milk is </a:t>
            </a:r>
            <a:r>
              <a:rPr lang="en-US" b="1" i="1" dirty="0"/>
              <a:t>unskilled</a:t>
            </a:r>
            <a:r>
              <a:rPr lang="en-US" b="0" i="1" dirty="0"/>
              <a:t> in the word of righteousness, for he is a babe.</a:t>
            </a:r>
            <a:r>
              <a:rPr lang="en-US" b="0" i="1" baseline="30000" dirty="0"/>
              <a:t> 14</a:t>
            </a:r>
            <a:r>
              <a:rPr lang="en-US" b="0" i="1" dirty="0"/>
              <a:t> But solid food belongs to those who are of </a:t>
            </a:r>
            <a:r>
              <a:rPr lang="en-US" b="1" i="1" dirty="0"/>
              <a:t>full age</a:t>
            </a:r>
            <a:r>
              <a:rPr lang="en-US" b="0" i="1" dirty="0"/>
              <a:t>, that is, those who </a:t>
            </a:r>
            <a:r>
              <a:rPr lang="en-US" b="1" i="1" dirty="0"/>
              <a:t>by reason of use have their senses exercised </a:t>
            </a:r>
            <a:r>
              <a:rPr lang="en-US" b="0" i="1" dirty="0"/>
              <a:t>to discern both good and evil.”</a:t>
            </a:r>
          </a:p>
          <a:p>
            <a:pPr marL="640594" lvl="1" indent="-174708">
              <a:buFont typeface="Arial" panose="020B0604020202020204" pitchFamily="34" charset="0"/>
              <a:buChar char="•"/>
            </a:pPr>
            <a:r>
              <a:rPr lang="en-US" i="0" dirty="0"/>
              <a:t>Going back to 2 Peter 3, the problem is not with the revelation of God</a:t>
            </a:r>
          </a:p>
          <a:p>
            <a:pPr marL="640594" lvl="1" indent="-174708" defTabSz="931774">
              <a:buFont typeface="Arial" panose="020B0604020202020204" pitchFamily="34" charset="0"/>
              <a:buChar char="•"/>
              <a:defRPr/>
            </a:pPr>
            <a:r>
              <a:rPr lang="en-US" i="0" dirty="0"/>
              <a:t>Untaught – </a:t>
            </a:r>
            <a:r>
              <a:rPr lang="en-US" dirty="0"/>
              <a:t>1) unlearned, ignorant</a:t>
            </a:r>
            <a:endParaRPr lang="en-US" i="0" dirty="0"/>
          </a:p>
          <a:p>
            <a:pPr marL="640594" lvl="1" indent="-174708">
              <a:buFont typeface="Arial" panose="020B0604020202020204" pitchFamily="34" charset="0"/>
              <a:buChar char="•"/>
            </a:pPr>
            <a:r>
              <a:rPr lang="en-US" i="0" dirty="0"/>
              <a:t>Unstable – unfixed, vacillating, unstable.  (There is no consistency in the principles they use to interpret scripture.  Primarily because of prejudice or attitude.</a:t>
            </a:r>
          </a:p>
          <a:p>
            <a:pPr marL="640594" lvl="1" indent="-174708">
              <a:buFont typeface="Arial" panose="020B0604020202020204" pitchFamily="34" charset="0"/>
              <a:buChar char="•"/>
            </a:pPr>
            <a:r>
              <a:rPr lang="en-US" b="1" i="0" dirty="0"/>
              <a:t>Ex:  </a:t>
            </a:r>
            <a:r>
              <a:rPr lang="en-US" i="0" dirty="0"/>
              <a:t>Those who took Paul’s words concerning the grace of God, and twisted them to mean something he did not mean.</a:t>
            </a:r>
          </a:p>
          <a:p>
            <a:r>
              <a:rPr lang="en-US" b="1" i="0" dirty="0"/>
              <a:t>(Romans 3:8), </a:t>
            </a:r>
            <a:r>
              <a:rPr lang="en-US" i="1" dirty="0"/>
              <a:t>“And why not say, “Let us do evil that good may come”?—as we are slanderously reported and as some affirm that we say. </a:t>
            </a:r>
            <a:r>
              <a:rPr lang="en-US" b="1" i="1" dirty="0"/>
              <a:t>Their condemnation is just</a:t>
            </a:r>
            <a:r>
              <a:rPr lang="en-US" i="1" dirty="0"/>
              <a:t>.”</a:t>
            </a:r>
          </a:p>
          <a:p>
            <a:endParaRPr lang="en-US" b="1" i="0" dirty="0"/>
          </a:p>
          <a:p>
            <a:r>
              <a:rPr lang="en-US" b="1" i="0" dirty="0"/>
              <a:t>Conclusion:  God’s word is clear, though sometimes the lessons taught are difficult to understand.  We must study, and apply ourselves to consistently and faithfully interpret God’s word.  If not, we may be guilty of wresting it to our own destruction</a:t>
            </a:r>
          </a:p>
        </p:txBody>
      </p:sp>
      <p:sp>
        <p:nvSpPr>
          <p:cNvPr id="4" name="Slide Number Placeholder 3"/>
          <p:cNvSpPr>
            <a:spLocks noGrp="1"/>
          </p:cNvSpPr>
          <p:nvPr>
            <p:ph type="sldNum" sz="quarter" idx="5"/>
          </p:nvPr>
        </p:nvSpPr>
        <p:spPr/>
        <p:txBody>
          <a:bodyPr/>
          <a:lstStyle/>
          <a:p>
            <a:fld id="{CFEF5165-EE7C-400B-B589-377F841CBC93}" type="slidenum">
              <a:rPr lang="en-US" smtClean="0"/>
              <a:t>2</a:t>
            </a:fld>
            <a:endParaRPr lang="en-US"/>
          </a:p>
        </p:txBody>
      </p:sp>
    </p:spTree>
    <p:extLst>
      <p:ext uri="{BB962C8B-B14F-4D97-AF65-F5344CB8AC3E}">
        <p14:creationId xmlns:p14="http://schemas.microsoft.com/office/powerpoint/2010/main" val="7880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sng" dirty="0"/>
              <a:t>Is Our Understanding Relative</a:t>
            </a:r>
            <a:r>
              <a:rPr lang="en-US" i="0" dirty="0"/>
              <a:t>?</a:t>
            </a:r>
          </a:p>
          <a:p>
            <a:pPr marL="174708" indent="-174708">
              <a:buFont typeface="Arial" panose="020B0604020202020204" pitchFamily="34" charset="0"/>
              <a:buChar char="•"/>
            </a:pPr>
            <a:r>
              <a:rPr lang="en-US" i="0" dirty="0"/>
              <a:t>No one I know of claims to have perfect knowledge/understanding</a:t>
            </a:r>
          </a:p>
          <a:p>
            <a:pPr marL="174708" indent="-174708">
              <a:buFont typeface="Arial" panose="020B0604020202020204" pitchFamily="34" charset="0"/>
              <a:buChar char="•"/>
            </a:pPr>
            <a:r>
              <a:rPr lang="en-US" i="0" dirty="0"/>
              <a:t>That is why we are called to study diligently</a:t>
            </a:r>
          </a:p>
          <a:p>
            <a:r>
              <a:rPr lang="en-US" b="1" i="0" dirty="0"/>
              <a:t>(1 Peter 2:2-3), </a:t>
            </a:r>
            <a:r>
              <a:rPr lang="en-US" i="1" dirty="0"/>
              <a:t>“As newborn babes, desire the pure milk of the word, that you may grow thereby, if indeed you have tasted that the Lord is gracious.”</a:t>
            </a:r>
          </a:p>
          <a:p>
            <a:pPr marL="174708" indent="-174708">
              <a:buFont typeface="Arial" panose="020B0604020202020204" pitchFamily="34" charset="0"/>
              <a:buChar char="•"/>
            </a:pPr>
            <a:r>
              <a:rPr lang="en-US" i="0" dirty="0"/>
              <a:t>Such study leads to maturity/completeness as a Christian</a:t>
            </a:r>
          </a:p>
          <a:p>
            <a:r>
              <a:rPr lang="en-US" b="1" i="0" dirty="0"/>
              <a:t>(Hebrews 5:14), </a:t>
            </a:r>
            <a:r>
              <a:rPr lang="en-US" i="1" dirty="0"/>
              <a:t>“But solid food belongs to those who are of full age, that is, those who by reason of use have their senses exercised to discern both good and evil.”</a:t>
            </a:r>
          </a:p>
          <a:p>
            <a:pPr marL="174708" indent="-174708">
              <a:buFont typeface="Arial" panose="020B0604020202020204" pitchFamily="34" charset="0"/>
              <a:buChar char="•"/>
            </a:pPr>
            <a:r>
              <a:rPr lang="en-US" b="1" i="0" dirty="0"/>
              <a:t>God does not condemn the babe in Christ.  Ignorance is not a sin, though it endangers the soul.</a:t>
            </a:r>
          </a:p>
          <a:p>
            <a:r>
              <a:rPr lang="en-US" b="1" i="0" dirty="0"/>
              <a:t>(Ephesians 4:14), </a:t>
            </a:r>
            <a:r>
              <a:rPr lang="en-US" i="1" dirty="0"/>
              <a:t>“that we should no longer be children, tossed to and </a:t>
            </a:r>
            <a:r>
              <a:rPr lang="en-US" i="1" dirty="0" err="1"/>
              <a:t>fro</a:t>
            </a:r>
            <a:r>
              <a:rPr lang="en-US" i="1" dirty="0"/>
              <a:t> and carried about with every wind of doctrine, by the trickery of men, in the cunning craftiness of deceitful plotting.”</a:t>
            </a:r>
          </a:p>
          <a:p>
            <a:pPr marL="174708" indent="-174708">
              <a:buFont typeface="Arial" panose="020B0604020202020204" pitchFamily="34" charset="0"/>
              <a:buChar char="•"/>
            </a:pPr>
            <a:r>
              <a:rPr lang="en-US" b="1" i="0" dirty="0"/>
              <a:t>It is the embracing and proclamation of erroneous doctrine that will condemn the soul!</a:t>
            </a:r>
          </a:p>
          <a:p>
            <a:r>
              <a:rPr lang="en-US" b="1" i="0" dirty="0"/>
              <a:t>(James 3:1), </a:t>
            </a:r>
            <a:r>
              <a:rPr lang="en-US" b="0" i="1" dirty="0"/>
              <a:t>“My brethren, let not many of you become teachers, knowing that we shall receive a stricter judgment.”</a:t>
            </a:r>
          </a:p>
          <a:p>
            <a:r>
              <a:rPr lang="en-US" b="1" i="0" dirty="0"/>
              <a:t>(2 Peter 3:15-18), </a:t>
            </a:r>
            <a:r>
              <a:rPr lang="en-US" b="0" i="1" dirty="0"/>
              <a:t>“</a:t>
            </a:r>
            <a:r>
              <a:rPr lang="en-US" i="1" dirty="0"/>
              <a:t>and consider that the longsuffering of our Lord is salvation—as also our beloved brother Paul, according to the wisdom given to him, has written to you,</a:t>
            </a:r>
            <a:r>
              <a:rPr lang="en-US" i="1" baseline="30000" dirty="0"/>
              <a:t> 16</a:t>
            </a:r>
            <a:r>
              <a:rPr lang="en-US" i="1" dirty="0"/>
              <a:t> as also in all his epistles, speaking in them of these things, in which are some things hard to understand, </a:t>
            </a:r>
            <a:r>
              <a:rPr lang="en-US" b="1" i="1" dirty="0"/>
              <a:t>which untaught and unstable people twist to their own destruction, as they do also the rest of the Scriptures</a:t>
            </a:r>
            <a:r>
              <a:rPr lang="en-US" i="1" dirty="0"/>
              <a:t>.  </a:t>
            </a:r>
            <a:r>
              <a:rPr lang="en-US" i="1" baseline="30000" dirty="0"/>
              <a:t>17</a:t>
            </a:r>
            <a:r>
              <a:rPr lang="en-US" i="1" dirty="0"/>
              <a:t> You therefore, beloved, since you know this beforehand, beware lest you also fall from your own steadfastness, </a:t>
            </a:r>
            <a:r>
              <a:rPr lang="en-US" b="1" i="1" dirty="0"/>
              <a:t>being led away with the error of the wicked</a:t>
            </a:r>
            <a:r>
              <a:rPr lang="en-US" i="1" dirty="0"/>
              <a:t>;</a:t>
            </a:r>
            <a:r>
              <a:rPr lang="en-US" i="1" baseline="30000" dirty="0"/>
              <a:t> 18</a:t>
            </a:r>
            <a:r>
              <a:rPr lang="en-US" i="1" dirty="0"/>
              <a:t> but grow in the grace and knowledge of our Lord and Savior Jesus Christ. To Him be the glory both now and forever.”</a:t>
            </a:r>
          </a:p>
          <a:p>
            <a:pPr marL="640594" lvl="1" indent="-174708">
              <a:buFont typeface="Arial" panose="020B0604020202020204" pitchFamily="34" charset="0"/>
              <a:buChar char="•"/>
            </a:pPr>
            <a:r>
              <a:rPr lang="en-US" b="1" i="0" dirty="0"/>
              <a:t>Discernment is needed on the part of all</a:t>
            </a:r>
          </a:p>
          <a:p>
            <a:pPr marL="640594" lvl="1" indent="-174708">
              <a:buFont typeface="Arial" panose="020B0604020202020204" pitchFamily="34" charset="0"/>
              <a:buChar char="•"/>
            </a:pPr>
            <a:r>
              <a:rPr lang="en-US" b="1" i="0" dirty="0"/>
              <a:t>The willingness to identify and contend against error is necessary in every generation</a:t>
            </a:r>
          </a:p>
          <a:p>
            <a:r>
              <a:rPr lang="en-US" b="1" i="0" dirty="0"/>
              <a:t>(Jude 3-4), </a:t>
            </a:r>
            <a:r>
              <a:rPr lang="en-US" b="0" i="1" dirty="0"/>
              <a:t>“Beloved, while I was very diligent to write to you concerning our common salvation, I found it necessary to write to you exhorting you to contend earnestly for the faith which was once for all delivered to the saints.</a:t>
            </a:r>
            <a:r>
              <a:rPr lang="en-US" b="0" i="1" baseline="30000" dirty="0"/>
              <a:t> 4</a:t>
            </a:r>
            <a:r>
              <a:rPr lang="en-US" b="0" i="1" dirty="0"/>
              <a:t> For certain men have crept in unnoticed, who long ago were marked out for this condemnation, ungodly men, who turn the grace of our God into lewdness and deny the only Lord God and our Lord Jesus Christ.”</a:t>
            </a:r>
          </a:p>
          <a:p>
            <a:pPr marL="174708" indent="-174708">
              <a:buFont typeface="Arial" panose="020B0604020202020204" pitchFamily="34" charset="0"/>
              <a:buChar char="•"/>
            </a:pPr>
            <a:r>
              <a:rPr lang="en-US" b="1" i="0" dirty="0"/>
              <a:t>A lack of understanding does not excuse false teaching or sinful action!</a:t>
            </a:r>
          </a:p>
          <a:p>
            <a:r>
              <a:rPr lang="en-US" b="1" i="0" dirty="0"/>
              <a:t>(2 John 9-11), </a:t>
            </a:r>
            <a:r>
              <a:rPr lang="en-US" i="1" dirty="0"/>
              <a:t>“</a:t>
            </a:r>
            <a:r>
              <a:rPr lang="en-US" b="1" i="1" dirty="0"/>
              <a:t>Whoever transgresses and does not abide in the doctrine of Christ does not have God</a:t>
            </a:r>
            <a:r>
              <a:rPr lang="en-US" i="1" dirty="0"/>
              <a:t>. He who abides in the doctrine of Christ has both the Father and the Son.</a:t>
            </a:r>
            <a:r>
              <a:rPr lang="en-US" i="1" baseline="30000" dirty="0"/>
              <a:t> 10</a:t>
            </a:r>
            <a:r>
              <a:rPr lang="en-US" i="1" dirty="0"/>
              <a:t> If anyone comes to you and does not bring this doctrine, </a:t>
            </a:r>
            <a:r>
              <a:rPr lang="en-US" b="1" i="1" dirty="0"/>
              <a:t>do not receive him into your house nor greet him</a:t>
            </a:r>
            <a:r>
              <a:rPr lang="en-US" i="1" dirty="0"/>
              <a:t>;</a:t>
            </a:r>
            <a:r>
              <a:rPr lang="en-US" i="1" baseline="30000" dirty="0"/>
              <a:t> 11</a:t>
            </a:r>
            <a:r>
              <a:rPr lang="en-US" i="1" dirty="0"/>
              <a:t> for he who greets him shares in his evil deeds.”</a:t>
            </a:r>
          </a:p>
          <a:p>
            <a:r>
              <a:rPr lang="en-US" b="1" i="0" dirty="0"/>
              <a:t>(Romans 6:23), </a:t>
            </a:r>
            <a:r>
              <a:rPr lang="en-US" i="1" dirty="0"/>
              <a:t>“For the wages of sin is death, but the gift of God is eternal life in Christ Jesus our Lord.”</a:t>
            </a:r>
          </a:p>
        </p:txBody>
      </p:sp>
      <p:sp>
        <p:nvSpPr>
          <p:cNvPr id="4" name="Slide Number Placeholder 3"/>
          <p:cNvSpPr>
            <a:spLocks noGrp="1"/>
          </p:cNvSpPr>
          <p:nvPr>
            <p:ph type="sldNum" sz="quarter" idx="5"/>
          </p:nvPr>
        </p:nvSpPr>
        <p:spPr/>
        <p:txBody>
          <a:bodyPr/>
          <a:lstStyle/>
          <a:p>
            <a:pPr defTabSz="931774">
              <a:defRPr/>
            </a:pPr>
            <a:fld id="{CFEF5165-EE7C-400B-B589-377F841CBC93}"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63810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 acknowledge imperfect understanding</a:t>
            </a:r>
          </a:p>
          <a:p>
            <a:pPr marL="174708" indent="-174708">
              <a:buFont typeface="Arial" panose="020B0604020202020204" pitchFamily="34" charset="0"/>
              <a:buChar char="•"/>
            </a:pPr>
            <a:r>
              <a:rPr lang="en-US" dirty="0"/>
              <a:t>We must be extremely careful not to proclaim that which we do not understand</a:t>
            </a:r>
          </a:p>
          <a:p>
            <a:pPr marL="174708" indent="-174708">
              <a:buFont typeface="Arial" panose="020B0604020202020204" pitchFamily="34" charset="0"/>
              <a:buChar char="•"/>
            </a:pPr>
            <a:r>
              <a:rPr lang="en-US" dirty="0"/>
              <a:t>We must defend the truth of God’s word against those who teach error.  False doctrine cannot be tolerated among the people of God!</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CFEF5165-EE7C-400B-B589-377F841CBC93}"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16163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B2BC-1F0E-4C65-8D0A-0251B9C70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DABDEF-5852-4E2E-809E-853BAF7F9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0FC25E-CEA8-407C-9740-2F81691DCCB0}"/>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5" name="Footer Placeholder 4">
            <a:extLst>
              <a:ext uri="{FF2B5EF4-FFF2-40B4-BE49-F238E27FC236}">
                <a16:creationId xmlns:a16="http://schemas.microsoft.com/office/drawing/2014/main" id="{223FE6C6-CC52-4876-B0A3-A5C6C4D3C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D98CD-A192-43A2-BA83-437ED1A6D3E9}"/>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274947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8522-4B7B-4801-8255-A3A2A4F22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B301B2-A3FD-466B-B587-7853E73B2E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5E88F-E1EF-4CD5-83E9-35412A4066BE}"/>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5" name="Footer Placeholder 4">
            <a:extLst>
              <a:ext uri="{FF2B5EF4-FFF2-40B4-BE49-F238E27FC236}">
                <a16:creationId xmlns:a16="http://schemas.microsoft.com/office/drawing/2014/main" id="{66389A26-2072-4BA4-819F-72A856E31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6F979-BCB1-45F2-AE5C-D737825A9D70}"/>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57502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B91A1C-45E0-4B40-A185-3E6D4D4193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FF0B18-03EE-4EDE-8D06-70BAFFE5BA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77DFB-B26E-4B14-9E51-3AC49A587341}"/>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5" name="Footer Placeholder 4">
            <a:extLst>
              <a:ext uri="{FF2B5EF4-FFF2-40B4-BE49-F238E27FC236}">
                <a16:creationId xmlns:a16="http://schemas.microsoft.com/office/drawing/2014/main" id="{ADB1FB7B-73CD-4578-805F-A037283E4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62580-B71C-4CAB-9038-8326378B80FD}"/>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239672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FF06-6B70-4F61-8EB2-CD0C6F60EC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A726E-A908-407B-9105-34BBB041F2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1AE8F-72FD-4588-AB00-C2A7BEB792AB}"/>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5" name="Footer Placeholder 4">
            <a:extLst>
              <a:ext uri="{FF2B5EF4-FFF2-40B4-BE49-F238E27FC236}">
                <a16:creationId xmlns:a16="http://schemas.microsoft.com/office/drawing/2014/main" id="{6DDFCC86-9ACD-4F91-B425-D4FE1D0DA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02EA5-325E-40FC-9D83-5E2CFCA9056F}"/>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181952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67-B4EB-4A43-B8E9-A4AE2D080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18080-0279-4517-91F3-95B31A17A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70A5F6-1064-4C04-96A7-96464BC158E8}"/>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5" name="Footer Placeholder 4">
            <a:extLst>
              <a:ext uri="{FF2B5EF4-FFF2-40B4-BE49-F238E27FC236}">
                <a16:creationId xmlns:a16="http://schemas.microsoft.com/office/drawing/2014/main" id="{3E1F5A30-E766-4C7A-897C-CF9F661F0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BB5EE-B6B2-4AF6-AE30-9AEDBBD56530}"/>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58266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5777-F91C-4733-B7F0-89323A3DC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E75C7-DA2C-46F3-9C43-B0BC6955C0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282E6-F560-4B5D-816F-73C3269CA1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244428-1D23-4342-8C8E-924F3F630BE5}"/>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6" name="Footer Placeholder 5">
            <a:extLst>
              <a:ext uri="{FF2B5EF4-FFF2-40B4-BE49-F238E27FC236}">
                <a16:creationId xmlns:a16="http://schemas.microsoft.com/office/drawing/2014/main" id="{6CFA7215-C153-4125-9849-675BA00FF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919BE-3E9B-4827-9E4D-C7922D70B928}"/>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375458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DECB-0507-413F-8B68-B47A5AD1DB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CFEB46-6BE5-4EED-9751-76A674E79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0D604-83D5-4828-AEF8-678FE8164B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0ECDD7-1EA5-4A0D-8DC7-93A131688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CA3F7-7D12-4218-8A19-A166F33621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6125EA-2CE1-4481-97B7-2FC7F13C6113}"/>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8" name="Footer Placeholder 7">
            <a:extLst>
              <a:ext uri="{FF2B5EF4-FFF2-40B4-BE49-F238E27FC236}">
                <a16:creationId xmlns:a16="http://schemas.microsoft.com/office/drawing/2014/main" id="{DD97A3CD-CE96-4094-8737-90F9B651C5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255E82-67AA-45C0-AF97-3CCCD4D514C6}"/>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67755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9AC0-ED36-4C01-BE67-7F2E3D64E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0BC742-5ED3-44EA-8B12-D8BE7493C24C}"/>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4" name="Footer Placeholder 3">
            <a:extLst>
              <a:ext uri="{FF2B5EF4-FFF2-40B4-BE49-F238E27FC236}">
                <a16:creationId xmlns:a16="http://schemas.microsoft.com/office/drawing/2014/main" id="{FAC7140E-A879-4C9C-8F98-D296C80F49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CA7544-2F8F-4D18-8938-D66226FAB274}"/>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8858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24C69-6210-4ABA-BF76-A5466E7C33F8}"/>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3" name="Footer Placeholder 2">
            <a:extLst>
              <a:ext uri="{FF2B5EF4-FFF2-40B4-BE49-F238E27FC236}">
                <a16:creationId xmlns:a16="http://schemas.microsoft.com/office/drawing/2014/main" id="{CDA789DB-694B-48D2-B145-60A15BEEA9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1AD490-6A0B-4723-A28D-687F9318D362}"/>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291526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F6EA-3FD7-4047-ACB5-20C829B6E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A142CB-A220-4732-A62E-9859D5BC5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C7AE7F-6C1B-417E-8C55-274773894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0A045-8D8B-4AB7-A83A-94399E07DF86}"/>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6" name="Footer Placeholder 5">
            <a:extLst>
              <a:ext uri="{FF2B5EF4-FFF2-40B4-BE49-F238E27FC236}">
                <a16:creationId xmlns:a16="http://schemas.microsoft.com/office/drawing/2014/main" id="{09644916-3352-43CC-9114-88B8623B1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20710-BAEA-4B20-8A0E-80D24776A7A2}"/>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33476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106E-4532-4C1C-B46A-B8D3E76F5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067A78-6ED0-421A-B370-D3B9828ED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C28731-D276-4E9E-80F5-4F8BD74B7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33C74-D001-4245-86D8-D9869B20BB76}"/>
              </a:ext>
            </a:extLst>
          </p:cNvPr>
          <p:cNvSpPr>
            <a:spLocks noGrp="1"/>
          </p:cNvSpPr>
          <p:nvPr>
            <p:ph type="dt" sz="half" idx="10"/>
          </p:nvPr>
        </p:nvSpPr>
        <p:spPr/>
        <p:txBody>
          <a:bodyPr/>
          <a:lstStyle/>
          <a:p>
            <a:fld id="{A10AC131-FF74-4B24-95FF-80A0ED710B08}" type="datetimeFigureOut">
              <a:rPr lang="en-US" smtClean="0"/>
              <a:t>8/7/2019</a:t>
            </a:fld>
            <a:endParaRPr lang="en-US"/>
          </a:p>
        </p:txBody>
      </p:sp>
      <p:sp>
        <p:nvSpPr>
          <p:cNvPr id="6" name="Footer Placeholder 5">
            <a:extLst>
              <a:ext uri="{FF2B5EF4-FFF2-40B4-BE49-F238E27FC236}">
                <a16:creationId xmlns:a16="http://schemas.microsoft.com/office/drawing/2014/main" id="{ECA51BF5-8AA0-4C73-8B05-60A9DE749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524CD-9087-4C50-96DD-D0DAF07FD243}"/>
              </a:ext>
            </a:extLst>
          </p:cNvPr>
          <p:cNvSpPr>
            <a:spLocks noGrp="1"/>
          </p:cNvSpPr>
          <p:nvPr>
            <p:ph type="sldNum" sz="quarter" idx="12"/>
          </p:nvPr>
        </p:nvSpPr>
        <p:spPr/>
        <p:txBody>
          <a:bodyPr/>
          <a:lstStyle/>
          <a:p>
            <a:fld id="{018B3A7E-7CE0-402F-A273-9D1974CA04C0}" type="slidenum">
              <a:rPr lang="en-US" smtClean="0"/>
              <a:t>‹#›</a:t>
            </a:fld>
            <a:endParaRPr lang="en-US"/>
          </a:p>
        </p:txBody>
      </p:sp>
    </p:spTree>
    <p:extLst>
      <p:ext uri="{BB962C8B-B14F-4D97-AF65-F5344CB8AC3E}">
        <p14:creationId xmlns:p14="http://schemas.microsoft.com/office/powerpoint/2010/main" val="215465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ED717-F588-4C41-81DA-06993A1DC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D5F858-BA7F-4BC8-B4B2-09C10C622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06395-8D75-44BF-9BB8-590C723EA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AC131-FF74-4B24-95FF-80A0ED710B08}" type="datetimeFigureOut">
              <a:rPr lang="en-US" smtClean="0"/>
              <a:t>8/7/2019</a:t>
            </a:fld>
            <a:endParaRPr lang="en-US"/>
          </a:p>
        </p:txBody>
      </p:sp>
      <p:sp>
        <p:nvSpPr>
          <p:cNvPr id="5" name="Footer Placeholder 4">
            <a:extLst>
              <a:ext uri="{FF2B5EF4-FFF2-40B4-BE49-F238E27FC236}">
                <a16:creationId xmlns:a16="http://schemas.microsoft.com/office/drawing/2014/main" id="{6BC0B109-8377-461C-BD35-D50CB8724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5DB60-862B-43BB-BF8D-9B5F99CA1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B3A7E-7CE0-402F-A273-9D1974CA04C0}" type="slidenum">
              <a:rPr lang="en-US" smtClean="0"/>
              <a:t>‹#›</a:t>
            </a:fld>
            <a:endParaRPr lang="en-US"/>
          </a:p>
        </p:txBody>
      </p:sp>
    </p:spTree>
    <p:extLst>
      <p:ext uri="{BB962C8B-B14F-4D97-AF65-F5344CB8AC3E}">
        <p14:creationId xmlns:p14="http://schemas.microsoft.com/office/powerpoint/2010/main" val="88620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2AA3-7DC4-4B8B-81C3-B74182138D06}"/>
              </a:ext>
            </a:extLst>
          </p:cNvPr>
          <p:cNvSpPr>
            <a:spLocks noGrp="1"/>
          </p:cNvSpPr>
          <p:nvPr>
            <p:ph type="ctrTitle"/>
          </p:nvPr>
        </p:nvSpPr>
        <p:spPr>
          <a:xfrm>
            <a:off x="326571" y="198636"/>
            <a:ext cx="5850293" cy="2395279"/>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Footlight MT Light" panose="0204060206030A020304" pitchFamily="18" charset="0"/>
              </a:rPr>
              <a:t>The Clarity</a:t>
            </a:r>
            <a:br>
              <a:rPr lang="en-US" sz="8000" dirty="0">
                <a:solidFill>
                  <a:schemeClr val="bg1"/>
                </a:solidFill>
                <a:effectLst>
                  <a:outerShdw blurRad="38100" dist="38100" dir="2700000" algn="tl">
                    <a:srgbClr val="000000">
                      <a:alpha val="43137"/>
                    </a:srgbClr>
                  </a:outerShdw>
                </a:effectLst>
                <a:latin typeface="Footlight MT Light" panose="0204060206030A020304" pitchFamily="18" charset="0"/>
              </a:rPr>
            </a:br>
            <a:r>
              <a:rPr lang="en-US" sz="8000" dirty="0">
                <a:solidFill>
                  <a:schemeClr val="bg1"/>
                </a:solidFill>
                <a:effectLst>
                  <a:outerShdw blurRad="38100" dist="38100" dir="2700000" algn="tl">
                    <a:srgbClr val="000000">
                      <a:alpha val="43137"/>
                    </a:srgbClr>
                  </a:outerShdw>
                </a:effectLst>
                <a:latin typeface="Footlight MT Light" panose="0204060206030A020304" pitchFamily="18" charset="0"/>
              </a:rPr>
              <a:t>of Revelation</a:t>
            </a:r>
          </a:p>
        </p:txBody>
      </p:sp>
      <p:sp>
        <p:nvSpPr>
          <p:cNvPr id="3" name="Subtitle 2">
            <a:extLst>
              <a:ext uri="{FF2B5EF4-FFF2-40B4-BE49-F238E27FC236}">
                <a16:creationId xmlns:a16="http://schemas.microsoft.com/office/drawing/2014/main" id="{6D1A9FAA-203B-400C-9E23-6BBDFA5F6EB5}"/>
              </a:ext>
            </a:extLst>
          </p:cNvPr>
          <p:cNvSpPr>
            <a:spLocks noGrp="1"/>
          </p:cNvSpPr>
          <p:nvPr>
            <p:ph type="subTitle" idx="1"/>
          </p:nvPr>
        </p:nvSpPr>
        <p:spPr>
          <a:xfrm>
            <a:off x="6702489" y="5012726"/>
            <a:ext cx="5222033" cy="1445823"/>
          </a:xfrm>
        </p:spPr>
        <p:txBody>
          <a:bodyPr>
            <a:normAutofit lnSpcReduction="10000"/>
          </a:bodyPr>
          <a:lstStyle/>
          <a:p>
            <a:pPr algn="r"/>
            <a:r>
              <a:rPr lang="en-US" sz="4800" dirty="0">
                <a:solidFill>
                  <a:schemeClr val="bg1"/>
                </a:solidFill>
                <a:effectLst>
                  <a:outerShdw blurRad="38100" dist="38100" dir="2700000" algn="tl">
                    <a:srgbClr val="000000">
                      <a:alpha val="43137"/>
                    </a:srgbClr>
                  </a:outerShdw>
                </a:effectLst>
              </a:rPr>
              <a:t>Can We Understand</a:t>
            </a:r>
          </a:p>
          <a:p>
            <a:pPr algn="r"/>
            <a:r>
              <a:rPr lang="en-US" sz="4800" dirty="0">
                <a:solidFill>
                  <a:schemeClr val="bg1"/>
                </a:solidFill>
                <a:effectLst>
                  <a:outerShdw blurRad="38100" dist="38100" dir="2700000" algn="tl">
                    <a:srgbClr val="000000">
                      <a:alpha val="43137"/>
                    </a:srgbClr>
                  </a:outerShdw>
                </a:effectLst>
              </a:rPr>
              <a:t>God’s Word?</a:t>
            </a:r>
          </a:p>
        </p:txBody>
      </p:sp>
    </p:spTree>
    <p:extLst>
      <p:ext uri="{BB962C8B-B14F-4D97-AF65-F5344CB8AC3E}">
        <p14:creationId xmlns:p14="http://schemas.microsoft.com/office/powerpoint/2010/main" val="377498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brightnessContrast bright="-4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2AA3-7DC4-4B8B-81C3-B74182138D06}"/>
              </a:ext>
            </a:extLst>
          </p:cNvPr>
          <p:cNvSpPr>
            <a:spLocks noGrp="1"/>
          </p:cNvSpPr>
          <p:nvPr>
            <p:ph type="ctrTitle"/>
          </p:nvPr>
        </p:nvSpPr>
        <p:spPr>
          <a:xfrm>
            <a:off x="326571" y="372805"/>
            <a:ext cx="11597951" cy="1172964"/>
          </a:xfrm>
        </p:spPr>
        <p:txBody>
          <a:bodyPr anchor="t">
            <a:normAutofit/>
          </a:bodyPr>
          <a:lstStyle/>
          <a:p>
            <a:r>
              <a:rPr lang="en-US" sz="6800" dirty="0">
                <a:solidFill>
                  <a:schemeClr val="bg1"/>
                </a:solidFill>
                <a:effectLst>
                  <a:outerShdw blurRad="38100" dist="38100" dir="2700000" algn="tl">
                    <a:srgbClr val="000000">
                      <a:alpha val="43137"/>
                    </a:srgbClr>
                  </a:outerShdw>
                </a:effectLst>
                <a:latin typeface="Footlight MT Light" panose="0204060206030A020304" pitchFamily="18" charset="0"/>
              </a:rPr>
              <a:t>Is Scripture Sufficiently Clear?</a:t>
            </a:r>
          </a:p>
        </p:txBody>
      </p:sp>
      <p:sp>
        <p:nvSpPr>
          <p:cNvPr id="3" name="Subtitle 2">
            <a:extLst>
              <a:ext uri="{FF2B5EF4-FFF2-40B4-BE49-F238E27FC236}">
                <a16:creationId xmlns:a16="http://schemas.microsoft.com/office/drawing/2014/main" id="{6D1A9FAA-203B-400C-9E23-6BBDFA5F6EB5}"/>
              </a:ext>
            </a:extLst>
          </p:cNvPr>
          <p:cNvSpPr>
            <a:spLocks noGrp="1"/>
          </p:cNvSpPr>
          <p:nvPr>
            <p:ph type="subTitle" idx="1"/>
          </p:nvPr>
        </p:nvSpPr>
        <p:spPr>
          <a:xfrm>
            <a:off x="805544" y="1785257"/>
            <a:ext cx="10428514" cy="4855029"/>
          </a:xfrm>
        </p:spPr>
        <p:txBody>
          <a:bodyPr>
            <a:normAutofit/>
          </a:bodyPr>
          <a:lstStyle/>
          <a:p>
            <a:r>
              <a:rPr lang="en-US" sz="4800" b="1" dirty="0">
                <a:solidFill>
                  <a:srgbClr val="FFFF00"/>
                </a:solidFill>
                <a:effectLst>
                  <a:outerShdw blurRad="38100" dist="38100" dir="2700000" algn="tl">
                    <a:srgbClr val="000000">
                      <a:alpha val="43137"/>
                    </a:srgbClr>
                  </a:outerShdw>
                </a:effectLst>
              </a:rPr>
              <a:t>To contend otherwise is to deny God’s ability to reveal Himself to us.</a:t>
            </a:r>
          </a:p>
          <a:p>
            <a:r>
              <a:rPr lang="en-US" sz="4800" dirty="0">
                <a:solidFill>
                  <a:schemeClr val="bg1"/>
                </a:solidFill>
                <a:effectLst>
                  <a:outerShdw blurRad="38100" dist="38100" dir="2700000" algn="tl">
                    <a:srgbClr val="000000">
                      <a:alpha val="43137"/>
                    </a:srgbClr>
                  </a:outerShdw>
                </a:effectLst>
              </a:rPr>
              <a:t>Col. 1:27-28; Jer. 32:17, 23; Psa. 147:5 </a:t>
            </a:r>
          </a:p>
          <a:p>
            <a:endParaRPr lang="en-US" sz="800" dirty="0">
              <a:solidFill>
                <a:schemeClr val="bg1"/>
              </a:solidFill>
              <a:effectLst>
                <a:outerShdw blurRad="38100" dist="38100" dir="2700000" algn="tl">
                  <a:srgbClr val="000000">
                    <a:alpha val="43137"/>
                  </a:srgbClr>
                </a:outerShdw>
              </a:effectLst>
            </a:endParaRPr>
          </a:p>
          <a:p>
            <a:r>
              <a:rPr lang="en-US" sz="4800" b="1" dirty="0">
                <a:solidFill>
                  <a:srgbClr val="FFFF00"/>
                </a:solidFill>
                <a:effectLst>
                  <a:outerShdw blurRad="38100" dist="38100" dir="2700000" algn="tl">
                    <a:srgbClr val="000000">
                      <a:alpha val="43137"/>
                    </a:srgbClr>
                  </a:outerShdw>
                </a:effectLst>
              </a:rPr>
              <a:t>The problem is not clarity, but complexity (meat, not milk)</a:t>
            </a:r>
          </a:p>
          <a:p>
            <a:r>
              <a:rPr lang="en-US" sz="4800" dirty="0">
                <a:solidFill>
                  <a:schemeClr val="bg1"/>
                </a:solidFill>
                <a:effectLst>
                  <a:outerShdw blurRad="38100" dist="38100" dir="2700000" algn="tl">
                    <a:srgbClr val="000000">
                      <a:alpha val="43137"/>
                    </a:srgbClr>
                  </a:outerShdw>
                </a:effectLst>
              </a:rPr>
              <a:t>2 Peter 3:14-16; Hebrews 5:12-14</a:t>
            </a:r>
          </a:p>
        </p:txBody>
      </p:sp>
    </p:spTree>
    <p:extLst>
      <p:ext uri="{BB962C8B-B14F-4D97-AF65-F5344CB8AC3E}">
        <p14:creationId xmlns:p14="http://schemas.microsoft.com/office/powerpoint/2010/main" val="403122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brightnessContrast bright="-4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2AA3-7DC4-4B8B-81C3-B74182138D06}"/>
              </a:ext>
            </a:extLst>
          </p:cNvPr>
          <p:cNvSpPr>
            <a:spLocks noGrp="1"/>
          </p:cNvSpPr>
          <p:nvPr>
            <p:ph type="ctrTitle"/>
          </p:nvPr>
        </p:nvSpPr>
        <p:spPr>
          <a:xfrm>
            <a:off x="326571" y="372805"/>
            <a:ext cx="11597951" cy="1172964"/>
          </a:xfrm>
        </p:spPr>
        <p:txBody>
          <a:bodyPr anchor="t">
            <a:normAutofit/>
          </a:bodyPr>
          <a:lstStyle/>
          <a:p>
            <a:r>
              <a:rPr lang="en-US" sz="6800" dirty="0">
                <a:solidFill>
                  <a:schemeClr val="bg1"/>
                </a:solidFill>
                <a:effectLst>
                  <a:outerShdw blurRad="38100" dist="38100" dir="2700000" algn="tl">
                    <a:srgbClr val="000000">
                      <a:alpha val="43137"/>
                    </a:srgbClr>
                  </a:outerShdw>
                </a:effectLst>
                <a:latin typeface="Footlight MT Light" panose="0204060206030A020304" pitchFamily="18" charset="0"/>
              </a:rPr>
              <a:t>Is Our Understanding Relative?</a:t>
            </a:r>
          </a:p>
        </p:txBody>
      </p:sp>
      <p:sp>
        <p:nvSpPr>
          <p:cNvPr id="3" name="Subtitle 2">
            <a:extLst>
              <a:ext uri="{FF2B5EF4-FFF2-40B4-BE49-F238E27FC236}">
                <a16:creationId xmlns:a16="http://schemas.microsoft.com/office/drawing/2014/main" id="{6D1A9FAA-203B-400C-9E23-6BBDFA5F6EB5}"/>
              </a:ext>
            </a:extLst>
          </p:cNvPr>
          <p:cNvSpPr>
            <a:spLocks noGrp="1"/>
          </p:cNvSpPr>
          <p:nvPr>
            <p:ph type="subTitle" idx="1"/>
          </p:nvPr>
        </p:nvSpPr>
        <p:spPr>
          <a:xfrm>
            <a:off x="653146" y="1785257"/>
            <a:ext cx="10907487" cy="4855029"/>
          </a:xfrm>
        </p:spPr>
        <p:txBody>
          <a:bodyPr>
            <a:normAutofit/>
          </a:bodyPr>
          <a:lstStyle/>
          <a:p>
            <a:r>
              <a:rPr lang="en-US" sz="4800" b="1" dirty="0">
                <a:solidFill>
                  <a:srgbClr val="FFFF00"/>
                </a:solidFill>
                <a:effectLst>
                  <a:outerShdw blurRad="38100" dist="38100" dir="2700000" algn="tl">
                    <a:srgbClr val="000000">
                      <a:alpha val="43137"/>
                    </a:srgbClr>
                  </a:outerShdw>
                </a:effectLst>
              </a:rPr>
              <a:t>There is a difference between ignorance and the propagation of error.</a:t>
            </a:r>
          </a:p>
          <a:p>
            <a:r>
              <a:rPr lang="en-US" sz="4800" dirty="0">
                <a:solidFill>
                  <a:schemeClr val="bg1"/>
                </a:solidFill>
                <a:effectLst>
                  <a:outerShdw blurRad="38100" dist="38100" dir="2700000" algn="tl">
                    <a:srgbClr val="000000">
                      <a:alpha val="43137"/>
                    </a:srgbClr>
                  </a:outerShdw>
                </a:effectLst>
              </a:rPr>
              <a:t>Eph. 4:14; Jas. 3:1; 2 Pet. 3:15-18; Jude 3-4 </a:t>
            </a:r>
          </a:p>
          <a:p>
            <a:endParaRPr lang="en-US" sz="800" dirty="0">
              <a:solidFill>
                <a:schemeClr val="bg1"/>
              </a:solidFill>
              <a:effectLst>
                <a:outerShdw blurRad="38100" dist="38100" dir="2700000" algn="tl">
                  <a:srgbClr val="000000">
                    <a:alpha val="43137"/>
                  </a:srgbClr>
                </a:outerShdw>
              </a:effectLst>
            </a:endParaRPr>
          </a:p>
          <a:p>
            <a:r>
              <a:rPr lang="en-US" sz="4800" b="1" dirty="0">
                <a:solidFill>
                  <a:srgbClr val="FFFF00"/>
                </a:solidFill>
                <a:effectLst>
                  <a:outerShdw blurRad="38100" dist="38100" dir="2700000" algn="tl">
                    <a:srgbClr val="000000">
                      <a:alpha val="43137"/>
                    </a:srgbClr>
                  </a:outerShdw>
                </a:effectLst>
              </a:rPr>
              <a:t>A lack of understanding does not excuse false teaching or sinful action.</a:t>
            </a:r>
          </a:p>
          <a:p>
            <a:r>
              <a:rPr lang="en-US" sz="4800" dirty="0">
                <a:solidFill>
                  <a:schemeClr val="bg1"/>
                </a:solidFill>
                <a:effectLst>
                  <a:outerShdw blurRad="38100" dist="38100" dir="2700000" algn="tl">
                    <a:srgbClr val="000000">
                      <a:alpha val="43137"/>
                    </a:srgbClr>
                  </a:outerShdw>
                </a:effectLst>
              </a:rPr>
              <a:t>2 John 9-11; Romans 6:23</a:t>
            </a:r>
          </a:p>
        </p:txBody>
      </p:sp>
    </p:spTree>
    <p:extLst>
      <p:ext uri="{BB962C8B-B14F-4D97-AF65-F5344CB8AC3E}">
        <p14:creationId xmlns:p14="http://schemas.microsoft.com/office/powerpoint/2010/main" val="59691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2AA3-7DC4-4B8B-81C3-B74182138D06}"/>
              </a:ext>
            </a:extLst>
          </p:cNvPr>
          <p:cNvSpPr>
            <a:spLocks noGrp="1"/>
          </p:cNvSpPr>
          <p:nvPr>
            <p:ph type="ctrTitle"/>
          </p:nvPr>
        </p:nvSpPr>
        <p:spPr>
          <a:xfrm>
            <a:off x="326571" y="198636"/>
            <a:ext cx="5850293" cy="2395279"/>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Footlight MT Light" panose="0204060206030A020304" pitchFamily="18" charset="0"/>
              </a:rPr>
              <a:t>Conclusion</a:t>
            </a:r>
          </a:p>
        </p:txBody>
      </p:sp>
      <p:sp>
        <p:nvSpPr>
          <p:cNvPr id="3" name="Subtitle 2">
            <a:extLst>
              <a:ext uri="{FF2B5EF4-FFF2-40B4-BE49-F238E27FC236}">
                <a16:creationId xmlns:a16="http://schemas.microsoft.com/office/drawing/2014/main" id="{6D1A9FAA-203B-400C-9E23-6BBDFA5F6EB5}"/>
              </a:ext>
            </a:extLst>
          </p:cNvPr>
          <p:cNvSpPr>
            <a:spLocks noGrp="1"/>
          </p:cNvSpPr>
          <p:nvPr>
            <p:ph type="subTitle" idx="1"/>
          </p:nvPr>
        </p:nvSpPr>
        <p:spPr>
          <a:xfrm>
            <a:off x="674912" y="1545772"/>
            <a:ext cx="10863941" cy="4895878"/>
          </a:xfrm>
          <a:solidFill>
            <a:schemeClr val="tx1">
              <a:alpha val="59000"/>
            </a:schemeClr>
          </a:solidFill>
        </p:spPr>
        <p:txBody>
          <a:bodyPr>
            <a:normAutofit fontScale="92500"/>
          </a:bodyPr>
          <a:lstStyle/>
          <a:p>
            <a:pPr marL="685800" indent="-685800" algn="l">
              <a:buFont typeface="Arial" panose="020B0604020202020204" pitchFamily="34" charset="0"/>
              <a:buChar char="•"/>
            </a:pPr>
            <a:r>
              <a:rPr lang="en-US" sz="4800" dirty="0">
                <a:solidFill>
                  <a:schemeClr val="bg1"/>
                </a:solidFill>
                <a:effectLst>
                  <a:outerShdw blurRad="38100" dist="38100" dir="2700000" algn="tl">
                    <a:srgbClr val="000000">
                      <a:alpha val="43137"/>
                    </a:srgbClr>
                  </a:outerShdw>
                </a:effectLst>
              </a:rPr>
              <a:t>We acknowledge imperfect understanding</a:t>
            </a:r>
          </a:p>
          <a:p>
            <a:pPr marL="685800" indent="-685800" algn="l">
              <a:buFont typeface="Arial" panose="020B0604020202020204" pitchFamily="34" charset="0"/>
              <a:buChar char="•"/>
            </a:pPr>
            <a:r>
              <a:rPr lang="en-US" sz="4800" dirty="0">
                <a:solidFill>
                  <a:srgbClr val="FFFF00"/>
                </a:solidFill>
                <a:effectLst>
                  <a:outerShdw blurRad="38100" dist="38100" dir="2700000" algn="tl">
                    <a:srgbClr val="000000">
                      <a:alpha val="43137"/>
                    </a:srgbClr>
                  </a:outerShdw>
                </a:effectLst>
              </a:rPr>
              <a:t>We must be extremely careful not to proclaim that which we do not understand</a:t>
            </a:r>
          </a:p>
          <a:p>
            <a:pPr marL="685800" indent="-685800" algn="l">
              <a:buFont typeface="Arial" panose="020B0604020202020204" pitchFamily="34" charset="0"/>
              <a:buChar char="•"/>
            </a:pPr>
            <a:r>
              <a:rPr lang="en-US" sz="4800" dirty="0">
                <a:solidFill>
                  <a:schemeClr val="bg1"/>
                </a:solidFill>
                <a:effectLst>
                  <a:outerShdw blurRad="38100" dist="38100" dir="2700000" algn="tl">
                    <a:srgbClr val="000000">
                      <a:alpha val="43137"/>
                    </a:srgbClr>
                  </a:outerShdw>
                </a:effectLst>
              </a:rPr>
              <a:t>We must defend the truth of God’s word against those who teach error.  False doctrine cannot be tolerated among the people of God!</a:t>
            </a:r>
          </a:p>
        </p:txBody>
      </p:sp>
    </p:spTree>
    <p:extLst>
      <p:ext uri="{BB962C8B-B14F-4D97-AF65-F5344CB8AC3E}">
        <p14:creationId xmlns:p14="http://schemas.microsoft.com/office/powerpoint/2010/main" val="260642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2016</Words>
  <Application>Microsoft Office PowerPoint</Application>
  <PresentationFormat>Widescreen</PresentationFormat>
  <Paragraphs>84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Footlight MT Light</vt:lpstr>
      <vt:lpstr>Calibri Light</vt:lpstr>
      <vt:lpstr>Arial</vt:lpstr>
      <vt:lpstr>Calibri</vt:lpstr>
      <vt:lpstr>Office Theme</vt:lpstr>
      <vt:lpstr>The Clarity of Revelation</vt:lpstr>
      <vt:lpstr>Is Scripture Sufficiently Clear?</vt:lpstr>
      <vt:lpstr>Is Our Understanding Relative?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Clarity of Revelation</dc:title>
  <dc:creator>Stan Cox</dc:creator>
  <cp:lastModifiedBy>Stan Cox</cp:lastModifiedBy>
  <cp:revision>28</cp:revision>
  <cp:lastPrinted>2019-07-07T12:43:11Z</cp:lastPrinted>
  <dcterms:created xsi:type="dcterms:W3CDTF">2019-07-05T17:19:15Z</dcterms:created>
  <dcterms:modified xsi:type="dcterms:W3CDTF">2019-08-07T14:52:52Z</dcterms:modified>
</cp:coreProperties>
</file>