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8" r:id="rId3"/>
    <p:sldId id="259" r:id="rId4"/>
    <p:sldId id="260" r:id="rId5"/>
  </p:sldIdLst>
  <p:sldSz cx="18288000" cy="10287000"/>
  <p:notesSz cx="6858000" cy="9144000"/>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ookie" panose="02000000000000000000" pitchFamily="2" charset="0"/>
      <p:regular r:id="rId13"/>
    </p:embeddedFont>
    <p:embeddedFont>
      <p:font typeface="Poppins Medium" panose="00000600000000000000" pitchFamily="2"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E7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DCCD9-C2AB-43F6-A8F5-4DE0A17D2C75}" v="386" dt="2023-01-21T16:23:49.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620" autoAdjust="0"/>
    <p:restoredTop sz="58978" autoAdjust="0"/>
  </p:normalViewPr>
  <p:slideViewPr>
    <p:cSldViewPr>
      <p:cViewPr varScale="1">
        <p:scale>
          <a:sx n="30" d="100"/>
          <a:sy n="30" d="100"/>
        </p:scale>
        <p:origin x="77"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87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36DCCD9-C2AB-43F6-A8F5-4DE0A17D2C75}"/>
    <pc:docChg chg="undo custSel delSld modSld modHandout">
      <pc:chgData name="Stan Cox" userId="9376f276357bfffd" providerId="LiveId" clId="{736DCCD9-C2AB-43F6-A8F5-4DE0A17D2C75}" dt="2023-01-21T16:35:57.461" v="5374" actId="20577"/>
      <pc:docMkLst>
        <pc:docMk/>
      </pc:docMkLst>
      <pc:sldChg chg="modSp mod modNotesTx">
        <pc:chgData name="Stan Cox" userId="9376f276357bfffd" providerId="LiveId" clId="{736DCCD9-C2AB-43F6-A8F5-4DE0A17D2C75}" dt="2023-01-21T04:09:51.790" v="1339" actId="20577"/>
        <pc:sldMkLst>
          <pc:docMk/>
          <pc:sldMk cId="0" sldId="256"/>
        </pc:sldMkLst>
        <pc:spChg chg="mod">
          <ac:chgData name="Stan Cox" userId="9376f276357bfffd" providerId="LiveId" clId="{736DCCD9-C2AB-43F6-A8F5-4DE0A17D2C75}" dt="2023-01-20T23:54:55.608" v="14" actId="20577"/>
          <ac:spMkLst>
            <pc:docMk/>
            <pc:sldMk cId="0" sldId="256"/>
            <ac:spMk id="3" creationId="{00000000-0000-0000-0000-000000000000}"/>
          </ac:spMkLst>
        </pc:spChg>
        <pc:spChg chg="mod">
          <ac:chgData name="Stan Cox" userId="9376f276357bfffd" providerId="LiveId" clId="{736DCCD9-C2AB-43F6-A8F5-4DE0A17D2C75}" dt="2023-01-21T01:44:13.160" v="721" actId="20577"/>
          <ac:spMkLst>
            <pc:docMk/>
            <pc:sldMk cId="0" sldId="256"/>
            <ac:spMk id="6" creationId="{00000000-0000-0000-0000-000000000000}"/>
          </ac:spMkLst>
        </pc:spChg>
        <pc:spChg chg="mod">
          <ac:chgData name="Stan Cox" userId="9376f276357bfffd" providerId="LiveId" clId="{736DCCD9-C2AB-43F6-A8F5-4DE0A17D2C75}" dt="2023-01-21T01:44:39.469" v="771" actId="20577"/>
          <ac:spMkLst>
            <pc:docMk/>
            <pc:sldMk cId="0" sldId="256"/>
            <ac:spMk id="9" creationId="{E358B362-AA66-1914-F9F0-615579C62EF3}"/>
          </ac:spMkLst>
        </pc:spChg>
      </pc:sldChg>
      <pc:sldChg chg="del">
        <pc:chgData name="Stan Cox" userId="9376f276357bfffd" providerId="LiveId" clId="{736DCCD9-C2AB-43F6-A8F5-4DE0A17D2C75}" dt="2023-01-21T04:08:11.720" v="1236" actId="47"/>
        <pc:sldMkLst>
          <pc:docMk/>
          <pc:sldMk cId="1063867228" sldId="257"/>
        </pc:sldMkLst>
      </pc:sldChg>
      <pc:sldChg chg="modSp mod modNotesTx">
        <pc:chgData name="Stan Cox" userId="9376f276357bfffd" providerId="LiveId" clId="{736DCCD9-C2AB-43F6-A8F5-4DE0A17D2C75}" dt="2023-01-21T04:34:49.901" v="3728" actId="20577"/>
        <pc:sldMkLst>
          <pc:docMk/>
          <pc:sldMk cId="1664897189" sldId="258"/>
        </pc:sldMkLst>
        <pc:spChg chg="mod">
          <ac:chgData name="Stan Cox" userId="9376f276357bfffd" providerId="LiveId" clId="{736DCCD9-C2AB-43F6-A8F5-4DE0A17D2C75}" dt="2023-01-21T04:10:21.685" v="1393" actId="20577"/>
          <ac:spMkLst>
            <pc:docMk/>
            <pc:sldMk cId="1664897189" sldId="258"/>
            <ac:spMk id="3" creationId="{00000000-0000-0000-0000-000000000000}"/>
          </ac:spMkLst>
        </pc:spChg>
        <pc:spChg chg="mod">
          <ac:chgData name="Stan Cox" userId="9376f276357bfffd" providerId="LiveId" clId="{736DCCD9-C2AB-43F6-A8F5-4DE0A17D2C75}" dt="2023-01-21T04:34:49.901" v="3728" actId="20577"/>
          <ac:spMkLst>
            <pc:docMk/>
            <pc:sldMk cId="1664897189" sldId="258"/>
            <ac:spMk id="6" creationId="{00000000-0000-0000-0000-000000000000}"/>
          </ac:spMkLst>
        </pc:spChg>
        <pc:spChg chg="mod">
          <ac:chgData name="Stan Cox" userId="9376f276357bfffd" providerId="LiveId" clId="{736DCCD9-C2AB-43F6-A8F5-4DE0A17D2C75}" dt="2023-01-21T04:13:11.080" v="1520" actId="1035"/>
          <ac:spMkLst>
            <pc:docMk/>
            <pc:sldMk cId="1664897189" sldId="258"/>
            <ac:spMk id="9" creationId="{E358B362-AA66-1914-F9F0-615579C62EF3}"/>
          </ac:spMkLst>
        </pc:spChg>
      </pc:sldChg>
      <pc:sldChg chg="modSp mod modNotesTx">
        <pc:chgData name="Stan Cox" userId="9376f276357bfffd" providerId="LiveId" clId="{736DCCD9-C2AB-43F6-A8F5-4DE0A17D2C75}" dt="2023-01-21T16:23:49.935" v="4862" actId="20577"/>
        <pc:sldMkLst>
          <pc:docMk/>
          <pc:sldMk cId="2117786768" sldId="259"/>
        </pc:sldMkLst>
        <pc:spChg chg="mod">
          <ac:chgData name="Stan Cox" userId="9376f276357bfffd" providerId="LiveId" clId="{736DCCD9-C2AB-43F6-A8F5-4DE0A17D2C75}" dt="2023-01-21T04:37:34.958" v="3981" actId="20577"/>
          <ac:spMkLst>
            <pc:docMk/>
            <pc:sldMk cId="2117786768" sldId="259"/>
            <ac:spMk id="3" creationId="{00000000-0000-0000-0000-000000000000}"/>
          </ac:spMkLst>
        </pc:spChg>
        <pc:spChg chg="mod">
          <ac:chgData name="Stan Cox" userId="9376f276357bfffd" providerId="LiveId" clId="{736DCCD9-C2AB-43F6-A8F5-4DE0A17D2C75}" dt="2023-01-21T16:23:49.935" v="4862" actId="20577"/>
          <ac:spMkLst>
            <pc:docMk/>
            <pc:sldMk cId="2117786768" sldId="259"/>
            <ac:spMk id="9" creationId="{E358B362-AA66-1914-F9F0-615579C62EF3}"/>
          </ac:spMkLst>
        </pc:spChg>
      </pc:sldChg>
      <pc:sldChg chg="modSp mod modNotesTx">
        <pc:chgData name="Stan Cox" userId="9376f276357bfffd" providerId="LiveId" clId="{736DCCD9-C2AB-43F6-A8F5-4DE0A17D2C75}" dt="2023-01-21T16:28:07.496" v="5263" actId="20577"/>
        <pc:sldMkLst>
          <pc:docMk/>
          <pc:sldMk cId="2953913671" sldId="260"/>
        </pc:sldMkLst>
        <pc:spChg chg="mod">
          <ac:chgData name="Stan Cox" userId="9376f276357bfffd" providerId="LiveId" clId="{736DCCD9-C2AB-43F6-A8F5-4DE0A17D2C75}" dt="2023-01-21T04:41:29.708" v="4318" actId="20577"/>
          <ac:spMkLst>
            <pc:docMk/>
            <pc:sldMk cId="2953913671" sldId="260"/>
            <ac:spMk id="3" creationId="{00000000-0000-0000-0000-000000000000}"/>
          </ac:spMkLst>
        </pc:spChg>
        <pc:spChg chg="mod">
          <ac:chgData name="Stan Cox" userId="9376f276357bfffd" providerId="LiveId" clId="{736DCCD9-C2AB-43F6-A8F5-4DE0A17D2C75}" dt="2023-01-21T16:28:07.496" v="5263" actId="20577"/>
          <ac:spMkLst>
            <pc:docMk/>
            <pc:sldMk cId="2953913671" sldId="260"/>
            <ac:spMk id="6" creationId="{00000000-0000-0000-0000-000000000000}"/>
          </ac:spMkLst>
        </pc:spChg>
        <pc:spChg chg="mod">
          <ac:chgData name="Stan Cox" userId="9376f276357bfffd" providerId="LiveId" clId="{736DCCD9-C2AB-43F6-A8F5-4DE0A17D2C75}" dt="2023-01-21T16:25:25.405" v="5010" actId="20577"/>
          <ac:spMkLst>
            <pc:docMk/>
            <pc:sldMk cId="2953913671" sldId="260"/>
            <ac:spMk id="9" creationId="{E358B362-AA66-1914-F9F0-615579C62E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5AA5F-C3B4-F7B9-2A6C-4C5CC4256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Bebas Neue" panose="020B0606020202050201" pitchFamily="34" charset="0"/>
              </a:rPr>
              <a:t>The Commands of God</a:t>
            </a:r>
          </a:p>
        </p:txBody>
      </p:sp>
      <p:sp>
        <p:nvSpPr>
          <p:cNvPr id="3" name="Date Placeholder 2">
            <a:extLst>
              <a:ext uri="{FF2B5EF4-FFF2-40B4-BE49-F238E27FC236}">
                <a16:creationId xmlns:a16="http://schemas.microsoft.com/office/drawing/2014/main" id="{3523F3DD-9F5D-1402-55E8-346B7B8D9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22, 2023</a:t>
            </a:r>
          </a:p>
        </p:txBody>
      </p:sp>
      <p:sp>
        <p:nvSpPr>
          <p:cNvPr id="4" name="Footer Placeholder 3">
            <a:extLst>
              <a:ext uri="{FF2B5EF4-FFF2-40B4-BE49-F238E27FC236}">
                <a16:creationId xmlns:a16="http://schemas.microsoft.com/office/drawing/2014/main" id="{481A2AA2-0071-6D46-595B-E82EE0B5B8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7B4BA76-6CDD-C86D-5A11-068936CE98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3A17854-56D3-4C96-8284-1670B51BA2F1}" type="slidenum">
              <a:rPr lang="en-US" smtClean="0"/>
              <a:t>‹#›</a:t>
            </a:fld>
            <a:endParaRPr lang="en-US" dirty="0"/>
          </a:p>
        </p:txBody>
      </p:sp>
    </p:spTree>
    <p:extLst>
      <p:ext uri="{BB962C8B-B14F-4D97-AF65-F5344CB8AC3E}">
        <p14:creationId xmlns:p14="http://schemas.microsoft.com/office/powerpoint/2010/main" val="1515971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4BBEC-5580-44B4-A6EF-1438406D4F8D}"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A6247-6901-43E7-955D-B9FE85DB4A77}" type="slidenum">
              <a:rPr lang="en-US" smtClean="0"/>
              <a:t>‹#›</a:t>
            </a:fld>
            <a:endParaRPr lang="en-US"/>
          </a:p>
        </p:txBody>
      </p:sp>
    </p:spTree>
    <p:extLst>
      <p:ext uri="{BB962C8B-B14F-4D97-AF65-F5344CB8AC3E}">
        <p14:creationId xmlns:p14="http://schemas.microsoft.com/office/powerpoint/2010/main" val="422726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Commands of God</a:t>
            </a:r>
          </a:p>
          <a:p>
            <a:pPr marL="171450" indent="-171450">
              <a:buFont typeface="Arial" panose="020B0604020202020204" pitchFamily="34" charset="0"/>
              <a:buChar char="•"/>
            </a:pPr>
            <a:r>
              <a:rPr lang="en-US" sz="1200" b="1" i="0" dirty="0">
                <a:solidFill>
                  <a:srgbClr val="202124"/>
                </a:solidFill>
                <a:effectLst/>
                <a:latin typeface="+mn-lt"/>
              </a:rPr>
              <a:t>To begin, consider the covenant that God entered into with Israel at Mount Sinai</a:t>
            </a:r>
          </a:p>
          <a:p>
            <a:pPr marL="628650" lvl="1" indent="-171450">
              <a:buFont typeface="Arial" panose="020B0604020202020204" pitchFamily="34" charset="0"/>
              <a:buChar char="•"/>
            </a:pPr>
            <a:r>
              <a:rPr lang="en-US" sz="1200" b="0" i="0" dirty="0">
                <a:solidFill>
                  <a:srgbClr val="202124"/>
                </a:solidFill>
                <a:effectLst/>
                <a:latin typeface="+mn-lt"/>
              </a:rPr>
              <a:t>The events of Exodus 34 follow Moses’ time spent on the mount as God’s covenant was revealed. The people committed idolatry while Moses was there, and God punished them.</a:t>
            </a:r>
          </a:p>
          <a:p>
            <a:pPr marL="628650" lvl="1" indent="-171450">
              <a:buFont typeface="Arial" panose="020B0604020202020204" pitchFamily="34" charset="0"/>
              <a:buChar char="•"/>
            </a:pPr>
            <a:r>
              <a:rPr lang="en-US" sz="1200" b="0" i="0" dirty="0">
                <a:solidFill>
                  <a:srgbClr val="202124"/>
                </a:solidFill>
                <a:effectLst/>
                <a:latin typeface="+mn-lt"/>
              </a:rPr>
              <a:t>The petition of Moses appeased God, and He instructed Moses to replace the tablets of stone upon which the 10 commandments were inscribed.</a:t>
            </a:r>
          </a:p>
          <a:p>
            <a:pPr marL="628650" lvl="1" indent="-171450">
              <a:buFont typeface="Arial" panose="020B0604020202020204" pitchFamily="34" charset="0"/>
              <a:buChar char="•"/>
            </a:pPr>
            <a:r>
              <a:rPr lang="en-US" sz="1200" b="0" i="0" dirty="0">
                <a:solidFill>
                  <a:srgbClr val="202124"/>
                </a:solidFill>
                <a:effectLst/>
                <a:latin typeface="+mn-lt"/>
              </a:rPr>
              <a:t>Moses ascended again onto Sinai, and God renewed the covenant with him and Israel</a:t>
            </a:r>
          </a:p>
          <a:p>
            <a:pPr marL="0" indent="0">
              <a:buFont typeface="Arial" panose="020B0604020202020204" pitchFamily="34" charset="0"/>
              <a:buNone/>
            </a:pPr>
            <a:r>
              <a:rPr lang="en-US" sz="1200" b="1" i="0" dirty="0">
                <a:solidFill>
                  <a:srgbClr val="202124"/>
                </a:solidFill>
                <a:effectLst/>
                <a:latin typeface="+mn-lt"/>
              </a:rPr>
              <a:t>(Exodus 34:10-12), </a:t>
            </a:r>
            <a:r>
              <a:rPr lang="en-US" sz="1200" b="1" i="1" dirty="0">
                <a:solidFill>
                  <a:srgbClr val="202124"/>
                </a:solidFill>
                <a:effectLst/>
                <a:latin typeface="+mn-lt"/>
              </a:rPr>
              <a:t>“</a:t>
            </a:r>
            <a:r>
              <a:rPr lang="en-US" i="1" dirty="0"/>
              <a:t>And He said: “Behold, I make a covenant. Before all your people I will do marvels such as have not been done in all the earth, nor in any nation; and all the people among whom you are shall see the work of the Lord. For it is an awesome thing that I will do with you.</a:t>
            </a:r>
            <a:r>
              <a:rPr lang="en-US" i="1" baseline="30000" dirty="0"/>
              <a:t> 11</a:t>
            </a:r>
            <a:r>
              <a:rPr lang="en-US" i="1" dirty="0"/>
              <a:t> </a:t>
            </a:r>
            <a:r>
              <a:rPr lang="en-US" i="1" u="sng" dirty="0"/>
              <a:t>Observe what I command you this day</a:t>
            </a:r>
            <a:r>
              <a:rPr lang="en-US" i="1" dirty="0"/>
              <a:t>. Behold, I am driving out from before you the Amorite and the Canaanite and the Hittite and the Perizzite and the Hivite and the Jebusite.</a:t>
            </a:r>
            <a:r>
              <a:rPr lang="en-US" i="1" baseline="30000" dirty="0"/>
              <a:t> 12</a:t>
            </a:r>
            <a:r>
              <a:rPr lang="en-US" i="1" dirty="0"/>
              <a:t> Take heed to yourself, lest you make a covenant with the inhabitants of the land where you are going, lest it be a snare in your midst.”</a:t>
            </a:r>
          </a:p>
          <a:p>
            <a:pPr marL="628650" lvl="1" indent="-171450">
              <a:buFont typeface="Arial" panose="020B0604020202020204" pitchFamily="34" charset="0"/>
              <a:buChar char="•"/>
            </a:pPr>
            <a:r>
              <a:rPr lang="en-US" i="0" dirty="0"/>
              <a:t>With shining face, Moses descended from the Mount to address the people.</a:t>
            </a:r>
          </a:p>
          <a:p>
            <a:pPr marL="0" lvl="0" indent="0">
              <a:buFont typeface="Arial" panose="020B0604020202020204" pitchFamily="34" charset="0"/>
              <a:buNone/>
            </a:pPr>
            <a:r>
              <a:rPr lang="en-US" b="1" i="0" dirty="0"/>
              <a:t>(Exodus 34:31-32), </a:t>
            </a:r>
            <a:r>
              <a:rPr lang="en-US" i="1" dirty="0"/>
              <a:t>“Then Moses called to them, and Aaron and all the rulers of the congregation returned to him; and Moses talked with them.</a:t>
            </a:r>
            <a:r>
              <a:rPr lang="en-US" i="1" baseline="30000" dirty="0"/>
              <a:t> 32</a:t>
            </a:r>
            <a:r>
              <a:rPr lang="en-US" i="1" dirty="0"/>
              <a:t> Afterward all the children of Israel came near, and </a:t>
            </a:r>
            <a:r>
              <a:rPr lang="en-US" i="1" u="sng" dirty="0"/>
              <a:t>he gave them as commandments all that the Lord had spoken with him on Mount Sinai</a:t>
            </a:r>
            <a:r>
              <a:rPr lang="en-US" i="1" dirty="0"/>
              <a:t>.”</a:t>
            </a:r>
          </a:p>
          <a:p>
            <a:pPr marL="171450" lvl="0" indent="-171450">
              <a:buFont typeface="Arial" panose="020B0604020202020204" pitchFamily="34" charset="0"/>
              <a:buChar char="•"/>
            </a:pPr>
            <a:r>
              <a:rPr lang="en-US" i="0" dirty="0">
                <a:latin typeface="+mn-lt"/>
              </a:rPr>
              <a:t>Definition: Commandments – (</a:t>
            </a:r>
            <a:r>
              <a:rPr lang="en-US" b="1" i="0" dirty="0" err="1">
                <a:solidFill>
                  <a:srgbClr val="0A0A0A"/>
                </a:solidFill>
                <a:effectLst/>
                <a:latin typeface="+mn-lt"/>
              </a:rPr>
              <a:t>tsâvâh</a:t>
            </a:r>
            <a:r>
              <a:rPr lang="en-US" b="1" i="0" dirty="0">
                <a:solidFill>
                  <a:srgbClr val="0A0A0A"/>
                </a:solidFill>
                <a:effectLst/>
                <a:latin typeface="+mn-lt"/>
              </a:rPr>
              <a:t>,</a:t>
            </a:r>
            <a:r>
              <a:rPr lang="en-US" b="0" i="0" dirty="0">
                <a:solidFill>
                  <a:srgbClr val="0A0A0A"/>
                </a:solidFill>
                <a:effectLst/>
                <a:latin typeface="+mn-lt"/>
              </a:rPr>
              <a:t> </a:t>
            </a:r>
            <a:r>
              <a:rPr lang="en-US" b="0" i="0" dirty="0" err="1">
                <a:solidFill>
                  <a:srgbClr val="0A0A0A"/>
                </a:solidFill>
                <a:effectLst/>
                <a:latin typeface="+mn-lt"/>
              </a:rPr>
              <a:t>tsaw-vaw</a:t>
            </a:r>
            <a:r>
              <a:rPr lang="en-US" b="0" i="0" dirty="0">
                <a:solidFill>
                  <a:srgbClr val="0A0A0A"/>
                </a:solidFill>
                <a:effectLst/>
                <a:latin typeface="+mn-lt"/>
              </a:rPr>
              <a:t>’) </a:t>
            </a:r>
            <a:r>
              <a:rPr lang="en-US" b="1" i="0" dirty="0">
                <a:solidFill>
                  <a:srgbClr val="0A0A0A"/>
                </a:solidFill>
                <a:effectLst/>
                <a:latin typeface="+mn-lt"/>
              </a:rPr>
              <a:t>lay charge</a:t>
            </a:r>
            <a:r>
              <a:rPr lang="en-US" b="0" i="0" dirty="0">
                <a:solidFill>
                  <a:srgbClr val="0A0A0A"/>
                </a:solidFill>
                <a:effectLst/>
                <a:latin typeface="+mn-lt"/>
              </a:rPr>
              <a:t> (upon), </a:t>
            </a:r>
            <a:r>
              <a:rPr lang="en-US" b="1" i="0" dirty="0">
                <a:solidFill>
                  <a:srgbClr val="0A0A0A"/>
                </a:solidFill>
                <a:effectLst/>
                <a:latin typeface="+mn-lt"/>
              </a:rPr>
              <a:t>give charge</a:t>
            </a:r>
            <a:r>
              <a:rPr lang="en-US" b="0" i="0" dirty="0">
                <a:solidFill>
                  <a:srgbClr val="0A0A0A"/>
                </a:solidFill>
                <a:effectLst/>
                <a:latin typeface="+mn-lt"/>
              </a:rPr>
              <a:t> (to), </a:t>
            </a:r>
            <a:r>
              <a:rPr lang="en-US" b="1" i="0" dirty="0">
                <a:solidFill>
                  <a:srgbClr val="0A0A0A"/>
                </a:solidFill>
                <a:effectLst/>
                <a:latin typeface="+mn-lt"/>
              </a:rPr>
              <a:t>charge, command, order (Brown-Driver-Briggs Lexicon)</a:t>
            </a:r>
          </a:p>
          <a:p>
            <a:pPr marL="628650" lvl="1" indent="-171450">
              <a:buFont typeface="Arial" panose="020B0604020202020204" pitchFamily="34" charset="0"/>
              <a:buChar char="•"/>
            </a:pPr>
            <a:r>
              <a:rPr lang="en-US" b="0" i="0" dirty="0">
                <a:solidFill>
                  <a:srgbClr val="0A0A0A"/>
                </a:solidFill>
                <a:effectLst/>
                <a:latin typeface="+mn-lt"/>
              </a:rPr>
              <a:t>The charges, commands, orders laid upon the children of Israel came directly from Jehovah God.</a:t>
            </a:r>
          </a:p>
          <a:p>
            <a:pPr marL="628650" lvl="1" indent="-171450">
              <a:buFont typeface="Arial" panose="020B0604020202020204" pitchFamily="34" charset="0"/>
              <a:buChar char="•"/>
            </a:pPr>
            <a:r>
              <a:rPr lang="en-US" b="0" i="0" dirty="0">
                <a:solidFill>
                  <a:srgbClr val="0A0A0A"/>
                </a:solidFill>
                <a:effectLst/>
                <a:latin typeface="+mn-lt"/>
              </a:rPr>
              <a:t>There were blessings in keeping these commands</a:t>
            </a:r>
          </a:p>
          <a:p>
            <a:pPr marL="0" lvl="0" indent="0">
              <a:buFont typeface="Arial" panose="020B0604020202020204" pitchFamily="34" charset="0"/>
              <a:buNone/>
            </a:pPr>
            <a:r>
              <a:rPr lang="en-US" b="1" dirty="0"/>
              <a:t>(Deuteronomy 28:9-14), </a:t>
            </a:r>
            <a:r>
              <a:rPr lang="en-US" i="1" dirty="0"/>
              <a:t>“The Lord will establish you as a holy people to Himself, just as He has sworn to you, if you keep the commandments of the Lord your God and walk in His ways.</a:t>
            </a:r>
            <a:r>
              <a:rPr lang="en-US" i="1" baseline="30000" dirty="0"/>
              <a:t> 10</a:t>
            </a:r>
            <a:r>
              <a:rPr lang="en-US" i="1" dirty="0"/>
              <a:t> Then all peoples of the earth shall see that you are called by the name of the Lord, and they shall be afraid of you.</a:t>
            </a:r>
            <a:r>
              <a:rPr lang="en-US" i="1" baseline="30000" dirty="0"/>
              <a:t> 11</a:t>
            </a:r>
            <a:r>
              <a:rPr lang="en-US" i="1" dirty="0"/>
              <a:t> And the Lord will grant you plenty of goods, in the fruit of your body, in the increase of your livestock, and in the produce of your ground, in the land of which the Lord swore to your fathers to give you.</a:t>
            </a:r>
            <a:r>
              <a:rPr lang="en-US" i="1" baseline="30000" dirty="0"/>
              <a:t> 12</a:t>
            </a:r>
            <a:r>
              <a:rPr lang="en-US" i="1" dirty="0"/>
              <a:t> The Lord will open to you His good treasure, the heavens, to give the rain to your land in its season, and to bless all the work of your hand. You shall lend to many nations, but you shall not borrow.</a:t>
            </a:r>
            <a:r>
              <a:rPr lang="en-US" i="1" baseline="30000" dirty="0"/>
              <a:t> 13</a:t>
            </a:r>
            <a:r>
              <a:rPr lang="en-US" i="1" dirty="0"/>
              <a:t> And the Lord will make you the head and not the tail; you shall be above only, and not be beneath, if you heed the commandments of the Lord your God, which I command you today, and are careful to observe them.</a:t>
            </a:r>
            <a:r>
              <a:rPr lang="en-US" i="1" baseline="30000" dirty="0"/>
              <a:t> 14</a:t>
            </a:r>
            <a:r>
              <a:rPr lang="en-US" i="1" dirty="0"/>
              <a:t> So you shall not turn aside from any of the words which I command you this day, to the right or the left, to go after other gods to serve them.”</a:t>
            </a:r>
            <a:endParaRPr lang="en-US" b="0" i="1" dirty="0">
              <a:solidFill>
                <a:srgbClr val="0A0A0A"/>
              </a:solidFill>
              <a:effectLst/>
              <a:latin typeface="+mn-lt"/>
            </a:endParaRPr>
          </a:p>
          <a:p>
            <a:pPr marL="628650" lvl="1" indent="-171450">
              <a:buFont typeface="Arial" panose="020B0604020202020204" pitchFamily="34" charset="0"/>
              <a:buChar char="•"/>
            </a:pPr>
            <a:r>
              <a:rPr lang="en-US" b="0" i="0" dirty="0">
                <a:solidFill>
                  <a:srgbClr val="0A0A0A"/>
                </a:solidFill>
                <a:effectLst/>
                <a:latin typeface="+mn-lt"/>
              </a:rPr>
              <a:t>There were consequences for disobedience.</a:t>
            </a:r>
          </a:p>
          <a:p>
            <a:pPr marL="0" lvl="0" indent="0">
              <a:buFont typeface="Arial" panose="020B0604020202020204" pitchFamily="34" charset="0"/>
              <a:buNone/>
            </a:pPr>
            <a:r>
              <a:rPr lang="en-US" b="1" dirty="0"/>
              <a:t>(Deuteronomy 8:19-20), </a:t>
            </a:r>
            <a:r>
              <a:rPr lang="en-US" i="1" dirty="0"/>
              <a:t>“Then it shall be, if you by any means forget the Lord your God, and follow other gods, and serve them and worship them, I testify against you this day that you shall surely perish.</a:t>
            </a:r>
            <a:r>
              <a:rPr lang="en-US" i="1" baseline="30000" dirty="0"/>
              <a:t> 20</a:t>
            </a:r>
            <a:r>
              <a:rPr lang="en-US" i="1" dirty="0"/>
              <a:t> As the nations which the Lord destroys before you, so you shall perish, because you would not be obedient to the voice of the Lord your God.”</a:t>
            </a:r>
          </a:p>
          <a:p>
            <a:pPr marL="171450" lvl="0" indent="-171450">
              <a:buFont typeface="Arial" panose="020B0604020202020204" pitchFamily="34" charset="0"/>
              <a:buChar char="•"/>
            </a:pPr>
            <a:r>
              <a:rPr lang="en-US" b="1" i="0" dirty="0"/>
              <a:t>The obvious lesson from these texts is that God expects His directions to man be heeded.</a:t>
            </a:r>
          </a:p>
        </p:txBody>
      </p:sp>
      <p:sp>
        <p:nvSpPr>
          <p:cNvPr id="4" name="Slide Number Placeholder 3"/>
          <p:cNvSpPr>
            <a:spLocks noGrp="1"/>
          </p:cNvSpPr>
          <p:nvPr>
            <p:ph type="sldNum" sz="quarter" idx="5"/>
          </p:nvPr>
        </p:nvSpPr>
        <p:spPr/>
        <p:txBody>
          <a:bodyPr/>
          <a:lstStyle/>
          <a:p>
            <a:fld id="{006A6247-6901-43E7-955D-B9FE85DB4A77}" type="slidenum">
              <a:rPr lang="en-US" smtClean="0"/>
              <a:t>1</a:t>
            </a:fld>
            <a:endParaRPr lang="en-US"/>
          </a:p>
        </p:txBody>
      </p:sp>
    </p:spTree>
    <p:extLst>
      <p:ext uri="{BB962C8B-B14F-4D97-AF65-F5344CB8AC3E}">
        <p14:creationId xmlns:p14="http://schemas.microsoft.com/office/powerpoint/2010/main" val="28358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rPr>
              <a:t>Commands of God – God telling man what He requires of Him</a:t>
            </a:r>
          </a:p>
          <a:p>
            <a:pPr marL="171450" indent="-171450">
              <a:buFont typeface="Arial" panose="020B0604020202020204" pitchFamily="34" charset="0"/>
              <a:buChar char="•"/>
            </a:pPr>
            <a:r>
              <a:rPr lang="en-US" b="1" i="0" dirty="0">
                <a:latin typeface="+mn-lt"/>
              </a:rPr>
              <a:t>What men want from God</a:t>
            </a:r>
          </a:p>
          <a:p>
            <a:pPr marL="628650" lvl="1" indent="-171450">
              <a:buFont typeface="Arial" panose="020B0604020202020204" pitchFamily="34" charset="0"/>
              <a:buChar char="•"/>
            </a:pPr>
            <a:r>
              <a:rPr lang="en-US" i="0" dirty="0">
                <a:latin typeface="+mn-lt"/>
              </a:rPr>
              <a:t>Blessings from His creation.  (Food, Health, Love)</a:t>
            </a:r>
          </a:p>
          <a:p>
            <a:pPr marL="628650" lvl="1" indent="-171450">
              <a:buFont typeface="Arial" panose="020B0604020202020204" pitchFamily="34" charset="0"/>
              <a:buChar char="•"/>
            </a:pPr>
            <a:r>
              <a:rPr lang="en-US" i="0" dirty="0">
                <a:latin typeface="+mn-lt"/>
              </a:rPr>
              <a:t>Ultimately, eternal salvation (God to love them, reward them, accept them)</a:t>
            </a:r>
          </a:p>
          <a:p>
            <a:pPr marL="171450" lvl="0" indent="-171450">
              <a:buFont typeface="Arial" panose="020B0604020202020204" pitchFamily="34" charset="0"/>
              <a:buChar char="•"/>
            </a:pPr>
            <a:r>
              <a:rPr lang="en-US" b="1" i="0" dirty="0">
                <a:latin typeface="+mn-lt"/>
              </a:rPr>
              <a:t>What men require of God regarding His interactions with them</a:t>
            </a:r>
          </a:p>
          <a:p>
            <a:pPr marL="628650" lvl="1" indent="-171450">
              <a:buFont typeface="Arial" panose="020B0604020202020204" pitchFamily="34" charset="0"/>
              <a:buChar char="•"/>
            </a:pPr>
            <a:r>
              <a:rPr lang="en-US" i="0" dirty="0">
                <a:latin typeface="+mn-lt"/>
              </a:rPr>
              <a:t>Willingness to save regardless of any commitment on their part</a:t>
            </a:r>
          </a:p>
          <a:p>
            <a:pPr marL="628650" lvl="1" indent="-171450">
              <a:buFont typeface="Arial" panose="020B0604020202020204" pitchFamily="34" charset="0"/>
              <a:buChar char="•"/>
            </a:pPr>
            <a:r>
              <a:rPr lang="en-US" i="0" dirty="0">
                <a:latin typeface="+mn-lt"/>
              </a:rPr>
              <a:t>Fair treatment from creation</a:t>
            </a:r>
          </a:p>
          <a:p>
            <a:pPr marL="628650" lvl="1" indent="-171450">
              <a:buFont typeface="Arial" panose="020B0604020202020204" pitchFamily="34" charset="0"/>
              <a:buChar char="•"/>
            </a:pPr>
            <a:r>
              <a:rPr lang="en-US" i="0" dirty="0">
                <a:latin typeface="+mn-lt"/>
              </a:rPr>
              <a:t>An ability to find their own direction, doing as they want with regard to spiritual obligations and action</a:t>
            </a:r>
          </a:p>
          <a:p>
            <a:pPr marL="171450" lvl="0" indent="-171450">
              <a:buFont typeface="Arial" panose="020B0604020202020204" pitchFamily="34" charset="0"/>
              <a:buChar char="•"/>
            </a:pPr>
            <a:r>
              <a:rPr lang="en-US" b="1" i="0" dirty="0">
                <a:latin typeface="+mn-lt"/>
              </a:rPr>
              <a:t>In effect, Men want a Savior, but do not want a Lord of their lives</a:t>
            </a:r>
          </a:p>
          <a:p>
            <a:pPr marL="628650" lvl="1" indent="-171450">
              <a:buFont typeface="Arial" panose="020B0604020202020204" pitchFamily="34" charset="0"/>
              <a:buChar char="•"/>
            </a:pPr>
            <a:r>
              <a:rPr lang="en-US" b="0" i="0" dirty="0">
                <a:latin typeface="+mn-lt"/>
              </a:rPr>
              <a:t>But God presents Himself as One who requires obedience to Himself</a:t>
            </a:r>
          </a:p>
          <a:p>
            <a:pPr marL="628650" lvl="1" indent="-171450">
              <a:buFont typeface="Arial" panose="020B0604020202020204" pitchFamily="34" charset="0"/>
              <a:buChar char="•"/>
            </a:pPr>
            <a:r>
              <a:rPr lang="en-US" b="0" i="0" dirty="0">
                <a:latin typeface="+mn-lt"/>
              </a:rPr>
              <a:t>As such, we have to look to His word for guidance. We have to respect what God tells us we must do. There are several ways of determining what these things are…</a:t>
            </a:r>
          </a:p>
          <a:p>
            <a:pPr marL="171450" lvl="0" indent="-171450">
              <a:buFont typeface="Arial" panose="020B0604020202020204" pitchFamily="34" charset="0"/>
              <a:buChar char="•"/>
            </a:pPr>
            <a:r>
              <a:rPr lang="en-US" b="1" i="0" dirty="0">
                <a:latin typeface="+mn-lt"/>
              </a:rPr>
              <a:t>We have already discussed this, the Divine Hermeneutic</a:t>
            </a:r>
          </a:p>
          <a:p>
            <a:pPr marL="628650" lvl="1" indent="-171450">
              <a:buFont typeface="Arial" panose="020B0604020202020204" pitchFamily="34" charset="0"/>
              <a:buChar char="•"/>
            </a:pPr>
            <a:r>
              <a:rPr lang="en-US" b="0" i="0" dirty="0">
                <a:latin typeface="+mn-lt"/>
              </a:rPr>
              <a:t>We affirmed its legitimacy (it is logical, and derived from what the scripture says about itself).</a:t>
            </a:r>
          </a:p>
          <a:p>
            <a:pPr marL="628650" lvl="1" indent="-171450">
              <a:buFont typeface="Arial" panose="020B0604020202020204" pitchFamily="34" charset="0"/>
              <a:buChar char="•"/>
            </a:pPr>
            <a:r>
              <a:rPr lang="en-US" b="0" i="0" dirty="0">
                <a:latin typeface="+mn-lt"/>
              </a:rPr>
              <a:t>While men deride it, we accept it and strive diligently to ensure all we do is what God accepts and requires.</a:t>
            </a:r>
          </a:p>
          <a:p>
            <a:pPr marL="628650" lvl="1" indent="-171450">
              <a:buFont typeface="Arial" panose="020B0604020202020204" pitchFamily="34" charset="0"/>
              <a:buChar char="•"/>
            </a:pPr>
            <a:r>
              <a:rPr lang="en-US" b="0" i="0" dirty="0">
                <a:latin typeface="+mn-lt"/>
              </a:rPr>
              <a:t>The Concept of Hermeneutics is described in two basic ways.</a:t>
            </a:r>
          </a:p>
          <a:p>
            <a:pPr marL="1085850" lvl="2" indent="-171450">
              <a:buFont typeface="Arial" panose="020B0604020202020204" pitchFamily="34" charset="0"/>
              <a:buChar char="•"/>
            </a:pPr>
            <a:r>
              <a:rPr lang="en-US" i="0" dirty="0">
                <a:latin typeface="+mn-lt"/>
              </a:rPr>
              <a:t>Long Used </a:t>
            </a:r>
            <a:r>
              <a:rPr lang="en-US" b="1" i="0" dirty="0">
                <a:latin typeface="+mn-lt"/>
              </a:rPr>
              <a:t>CENI</a:t>
            </a:r>
            <a:r>
              <a:rPr lang="en-US" i="0" dirty="0">
                <a:latin typeface="+mn-lt"/>
              </a:rPr>
              <a:t>:  Divine Commands, Approved Examples, Necessary Inferences derived from the text</a:t>
            </a:r>
          </a:p>
          <a:p>
            <a:pPr marL="1085850" lvl="2" indent="-171450">
              <a:buFont typeface="Arial" panose="020B0604020202020204" pitchFamily="34" charset="0"/>
              <a:buChar char="•"/>
            </a:pPr>
            <a:r>
              <a:rPr lang="en-US" i="0" dirty="0">
                <a:latin typeface="+mn-lt"/>
              </a:rPr>
              <a:t>More Recently discovered by me </a:t>
            </a:r>
            <a:r>
              <a:rPr lang="en-US" b="1" i="0" dirty="0">
                <a:latin typeface="+mn-lt"/>
              </a:rPr>
              <a:t>TSI</a:t>
            </a:r>
            <a:r>
              <a:rPr lang="en-US" i="0" dirty="0">
                <a:latin typeface="+mn-lt"/>
              </a:rPr>
              <a:t>:  God tells us, God shows us, God implies.</a:t>
            </a:r>
          </a:p>
          <a:p>
            <a:pPr marL="171450" lvl="0" indent="-171450">
              <a:buFont typeface="Arial" panose="020B0604020202020204" pitchFamily="34" charset="0"/>
              <a:buChar char="•"/>
            </a:pPr>
            <a:r>
              <a:rPr lang="en-US" b="1" i="0" dirty="0">
                <a:latin typeface="+mn-lt"/>
              </a:rPr>
              <a:t>Today, we are emphasizing God commanding or telling us</a:t>
            </a:r>
          </a:p>
          <a:p>
            <a:pPr marL="0" lvl="0" indent="0">
              <a:buFont typeface="Arial" panose="020B0604020202020204" pitchFamily="34" charset="0"/>
              <a:buNone/>
            </a:pPr>
            <a:r>
              <a:rPr lang="en-US" b="1" i="0" dirty="0">
                <a:latin typeface="+mn-lt"/>
              </a:rPr>
              <a:t>(1 John 5:2-3), </a:t>
            </a:r>
            <a:r>
              <a:rPr lang="en-US" b="0" i="1" dirty="0">
                <a:latin typeface="+mn-lt"/>
              </a:rPr>
              <a:t>“</a:t>
            </a:r>
            <a:r>
              <a:rPr lang="en-US" b="0" i="1" dirty="0"/>
              <a:t>By this we know that we love the children of God, when we love God and keep His commandments.</a:t>
            </a:r>
            <a:r>
              <a:rPr lang="en-US" b="0" i="1" baseline="30000" dirty="0"/>
              <a:t> 3</a:t>
            </a:r>
            <a:r>
              <a:rPr lang="en-US" b="0" i="1" dirty="0"/>
              <a:t> For this is the love of God, that we keep His commandments. And His commandments are not burdensome.”</a:t>
            </a:r>
            <a:endParaRPr lang="en-US" b="0" i="1" dirty="0">
              <a:latin typeface="+mn-lt"/>
            </a:endParaRPr>
          </a:p>
          <a:p>
            <a:pPr marL="0" lvl="0" indent="0">
              <a:buFont typeface="Arial" panose="020B0604020202020204" pitchFamily="34" charset="0"/>
              <a:buNone/>
            </a:pPr>
            <a:r>
              <a:rPr lang="en-US" b="1" i="0" dirty="0">
                <a:latin typeface="+mn-lt"/>
              </a:rPr>
              <a:t>(John 14:21), </a:t>
            </a:r>
            <a:r>
              <a:rPr lang="en-US" b="0" i="1" dirty="0">
                <a:latin typeface="+mn-lt"/>
              </a:rPr>
              <a:t>“</a:t>
            </a:r>
            <a:r>
              <a:rPr lang="en-US" b="0" i="1" dirty="0"/>
              <a:t>He who has My commandments and keeps them, it is he who loves Me. And he who loves Me will be loved by My Father, and I will love him and manifest Myself to him.”</a:t>
            </a:r>
            <a:endParaRPr lang="en-US" b="0" i="1" dirty="0">
              <a:latin typeface="+mn-lt"/>
            </a:endParaRPr>
          </a:p>
          <a:p>
            <a:pPr marL="171450" lvl="0" indent="-171450">
              <a:buFont typeface="Arial" panose="020B0604020202020204" pitchFamily="34" charset="0"/>
              <a:buChar char="•"/>
            </a:pPr>
            <a:r>
              <a:rPr lang="en-US" b="1" i="0" dirty="0">
                <a:latin typeface="+mn-lt"/>
              </a:rPr>
              <a:t>Obedience to the commandments of God is an expression of love for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4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The Commands of God</a:t>
            </a:r>
          </a:p>
          <a:p>
            <a:pPr marL="171450" indent="-171450">
              <a:buFont typeface="Arial" panose="020B0604020202020204" pitchFamily="34" charset="0"/>
              <a:buChar char="•"/>
            </a:pPr>
            <a:r>
              <a:rPr lang="en-US" b="1" dirty="0">
                <a:latin typeface="+mn-lt"/>
              </a:rPr>
              <a:t>Two Great Commands</a:t>
            </a:r>
          </a:p>
          <a:p>
            <a:pPr marL="0" indent="0">
              <a:buFont typeface="Arial" panose="020B0604020202020204" pitchFamily="34" charset="0"/>
              <a:buNone/>
            </a:pPr>
            <a:r>
              <a:rPr lang="en-US" b="1" dirty="0">
                <a:latin typeface="+mn-lt"/>
              </a:rPr>
              <a:t>(</a:t>
            </a:r>
            <a:r>
              <a:rPr lang="en-US" b="1" dirty="0"/>
              <a:t>Matthew 22:34-40), </a:t>
            </a:r>
            <a:r>
              <a:rPr lang="en-US" i="1" dirty="0"/>
              <a:t>“But when the Pharisees heard that He had silenced the Sadducees, they gathered together.</a:t>
            </a:r>
            <a:r>
              <a:rPr lang="en-US" i="1" baseline="30000" dirty="0"/>
              <a:t> 35</a:t>
            </a:r>
            <a:r>
              <a:rPr lang="en-US" i="1" dirty="0"/>
              <a:t> Then one of them, a lawyer, asked Him a question, testing Him, and saying,</a:t>
            </a:r>
            <a:r>
              <a:rPr lang="en-US" i="1" baseline="30000" dirty="0"/>
              <a:t> 36</a:t>
            </a:r>
            <a:r>
              <a:rPr lang="en-US" i="1" dirty="0"/>
              <a:t> “Teacher, which is the great commandment in the law?” </a:t>
            </a:r>
            <a:r>
              <a:rPr lang="en-US" i="1" baseline="30000" dirty="0"/>
              <a:t>37</a:t>
            </a:r>
            <a:r>
              <a:rPr lang="en-US" i="1" dirty="0"/>
              <a:t> Jesus said to him, “ ‘You shall love the Lord your God with all your heart, with all your soul, and with all your mind.’</a:t>
            </a:r>
            <a:r>
              <a:rPr lang="en-US" i="1" baseline="30000" dirty="0"/>
              <a:t> 38</a:t>
            </a:r>
            <a:r>
              <a:rPr lang="en-US" i="1" dirty="0"/>
              <a:t> This is the first and great commandment.</a:t>
            </a:r>
            <a:r>
              <a:rPr lang="en-US" i="1" baseline="30000" dirty="0"/>
              <a:t> 39</a:t>
            </a:r>
            <a:r>
              <a:rPr lang="en-US" i="1" dirty="0"/>
              <a:t> And the second is like it: ‘You shall love your neighbor as yourself.’</a:t>
            </a:r>
            <a:r>
              <a:rPr lang="en-US" i="1" baseline="30000" dirty="0"/>
              <a:t> 40</a:t>
            </a:r>
            <a:r>
              <a:rPr lang="en-US" i="1" dirty="0"/>
              <a:t> On these two commandments hang all the Law and the Prophets.”</a:t>
            </a:r>
          </a:p>
          <a:p>
            <a:pPr marL="171450" indent="-171450">
              <a:buFont typeface="Arial" panose="020B0604020202020204" pitchFamily="34" charset="0"/>
              <a:buChar char="•"/>
            </a:pPr>
            <a:r>
              <a:rPr lang="en-US" b="1" dirty="0">
                <a:latin typeface="+mn-lt"/>
              </a:rPr>
              <a:t>God’s Commands Are Not Burdensome</a:t>
            </a:r>
          </a:p>
          <a:p>
            <a:pPr marL="0" lvl="0" indent="0">
              <a:buFont typeface="Arial" panose="020B0604020202020204" pitchFamily="34" charset="0"/>
              <a:buNone/>
            </a:pPr>
            <a:r>
              <a:rPr lang="en-US" b="1" i="0" dirty="0">
                <a:latin typeface="+mn-lt"/>
              </a:rPr>
              <a:t>(1 John 5:2-3), </a:t>
            </a:r>
            <a:r>
              <a:rPr lang="en-US" b="0" i="1" dirty="0">
                <a:latin typeface="+mn-lt"/>
              </a:rPr>
              <a:t>“</a:t>
            </a:r>
            <a:r>
              <a:rPr lang="en-US" b="0" i="1" dirty="0"/>
              <a:t>By this we know that we love the children of God, when we love God and keep His commandments.</a:t>
            </a:r>
            <a:r>
              <a:rPr lang="en-US" b="0" i="1" baseline="30000" dirty="0"/>
              <a:t> 3</a:t>
            </a:r>
            <a:r>
              <a:rPr lang="en-US" b="0" i="1" dirty="0"/>
              <a:t> For this is the love of God, that we keep His commandments. And His commandments are not burdensome.”</a:t>
            </a:r>
            <a:endParaRPr lang="en-US" b="0" i="1" dirty="0">
              <a:latin typeface="+mn-lt"/>
            </a:endParaRPr>
          </a:p>
          <a:p>
            <a:pPr marL="171450" indent="-171450">
              <a:buFont typeface="Arial" panose="020B0604020202020204" pitchFamily="34" charset="0"/>
              <a:buChar char="•"/>
            </a:pPr>
            <a:r>
              <a:rPr lang="en-US" b="1" dirty="0">
                <a:latin typeface="+mn-lt"/>
              </a:rPr>
              <a:t>There Are Certain Things God Requires of Us</a:t>
            </a:r>
          </a:p>
          <a:p>
            <a:pPr marL="0" indent="0">
              <a:buFont typeface="Arial" panose="020B0604020202020204" pitchFamily="34" charset="0"/>
              <a:buNone/>
            </a:pPr>
            <a:r>
              <a:rPr lang="en-US" b="1" dirty="0">
                <a:latin typeface="+mn-lt"/>
              </a:rPr>
              <a:t>(Matthew 6:9-15), </a:t>
            </a:r>
            <a:r>
              <a:rPr lang="en-US" b="0" i="1" dirty="0">
                <a:latin typeface="+mn-lt"/>
              </a:rPr>
              <a:t>“</a:t>
            </a:r>
            <a:r>
              <a:rPr lang="en-US" b="0" i="1" dirty="0"/>
              <a:t>In this manner, therefore, pray: Our Father in heaven, Hallowed be Your name. </a:t>
            </a:r>
            <a:r>
              <a:rPr lang="en-US" b="0" i="1" baseline="30000" dirty="0"/>
              <a:t>10</a:t>
            </a:r>
            <a:r>
              <a:rPr lang="en-US" b="0" i="1" dirty="0"/>
              <a:t> Your kingdom come. Your will be done On earth as it is in heaven. </a:t>
            </a:r>
            <a:r>
              <a:rPr lang="en-US" b="0" i="1" baseline="30000" dirty="0"/>
              <a:t>11</a:t>
            </a:r>
            <a:r>
              <a:rPr lang="en-US" b="0" i="1" dirty="0"/>
              <a:t> Give us this day our daily bread. </a:t>
            </a:r>
            <a:r>
              <a:rPr lang="en-US" b="0" i="1" baseline="30000" dirty="0"/>
              <a:t>12</a:t>
            </a:r>
            <a:r>
              <a:rPr lang="en-US" b="0" i="1" dirty="0"/>
              <a:t> </a:t>
            </a:r>
            <a:r>
              <a:rPr lang="en-US" b="0" i="1" u="sng" dirty="0"/>
              <a:t>And forgive us our debts, As we forgive our debtors</a:t>
            </a:r>
            <a:r>
              <a:rPr lang="en-US" b="0" i="1" dirty="0"/>
              <a:t>. </a:t>
            </a:r>
            <a:r>
              <a:rPr lang="en-US" b="0" i="1" baseline="30000" dirty="0"/>
              <a:t>13</a:t>
            </a:r>
            <a:r>
              <a:rPr lang="en-US" b="0" i="1" dirty="0"/>
              <a:t> And do not lead us into temptation, But deliver us from the evil one. For Yours is the kingdom and the power and the glory forever. Amen. </a:t>
            </a:r>
            <a:r>
              <a:rPr lang="en-US" b="0" i="1" baseline="30000" dirty="0"/>
              <a:t>14</a:t>
            </a:r>
            <a:r>
              <a:rPr lang="en-US" b="0" i="1" dirty="0"/>
              <a:t> “</a:t>
            </a:r>
            <a:r>
              <a:rPr lang="en-US" b="0" i="1" u="sng" dirty="0"/>
              <a:t>For if you forgive men their trespasses, your heavenly Father will also forgive you.</a:t>
            </a:r>
            <a:r>
              <a:rPr lang="en-US" b="0" i="1" u="sng" baseline="30000" dirty="0"/>
              <a:t> 15</a:t>
            </a:r>
            <a:r>
              <a:rPr lang="en-US" b="0" i="1" u="sng" dirty="0"/>
              <a:t> But if you do not forgive men their trespasses, neither will your Father forgive your trespasses</a:t>
            </a:r>
            <a:r>
              <a:rPr lang="en-US" b="0" i="1" dirty="0"/>
              <a:t>.”</a:t>
            </a:r>
          </a:p>
          <a:p>
            <a:pPr marL="0" indent="0">
              <a:buFont typeface="Arial" panose="020B0604020202020204" pitchFamily="34" charset="0"/>
              <a:buNone/>
            </a:pPr>
            <a:r>
              <a:rPr lang="en-US" b="1" i="0" dirty="0">
                <a:latin typeface="+mn-lt"/>
              </a:rPr>
              <a:t>(Colossians 3:12-13), </a:t>
            </a:r>
            <a:r>
              <a:rPr lang="en-US" b="0" i="1" dirty="0">
                <a:latin typeface="+mn-lt"/>
              </a:rPr>
              <a:t>“</a:t>
            </a:r>
            <a:r>
              <a:rPr lang="en-US" i="1" dirty="0"/>
              <a:t>Therefore, as the elect of God, holy and beloved, put on tender mercies, kindness, humility, meekness, longsuffering;</a:t>
            </a:r>
            <a:r>
              <a:rPr lang="en-US" i="1" baseline="30000" dirty="0"/>
              <a:t> 13</a:t>
            </a:r>
            <a:r>
              <a:rPr lang="en-US" i="1" dirty="0"/>
              <a:t> bearing with one another, and forgiving one another, if anyone has a complaint against another; even as Christ forgave you, </a:t>
            </a:r>
            <a:r>
              <a:rPr lang="en-US" i="1" u="sng" dirty="0"/>
              <a:t>so you also must do</a:t>
            </a:r>
            <a:r>
              <a:rPr lang="en-US" i="1" dirty="0"/>
              <a:t>.”</a:t>
            </a:r>
            <a:endParaRPr lang="en-US" b="0" i="1" dirty="0">
              <a:latin typeface="+mn-lt"/>
            </a:endParaRPr>
          </a:p>
          <a:p>
            <a:pPr marL="171450" indent="-171450">
              <a:buFont typeface="Arial" panose="020B0604020202020204" pitchFamily="34" charset="0"/>
              <a:buChar char="•"/>
            </a:pPr>
            <a:r>
              <a:rPr lang="en-US" b="1" dirty="0">
                <a:latin typeface="+mn-lt"/>
              </a:rPr>
              <a:t>There Are Certain Things That God Says We Must Refrain from Doing</a:t>
            </a:r>
            <a:endParaRPr lang="en-US" b="0" dirty="0">
              <a:latin typeface="+mn-lt"/>
            </a:endParaRPr>
          </a:p>
          <a:p>
            <a:pPr marL="628650" lvl="1" indent="-171450">
              <a:buFont typeface="Arial" panose="020B0604020202020204" pitchFamily="34" charset="0"/>
              <a:buChar char="•"/>
            </a:pPr>
            <a:r>
              <a:rPr lang="en-US" b="0" dirty="0">
                <a:latin typeface="+mn-lt"/>
              </a:rPr>
              <a:t>As an example, clearly demonstrated in the 10 commandments</a:t>
            </a:r>
          </a:p>
          <a:p>
            <a:pPr marL="0" indent="0">
              <a:buFont typeface="Arial" panose="020B0604020202020204" pitchFamily="34" charset="0"/>
              <a:buNone/>
            </a:pPr>
            <a:r>
              <a:rPr lang="en-US" b="1" dirty="0">
                <a:latin typeface="+mn-lt"/>
              </a:rPr>
              <a:t>(Exodus 20, KJV) 1-17  “Thou shalt not”</a:t>
            </a:r>
          </a:p>
          <a:p>
            <a:pPr marL="1085850" lvl="2" indent="-171450">
              <a:buFont typeface="Arial" panose="020B0604020202020204" pitchFamily="34" charset="0"/>
              <a:buChar char="•"/>
            </a:pPr>
            <a:r>
              <a:rPr lang="en-US" dirty="0"/>
              <a:t>Thou shalt have no other gods before me. </a:t>
            </a:r>
            <a:r>
              <a:rPr lang="en-US" baseline="30000" dirty="0"/>
              <a:t> </a:t>
            </a:r>
            <a:r>
              <a:rPr lang="en-US" dirty="0"/>
              <a:t>Thou shalt not make unto thee any graven image. Thou shalt not bow down thyself to them, nor serve them</a:t>
            </a:r>
          </a:p>
          <a:p>
            <a:pPr marL="1085850" lvl="2" indent="-171450">
              <a:buFont typeface="Arial" panose="020B0604020202020204" pitchFamily="34" charset="0"/>
              <a:buChar char="•"/>
            </a:pPr>
            <a:r>
              <a:rPr lang="en-US" dirty="0"/>
              <a:t>Thou shalt not take the name of the Lord thy God in vain; </a:t>
            </a:r>
          </a:p>
          <a:p>
            <a:pPr marL="1085850" lvl="2" indent="-171450">
              <a:buFont typeface="Arial" panose="020B0604020202020204" pitchFamily="34" charset="0"/>
              <a:buChar char="•"/>
            </a:pPr>
            <a:r>
              <a:rPr lang="en-US" dirty="0"/>
              <a:t>The seventh day is the sabbath of the Lord thy God: in it thou shalt not do any work</a:t>
            </a:r>
          </a:p>
          <a:p>
            <a:pPr marL="1085850" lvl="2" indent="-171450">
              <a:buFont typeface="Arial" panose="020B0604020202020204" pitchFamily="34" charset="0"/>
              <a:buChar char="•"/>
            </a:pPr>
            <a:r>
              <a:rPr lang="en-US" dirty="0"/>
              <a:t>Thou shalt not kill.</a:t>
            </a:r>
          </a:p>
          <a:p>
            <a:pPr marL="1085850" lvl="2" indent="-171450">
              <a:buFont typeface="Arial" panose="020B0604020202020204" pitchFamily="34" charset="0"/>
              <a:buChar char="•"/>
            </a:pPr>
            <a:r>
              <a:rPr lang="en-US" dirty="0"/>
              <a:t>Thou shalt not commit adultery.</a:t>
            </a:r>
          </a:p>
          <a:p>
            <a:pPr marL="1085850" lvl="2" indent="-171450">
              <a:buFont typeface="Arial" panose="020B0604020202020204" pitchFamily="34" charset="0"/>
              <a:buChar char="•"/>
            </a:pPr>
            <a:r>
              <a:rPr lang="en-US" dirty="0"/>
              <a:t>Thou shalt not steal.</a:t>
            </a:r>
          </a:p>
          <a:p>
            <a:pPr marL="1085850" lvl="2" indent="-171450">
              <a:buFont typeface="Arial" panose="020B0604020202020204" pitchFamily="34" charset="0"/>
              <a:buChar char="•"/>
            </a:pPr>
            <a:r>
              <a:rPr lang="en-US" dirty="0"/>
              <a:t>Thou shalt not bear false witness .</a:t>
            </a:r>
          </a:p>
          <a:p>
            <a:pPr marL="1085850" lvl="2" indent="-171450">
              <a:buFont typeface="Arial" panose="020B0604020202020204" pitchFamily="34" charset="0"/>
              <a:buChar char="•"/>
            </a:pPr>
            <a:r>
              <a:rPr lang="en-US" dirty="0"/>
              <a:t>Thou shalt not covet.</a:t>
            </a:r>
          </a:p>
          <a:p>
            <a:pPr marL="628650" lvl="1" indent="-171450">
              <a:buFont typeface="Arial" panose="020B0604020202020204" pitchFamily="34" charset="0"/>
              <a:buChar char="•"/>
            </a:pPr>
            <a:r>
              <a:rPr lang="en-US" b="0" dirty="0">
                <a:latin typeface="+mn-lt"/>
              </a:rPr>
              <a:t>There are many such prohibitions in the New Testament as well</a:t>
            </a:r>
          </a:p>
          <a:p>
            <a:pPr marL="0" indent="0">
              <a:buFont typeface="Arial" panose="020B0604020202020204" pitchFamily="34" charset="0"/>
              <a:buNone/>
            </a:pPr>
            <a:r>
              <a:rPr lang="en-US" b="1" dirty="0">
                <a:latin typeface="+mn-lt"/>
              </a:rPr>
              <a:t>(</a:t>
            </a:r>
            <a:r>
              <a:rPr lang="en-US" b="1" dirty="0"/>
              <a:t>Colossians 3:19-21), </a:t>
            </a:r>
            <a:r>
              <a:rPr lang="en-US" b="0" i="1" dirty="0"/>
              <a:t>“Husbands, love your wives and do not be bitter toward them. </a:t>
            </a:r>
            <a:r>
              <a:rPr lang="en-US" b="0" i="1" baseline="30000" dirty="0"/>
              <a:t>20</a:t>
            </a:r>
            <a:r>
              <a:rPr lang="en-US" b="0" i="1" dirty="0"/>
              <a:t> Children, obey your parents in all things, for this is well pleasing to the Lord. </a:t>
            </a:r>
            <a:r>
              <a:rPr lang="en-US" b="0" i="1" baseline="30000" dirty="0"/>
              <a:t>21</a:t>
            </a:r>
            <a:r>
              <a:rPr lang="en-US" b="0" i="1" dirty="0"/>
              <a:t> Fathers, do not provoke your children, lest they become discouraged.”</a:t>
            </a:r>
            <a:endParaRPr lang="en-US" b="0"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rPr>
              <a:t>Conclusion</a:t>
            </a:r>
          </a:p>
          <a:p>
            <a:pPr marL="171450" indent="-171450">
              <a:buFont typeface="Arial" panose="020B0604020202020204" pitchFamily="34" charset="0"/>
              <a:buChar char="•"/>
            </a:pPr>
            <a:r>
              <a:rPr lang="en-US" b="1" i="0" dirty="0">
                <a:latin typeface="+mn-lt"/>
              </a:rPr>
              <a:t>Both God’s Silence, and God’s Commands must be respected</a:t>
            </a:r>
          </a:p>
          <a:p>
            <a:pPr marL="628650" lvl="1" indent="-171450">
              <a:buFont typeface="Arial" panose="020B0604020202020204" pitchFamily="34" charset="0"/>
              <a:buChar char="•"/>
            </a:pPr>
            <a:r>
              <a:rPr lang="en-US" b="0" i="0" dirty="0">
                <a:latin typeface="+mn-lt"/>
              </a:rPr>
              <a:t>If God says DO, we must DO</a:t>
            </a:r>
          </a:p>
          <a:p>
            <a:pPr marL="628650" lvl="1" indent="-171450">
              <a:buFont typeface="Arial" panose="020B0604020202020204" pitchFamily="34" charset="0"/>
              <a:buChar char="•"/>
            </a:pPr>
            <a:r>
              <a:rPr lang="en-US" b="0" i="0" dirty="0">
                <a:latin typeface="+mn-lt"/>
              </a:rPr>
              <a:t>If God says DO NOT, we must DO NOT</a:t>
            </a:r>
          </a:p>
          <a:p>
            <a:pPr marL="171450" lvl="0" indent="-171450">
              <a:buFont typeface="Arial" panose="020B0604020202020204" pitchFamily="34" charset="0"/>
              <a:buChar char="•"/>
            </a:pPr>
            <a:r>
              <a:rPr lang="en-US" b="1" i="0" dirty="0">
                <a:latin typeface="+mn-lt"/>
              </a:rPr>
              <a:t>May we have Paul’s mindset, expressed in Galatians 2:20</a:t>
            </a:r>
          </a:p>
          <a:p>
            <a:pPr marL="0" lvl="0" indent="0">
              <a:buFont typeface="Arial" panose="020B0604020202020204" pitchFamily="34" charset="0"/>
              <a:buNone/>
            </a:pPr>
            <a:r>
              <a:rPr lang="en-US" b="1" i="0" dirty="0">
                <a:latin typeface="+mn-lt"/>
              </a:rPr>
              <a:t>(</a:t>
            </a:r>
            <a:r>
              <a:rPr lang="en-US" b="1" dirty="0"/>
              <a:t>Galatians 2:20), </a:t>
            </a:r>
            <a:r>
              <a:rPr lang="en-US" i="1" dirty="0"/>
              <a:t>“I have been crucified with Christ; it is no longer I who live, but Christ lives in me; and the life which I now live in the flesh I live by faith in the Son of God, who loved me and gave Himself for me.”</a:t>
            </a:r>
            <a:endParaRPr lang="en-US" b="1"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7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9665">
            <a:off x="3896066" y="2459616"/>
            <a:ext cx="10691278" cy="5880203"/>
          </a:xfrm>
          <a:prstGeom prst="rect">
            <a:avLst/>
          </a:prstGeom>
        </p:spPr>
      </p:pic>
      <p:sp>
        <p:nvSpPr>
          <p:cNvPr id="3" name="TextBox 3"/>
          <p:cNvSpPr txBox="1"/>
          <p:nvPr/>
        </p:nvSpPr>
        <p:spPr>
          <a:xfrm>
            <a:off x="3626275" y="2734264"/>
            <a:ext cx="11230860" cy="3930756"/>
          </a:xfrm>
          <a:prstGeom prst="rect">
            <a:avLst/>
          </a:prstGeom>
        </p:spPr>
        <p:txBody>
          <a:bodyPr lIns="0" tIns="0" rIns="0" bIns="0" rtlCol="0" anchor="t">
            <a:spAutoFit/>
          </a:bodyPr>
          <a:lstStyle/>
          <a:p>
            <a:pPr algn="ctr">
              <a:lnSpc>
                <a:spcPts val="14966"/>
              </a:lnSpc>
            </a:pPr>
            <a:r>
              <a:rPr lang="en-US" sz="14673" dirty="0">
                <a:solidFill>
                  <a:srgbClr val="D1CE76"/>
                </a:solidFill>
                <a:latin typeface="Bebas Neue"/>
              </a:rPr>
              <a:t>The Commands</a:t>
            </a:r>
            <a:br>
              <a:rPr lang="en-US" sz="14673" dirty="0">
                <a:solidFill>
                  <a:srgbClr val="D1CE76"/>
                </a:solidFill>
                <a:latin typeface="Bebas Neue"/>
              </a:rPr>
            </a:br>
            <a:r>
              <a:rPr lang="en-US" sz="14673" dirty="0">
                <a:solidFill>
                  <a:srgbClr val="D1CE76"/>
                </a:solidFill>
                <a:latin typeface="Bebas Neue"/>
              </a:rPr>
              <a:t>of God</a:t>
            </a:r>
          </a:p>
        </p:txBody>
      </p:sp>
      <p:sp>
        <p:nvSpPr>
          <p:cNvPr id="6" name="TextBox 6"/>
          <p:cNvSpPr txBox="1"/>
          <p:nvPr/>
        </p:nvSpPr>
        <p:spPr>
          <a:xfrm>
            <a:off x="12232632" y="771215"/>
            <a:ext cx="5249006" cy="816698"/>
          </a:xfrm>
          <a:prstGeom prst="rect">
            <a:avLst/>
          </a:prstGeom>
        </p:spPr>
        <p:txBody>
          <a:bodyPr lIns="0" tIns="0" rIns="0" bIns="0" rtlCol="0" anchor="t">
            <a:spAutoFit/>
          </a:bodyPr>
          <a:lstStyle/>
          <a:p>
            <a:pPr algn="ctr">
              <a:lnSpc>
                <a:spcPts val="6719"/>
              </a:lnSpc>
            </a:pPr>
            <a:r>
              <a:rPr lang="en-US" sz="4799" dirty="0">
                <a:solidFill>
                  <a:srgbClr val="D1CE76"/>
                </a:solidFill>
                <a:latin typeface="Poppins Medium"/>
              </a:rPr>
              <a:t>Exodus 34</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r>
              <a:rPr lang="en-US" sz="2400" dirty="0">
                <a:solidFill>
                  <a:srgbClr val="D1CE76"/>
                </a:solidFill>
                <a:latin typeface="Cookie" panose="02000000000000000000" pitchFamily="2" charset="0"/>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257300" y="8379701"/>
            <a:ext cx="15773400" cy="802399"/>
          </a:xfrm>
          <a:prstGeom prst="rect">
            <a:avLst/>
          </a:prstGeom>
        </p:spPr>
        <p:txBody>
          <a:bodyPr wrap="square" lIns="0" tIns="0" rIns="0" bIns="0" rtlCol="0" anchor="t">
            <a:spAutoFit/>
          </a:bodyPr>
          <a:lstStyle/>
          <a:p>
            <a:pPr algn="ctr">
              <a:lnSpc>
                <a:spcPts val="6719"/>
              </a:lnSpc>
            </a:pPr>
            <a:r>
              <a:rPr lang="en-US" sz="4400" b="1" dirty="0">
                <a:solidFill>
                  <a:srgbClr val="D1CE76"/>
                </a:solidFill>
                <a:latin typeface="Poppins Medium"/>
              </a:rPr>
              <a:t>“Observe what I command you this day” (11).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Commands – God Telling Man what He Requires</a:t>
            </a:r>
          </a:p>
        </p:txBody>
      </p:sp>
      <p:sp>
        <p:nvSpPr>
          <p:cNvPr id="6" name="TextBox 6"/>
          <p:cNvSpPr txBox="1"/>
          <p:nvPr/>
        </p:nvSpPr>
        <p:spPr>
          <a:xfrm>
            <a:off x="3200400" y="7518892"/>
            <a:ext cx="11887200" cy="81669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lang="en-US" sz="4799" dirty="0">
                <a:solidFill>
                  <a:srgbClr val="D1CE76"/>
                </a:solidFill>
                <a:latin typeface="Poppins Medium"/>
              </a:rPr>
              <a:t>1 John 5:2-3; John 14:21</a:t>
            </a:r>
            <a:endParaRPr kumimoji="0" lang="en-US" sz="4799" b="0" i="0" u="none" strike="noStrike" kern="1200" cap="none" spc="0" normalizeH="0" baseline="0" noProof="0" dirty="0">
              <a:ln>
                <a:noFill/>
              </a:ln>
              <a:solidFill>
                <a:srgbClr val="D1CE76"/>
              </a:solidFill>
              <a:effectLst/>
              <a:uLnTx/>
              <a:uFillTx/>
              <a:latin typeface="Poppins Medium"/>
              <a:ea typeface="+mn-ea"/>
              <a:cs typeface="+mn-cs"/>
            </a:endParaRP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781300"/>
            <a:ext cx="15773400" cy="400109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600" b="1" i="0" u="none" strike="noStrike" kern="1200" cap="none" spc="0" normalizeH="0" baseline="0" noProof="0" dirty="0">
                <a:ln>
                  <a:noFill/>
                </a:ln>
                <a:solidFill>
                  <a:srgbClr val="D1CE76"/>
                </a:solidFill>
                <a:effectLst/>
                <a:uLnTx/>
                <a:uFillTx/>
                <a:latin typeface="Poppins Medium"/>
                <a:ea typeface="+mn-ea"/>
                <a:cs typeface="+mn-cs"/>
              </a:rPr>
              <a:t>C E NI</a:t>
            </a:r>
          </a:p>
          <a:p>
            <a:pPr marL="0" marR="0" lvl="0" indent="0" algn="ctr" defTabSz="914400" rtl="0" eaLnBrk="1" fontAlgn="auto" latinLnBrk="0" hangingPunct="1">
              <a:spcBef>
                <a:spcPts val="0"/>
              </a:spcBef>
              <a:spcAft>
                <a:spcPts val="0"/>
              </a:spcAft>
              <a:buClrTx/>
              <a:buSzTx/>
              <a:buFontTx/>
              <a:buNone/>
              <a:tabLst/>
              <a:defRPr/>
            </a:pPr>
            <a:r>
              <a:rPr kumimoji="0" lang="en-US" sz="4800" i="0" u="none" strike="noStrike" kern="1200" cap="none" spc="0" normalizeH="0" baseline="0" noProof="0" dirty="0">
                <a:ln>
                  <a:noFill/>
                </a:ln>
                <a:solidFill>
                  <a:srgbClr val="D1CE76"/>
                </a:solidFill>
                <a:effectLst/>
                <a:uLnTx/>
                <a:uFillTx/>
                <a:latin typeface="Poppins Medium"/>
                <a:ea typeface="+mn-ea"/>
                <a:cs typeface="+mn-cs"/>
              </a:rPr>
              <a:t>Command, Example, Necessary Inference</a:t>
            </a:r>
          </a:p>
          <a:p>
            <a:pPr marL="0" marR="0" lvl="0" indent="0" algn="ctr" defTabSz="914400" rtl="0" eaLnBrk="1" fontAlgn="auto" latinLnBrk="0" hangingPunct="1">
              <a:spcBef>
                <a:spcPts val="0"/>
              </a:spcBef>
              <a:spcAft>
                <a:spcPts val="0"/>
              </a:spcAft>
              <a:buClrTx/>
              <a:buSzTx/>
              <a:buFontTx/>
              <a:buNone/>
              <a:tabLst/>
              <a:defRPr/>
            </a:pPr>
            <a:endParaRPr lang="en-US" sz="3200" dirty="0">
              <a:solidFill>
                <a:srgbClr val="D1CE76"/>
              </a:solidFill>
              <a:latin typeface="Poppins Medium"/>
            </a:endParaRPr>
          </a:p>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D1CE76"/>
                </a:solidFill>
                <a:effectLst/>
                <a:uLnTx/>
                <a:uFillTx/>
                <a:latin typeface="Poppins Medium"/>
                <a:ea typeface="+mn-ea"/>
                <a:cs typeface="+mn-cs"/>
              </a:rPr>
              <a:t>T S I</a:t>
            </a:r>
          </a:p>
          <a:p>
            <a:pPr marL="0" marR="0" lvl="0" indent="0" algn="ctr" defTabSz="914400" rtl="0" eaLnBrk="1" fontAlgn="auto" latinLnBrk="0" hangingPunct="1">
              <a:spcBef>
                <a:spcPts val="0"/>
              </a:spcBef>
              <a:spcAft>
                <a:spcPts val="0"/>
              </a:spcAft>
              <a:buClrTx/>
              <a:buSzTx/>
              <a:buFontTx/>
              <a:buNone/>
              <a:tabLst/>
              <a:defRPr/>
            </a:pPr>
            <a:r>
              <a:rPr lang="en-US" sz="4800" dirty="0">
                <a:solidFill>
                  <a:srgbClr val="D1CE76"/>
                </a:solidFill>
                <a:latin typeface="Poppins Medium"/>
              </a:rPr>
              <a:t>Tell, Show, Imply</a:t>
            </a:r>
            <a:endParaRPr kumimoji="0" lang="en-US" sz="4800" i="0" u="none" strike="noStrike" kern="1200" cap="none" spc="0" normalizeH="0" baseline="0" noProof="0" dirty="0">
              <a:ln>
                <a:noFill/>
              </a:ln>
              <a:solidFill>
                <a:srgbClr val="D1CE76"/>
              </a:solidFill>
              <a:effectLst/>
              <a:uLnTx/>
              <a:uFillTx/>
              <a:latin typeface="Poppins Medium"/>
              <a:ea typeface="+mn-ea"/>
              <a:cs typeface="+mn-cs"/>
            </a:endParaRPr>
          </a:p>
        </p:txBody>
      </p:sp>
    </p:spTree>
    <p:extLst>
      <p:ext uri="{BB962C8B-B14F-4D97-AF65-F5344CB8AC3E}">
        <p14:creationId xmlns:p14="http://schemas.microsoft.com/office/powerpoint/2010/main" val="1664897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8763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The Commands of God</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981200" y="2136285"/>
            <a:ext cx="14684419" cy="7676076"/>
          </a:xfrm>
          <a:prstGeom prst="rect">
            <a:avLst/>
          </a:prstGeom>
        </p:spPr>
        <p:txBody>
          <a:bodyPr wrap="square" lIns="0" tIns="0" rIns="0" bIns="0" rtlCol="0" anchor="t">
            <a:spAutoFit/>
          </a:bodyPr>
          <a:lstStyle/>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Two Great Commands</a:t>
            </a:r>
          </a:p>
          <a:p>
            <a:pPr lvl="4">
              <a:lnSpc>
                <a:spcPts val="6719"/>
              </a:lnSpc>
            </a:pPr>
            <a:r>
              <a:rPr lang="en-US" sz="4400" dirty="0">
                <a:solidFill>
                  <a:schemeClr val="bg1"/>
                </a:solidFill>
                <a:latin typeface="Poppins Medium"/>
              </a:rPr>
              <a:t>Matthew 22:34-40</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lang="en-US" sz="4800" dirty="0">
                <a:solidFill>
                  <a:srgbClr val="D1CE76"/>
                </a:solidFill>
                <a:latin typeface="Poppins Medium"/>
              </a:rPr>
              <a:t>God’s Commands Are Not Burdensome</a:t>
            </a:r>
          </a:p>
          <a:p>
            <a:pPr lvl="4">
              <a:lnSpc>
                <a:spcPts val="6719"/>
              </a:lnSpc>
            </a:pPr>
            <a:r>
              <a:rPr lang="en-US" sz="4400" dirty="0">
                <a:solidFill>
                  <a:schemeClr val="bg1"/>
                </a:solidFill>
                <a:latin typeface="Poppins Medium"/>
              </a:rPr>
              <a:t>1 John 5:2-3</a:t>
            </a: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There Are Certain</a:t>
            </a:r>
            <a:r>
              <a:rPr kumimoji="0" lang="en-US" sz="4800" b="0" i="0" u="none" strike="noStrike" kern="1200" cap="none" spc="0" normalizeH="0" noProof="0" dirty="0">
                <a:ln>
                  <a:noFill/>
                </a:ln>
                <a:solidFill>
                  <a:srgbClr val="D1CE76"/>
                </a:solidFill>
                <a:effectLst/>
                <a:uLnTx/>
                <a:uFillTx/>
                <a:latin typeface="Poppins Medium"/>
                <a:ea typeface="+mn-ea"/>
                <a:cs typeface="+mn-cs"/>
              </a:rPr>
              <a:t> Things God Requires of Us</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a:p>
            <a:pPr lvl="4">
              <a:lnSpc>
                <a:spcPts val="6719"/>
              </a:lnSpc>
            </a:pPr>
            <a:r>
              <a:rPr lang="en-US" sz="4400" dirty="0">
                <a:solidFill>
                  <a:schemeClr val="bg1"/>
                </a:solidFill>
                <a:latin typeface="Poppins Medium"/>
              </a:rPr>
              <a:t>Matthew 6:9-15; Colossians 3:12-13</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There Are Certain</a:t>
            </a:r>
            <a:r>
              <a:rPr kumimoji="0" lang="en-US" sz="4800" b="0" i="0" u="none" strike="noStrike" kern="1200" cap="none" spc="0" normalizeH="0" noProof="0" dirty="0">
                <a:ln>
                  <a:noFill/>
                </a:ln>
                <a:solidFill>
                  <a:srgbClr val="D1CE76"/>
                </a:solidFill>
                <a:effectLst/>
                <a:uLnTx/>
                <a:uFillTx/>
                <a:latin typeface="Poppins Medium"/>
                <a:ea typeface="+mn-ea"/>
                <a:cs typeface="+mn-cs"/>
              </a:rPr>
              <a:t> Things That God Says We Must Refrain from Doing</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a:p>
            <a:pPr lvl="4">
              <a:lnSpc>
                <a:spcPts val="6719"/>
              </a:lnSpc>
            </a:pPr>
            <a:r>
              <a:rPr lang="en-US" sz="4400" dirty="0">
                <a:solidFill>
                  <a:schemeClr val="bg1"/>
                </a:solidFill>
                <a:latin typeface="Poppins Medium"/>
              </a:rPr>
              <a:t>Exodus 20:1-17; Colossians 3:19-21</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p:txBody>
      </p:sp>
    </p:spTree>
    <p:extLst>
      <p:ext uri="{BB962C8B-B14F-4D97-AF65-F5344CB8AC3E}">
        <p14:creationId xmlns:p14="http://schemas.microsoft.com/office/powerpoint/2010/main" val="211778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anim calcmode="lin" valueType="num">
                                      <p:cBhvr>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anim calcmode="lin" valueType="num">
                                      <p:cBhvr>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anim calcmode="lin" valueType="num">
                                      <p:cBhvr>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anim calcmode="lin" valueType="num">
                                      <p:cBhvr>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anim calcmode="lin" valueType="num">
                                      <p:cBhvr>
                                        <p:cTn id="44"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fade">
                                      <p:cBhvr>
                                        <p:cTn id="48" dur="500"/>
                                        <p:tgtEl>
                                          <p:spTgt spid="9">
                                            <p:txEl>
                                              <p:pRg st="7" end="7"/>
                                            </p:txEl>
                                          </p:spTgt>
                                        </p:tgtEl>
                                      </p:cBhvr>
                                    </p:animEffect>
                                    <p:anim calcmode="lin" valueType="num">
                                      <p:cBhvr>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Conclusion</a:t>
            </a:r>
          </a:p>
        </p:txBody>
      </p:sp>
      <p:sp>
        <p:nvSpPr>
          <p:cNvPr id="6" name="TextBox 6"/>
          <p:cNvSpPr txBox="1"/>
          <p:nvPr/>
        </p:nvSpPr>
        <p:spPr>
          <a:xfrm>
            <a:off x="3307366" y="8365402"/>
            <a:ext cx="11887200" cy="81669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D1CE76"/>
                </a:solidFill>
                <a:effectLst/>
                <a:uLnTx/>
                <a:uFillTx/>
                <a:latin typeface="Poppins Medium"/>
                <a:ea typeface="+mn-ea"/>
                <a:cs typeface="+mn-cs"/>
              </a:rPr>
              <a:t>Galatians 2:20</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989289"/>
            <a:ext cx="15552134" cy="4296689"/>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D1CE76"/>
                </a:solidFill>
                <a:effectLst/>
                <a:uLnTx/>
                <a:uFillTx/>
                <a:latin typeface="Poppins Medium"/>
                <a:ea typeface="+mn-ea"/>
                <a:cs typeface="+mn-cs"/>
              </a:rPr>
              <a:t>Both God’s Silence, and God’s commands must be respected.</a:t>
            </a:r>
          </a:p>
          <a:p>
            <a:pPr marL="0" marR="0" lvl="0" indent="0" algn="ctr" defTabSz="914400" rtl="0" eaLnBrk="1" fontAlgn="auto" latinLnBrk="0" hangingPunct="1">
              <a:lnSpc>
                <a:spcPts val="6719"/>
              </a:lnSpc>
              <a:spcBef>
                <a:spcPts val="0"/>
              </a:spcBef>
              <a:spcAft>
                <a:spcPts val="0"/>
              </a:spcAft>
              <a:buClrTx/>
              <a:buSzTx/>
              <a:buFontTx/>
              <a:buNone/>
              <a:tabLst/>
              <a:defRPr/>
            </a:pPr>
            <a:endParaRPr lang="en-US" sz="6000" dirty="0">
              <a:solidFill>
                <a:srgbClr val="D1CE76"/>
              </a:solidFill>
              <a:latin typeface="Poppins Medium"/>
            </a:endParaRPr>
          </a:p>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D1CE76"/>
                </a:solidFill>
                <a:effectLst/>
                <a:uLnTx/>
                <a:uFillTx/>
                <a:latin typeface="Poppins Medium"/>
                <a:ea typeface="+mn-ea"/>
                <a:cs typeface="+mn-cs"/>
              </a:rPr>
              <a:t>May we have Paul’s mindset, to allow Jesus Christ be Lord of our Lives</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p:txBody>
      </p:sp>
    </p:spTree>
    <p:extLst>
      <p:ext uri="{BB962C8B-B14F-4D97-AF65-F5344CB8AC3E}">
        <p14:creationId xmlns:p14="http://schemas.microsoft.com/office/powerpoint/2010/main" val="295391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1876</Words>
  <Application>Microsoft Office PowerPoint</Application>
  <PresentationFormat>Custom</PresentationFormat>
  <Paragraphs>95</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Poppins Medium</vt:lpstr>
      <vt:lpstr>Calibri</vt:lpstr>
      <vt:lpstr>Bebas Neue</vt:lpstr>
      <vt:lpstr>Cookie</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Authority</dc:title>
  <dc:creator>Stan Cox</dc:creator>
  <cp:lastModifiedBy>Stan Cox</cp:lastModifiedBy>
  <cp:revision>3</cp:revision>
  <dcterms:created xsi:type="dcterms:W3CDTF">2006-08-16T00:00:00Z</dcterms:created>
  <dcterms:modified xsi:type="dcterms:W3CDTF">2023-01-21T16:36:05Z</dcterms:modified>
  <dc:identifier>DAFTcF8AW9w</dc:identifier>
</cp:coreProperties>
</file>