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handoutMasterIdLst>
    <p:handoutMasterId r:id="rId8"/>
  </p:handoutMasterIdLst>
  <p:sldIdLst>
    <p:sldId id="256" r:id="rId2"/>
    <p:sldId id="257"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6273" autoAdjust="0"/>
  </p:normalViewPr>
  <p:slideViewPr>
    <p:cSldViewPr snapToGrid="0">
      <p:cViewPr varScale="1">
        <p:scale>
          <a:sx n="37" d="100"/>
          <a:sy n="37" d="100"/>
        </p:scale>
        <p:origin x="1938" y="48"/>
      </p:cViewPr>
      <p:guideLst/>
    </p:cSldViewPr>
  </p:slideViewPr>
  <p:notesTextViewPr>
    <p:cViewPr>
      <p:scale>
        <a:sx n="1" d="1"/>
        <a:sy n="1" d="1"/>
      </p:scale>
      <p:origin x="0" y="0"/>
    </p:cViewPr>
  </p:notesTextViewPr>
  <p:notesViewPr>
    <p:cSldViewPr snapToGrid="0">
      <p:cViewPr varScale="1">
        <p:scale>
          <a:sx n="51" d="100"/>
          <a:sy n="51"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884613" cy="458788"/>
          </a:xfrm>
          <a:prstGeom prst="rect">
            <a:avLst/>
          </a:prstGeom>
        </p:spPr>
        <p:txBody>
          <a:bodyPr vert="horz" lIns="91440" tIns="45720" rIns="91440" bIns="45720" rtlCol="0"/>
          <a:lstStyle>
            <a:lvl1pPr algn="l">
              <a:defRPr sz="1200"/>
            </a:lvl1pPr>
          </a:lstStyle>
          <a:p>
            <a:r>
              <a:rPr lang="en-US" sz="2000" dirty="0">
                <a:latin typeface="Berlin Sans FB Demi" panose="020E0802020502020306" pitchFamily="34" charset="0"/>
              </a:rPr>
              <a:t>The Conversion of Simon (Acts 8)</a:t>
            </a:r>
          </a:p>
        </p:txBody>
      </p:sp>
      <p:sp>
        <p:nvSpPr>
          <p:cNvPr id="3" name="Date Placeholder 2"/>
          <p:cNvSpPr>
            <a:spLocks noGrp="1"/>
          </p:cNvSpPr>
          <p:nvPr>
            <p:ph type="dt" sz="quarter" idx="1"/>
          </p:nvPr>
        </p:nvSpPr>
        <p:spPr>
          <a:xfrm>
            <a:off x="4667249" y="0"/>
            <a:ext cx="2189163" cy="458788"/>
          </a:xfrm>
          <a:prstGeom prst="rect">
            <a:avLst/>
          </a:prstGeom>
        </p:spPr>
        <p:txBody>
          <a:bodyPr vert="horz" lIns="91440" tIns="45720" rIns="91440" bIns="45720" rtlCol="0"/>
          <a:lstStyle>
            <a:lvl1pPr algn="r">
              <a:defRPr sz="1200"/>
            </a:lvl1pPr>
          </a:lstStyle>
          <a:p>
            <a:r>
              <a:rPr lang="en-US" dirty="0"/>
              <a:t>August 28, 2016 am</a:t>
            </a: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soundteaching.org</a:t>
            </a:r>
          </a:p>
        </p:txBody>
      </p:sp>
    </p:spTree>
    <p:extLst>
      <p:ext uri="{BB962C8B-B14F-4D97-AF65-F5344CB8AC3E}">
        <p14:creationId xmlns:p14="http://schemas.microsoft.com/office/powerpoint/2010/main" val="2885385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048AC2-F515-4F53-AEAF-255D6E7E6EB7}" type="datetimeFigureOut">
              <a:rPr lang="en-US" smtClean="0"/>
              <a:t>8/28/2016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F83F83-59FC-4A43-B3DE-26383F9C2E8E}" type="slidenum">
              <a:rPr lang="en-US" smtClean="0"/>
              <a:t>‹#›</a:t>
            </a:fld>
            <a:endParaRPr lang="en-US"/>
          </a:p>
        </p:txBody>
      </p:sp>
    </p:spTree>
    <p:extLst>
      <p:ext uri="{BB962C8B-B14F-4D97-AF65-F5344CB8AC3E}">
        <p14:creationId xmlns:p14="http://schemas.microsoft.com/office/powerpoint/2010/main" val="2205669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lds.org/topics/baptism?lang=eng"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lds.org/scriptures/nt/john/3.5?lang=eng#4"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(Acts 8:9-13)</a:t>
            </a:r>
            <a:r>
              <a:rPr lang="en-US" sz="1200" b="1" kern="1200" baseline="0" dirty="0">
                <a:solidFill>
                  <a:schemeClr val="tx1"/>
                </a:solidFill>
                <a:latin typeface="+mn-lt"/>
                <a:ea typeface="+mn-ea"/>
                <a:cs typeface="+mn-cs"/>
              </a:rPr>
              <a:t> READ</a:t>
            </a:r>
            <a:endParaRPr lang="en-US" sz="1200" b="1"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The record of Simon’s conversion is concise: </a:t>
            </a:r>
          </a:p>
          <a:p>
            <a:r>
              <a:rPr lang="en-US" sz="1200" b="1" kern="1200" dirty="0">
                <a:solidFill>
                  <a:schemeClr val="tx1"/>
                </a:solidFill>
                <a:latin typeface="+mn-lt"/>
                <a:ea typeface="+mn-ea"/>
                <a:cs typeface="+mn-cs"/>
              </a:rPr>
              <a:t>(Acts 8:13),</a:t>
            </a:r>
            <a:r>
              <a:rPr lang="en-US" sz="1200" b="1" i="1" kern="1200" dirty="0">
                <a:solidFill>
                  <a:schemeClr val="tx1"/>
                </a:solidFill>
                <a:latin typeface="+mn-lt"/>
                <a:ea typeface="+mn-ea"/>
                <a:cs typeface="+mn-cs"/>
              </a:rPr>
              <a:t> </a:t>
            </a:r>
            <a:r>
              <a:rPr lang="en-US" sz="1200" i="1" kern="1200" dirty="0">
                <a:solidFill>
                  <a:schemeClr val="tx1"/>
                </a:solidFill>
                <a:latin typeface="+mn-lt"/>
                <a:ea typeface="+mn-ea"/>
                <a:cs typeface="+mn-cs"/>
              </a:rPr>
              <a:t>“Then Simon himself also believed; and when he was baptized he continued with Philip, and was amazed, seeing the miracles and signs which were done”</a:t>
            </a:r>
          </a:p>
          <a:p>
            <a:pPr marL="628650" lvl="1" indent="-171450">
              <a:buFont typeface="Arial" panose="020B0604020202020204" pitchFamily="34" charset="0"/>
              <a:buChar char="•"/>
            </a:pPr>
            <a:r>
              <a:rPr lang="en-US" sz="1200" kern="1200" dirty="0">
                <a:solidFill>
                  <a:schemeClr val="tx1"/>
                </a:solidFill>
                <a:latin typeface="+mn-lt"/>
                <a:ea typeface="+mn-ea"/>
                <a:cs typeface="+mn-cs"/>
              </a:rPr>
              <a:t>Though brief, this account provides a clear contrast of the gospel’s power to save sinners/ VS/ false displays of power</a:t>
            </a:r>
          </a:p>
          <a:p>
            <a:pPr marL="628650" lvl="1" indent="-171450">
              <a:buFont typeface="Arial" panose="020B0604020202020204" pitchFamily="34" charset="0"/>
              <a:buChar char="•"/>
            </a:pPr>
            <a:r>
              <a:rPr lang="en-US" sz="1200" b="1" kern="1200" dirty="0">
                <a:solidFill>
                  <a:schemeClr val="tx1"/>
                </a:solidFill>
                <a:latin typeface="+mn-lt"/>
                <a:ea typeface="+mn-ea"/>
                <a:cs typeface="+mn-cs"/>
              </a:rPr>
              <a:t>Note:</a:t>
            </a:r>
            <a:r>
              <a:rPr lang="en-US" sz="1200" b="1" kern="1200" baseline="0" dirty="0">
                <a:solidFill>
                  <a:schemeClr val="tx1"/>
                </a:solidFill>
                <a:latin typeface="+mn-lt"/>
                <a:ea typeface="+mn-ea"/>
                <a:cs typeface="+mn-cs"/>
              </a:rPr>
              <a:t>  Many are fooled, thinking displays are </a:t>
            </a:r>
            <a:r>
              <a:rPr lang="en-US" sz="1200" b="1" kern="1200" dirty="0">
                <a:solidFill>
                  <a:schemeClr val="tx1"/>
                </a:solidFill>
                <a:latin typeface="+mn-lt"/>
                <a:ea typeface="+mn-ea"/>
                <a:cs typeface="+mn-cs"/>
              </a:rPr>
              <a:t>“the great power of God”</a:t>
            </a:r>
          </a:p>
          <a:p>
            <a:pPr marL="628650" lvl="1" indent="-171450">
              <a:buFont typeface="Arial" panose="020B0604020202020204" pitchFamily="34" charset="0"/>
              <a:buChar char="•"/>
            </a:pPr>
            <a:r>
              <a:rPr lang="en-US" sz="1200" kern="1200" dirty="0">
                <a:solidFill>
                  <a:schemeClr val="tx1"/>
                </a:solidFill>
                <a:latin typeface="+mn-lt"/>
                <a:ea typeface="+mn-ea"/>
                <a:cs typeface="+mn-cs"/>
              </a:rPr>
              <a:t>Simon’s sorceries could not save the soul</a:t>
            </a:r>
          </a:p>
          <a:p>
            <a:pPr marL="0" lvl="0" indent="0">
              <a:buFont typeface="Arial" panose="020B0604020202020204" pitchFamily="34" charset="0"/>
              <a:buNone/>
            </a:pPr>
            <a:r>
              <a:rPr lang="en-US" b="1" dirty="0"/>
              <a:t>(Acts 8:11-12), </a:t>
            </a:r>
            <a:r>
              <a:rPr lang="en-US" i="1" dirty="0"/>
              <a:t>“And they heeded him because he had astonished them with his sorceries for a long time. </a:t>
            </a:r>
            <a:r>
              <a:rPr lang="en-US" i="1" baseline="30000" dirty="0"/>
              <a:t>12</a:t>
            </a:r>
            <a:r>
              <a:rPr lang="en-US" i="1" dirty="0"/>
              <a:t> But when they believed Philip as he preached the things concerning the kingdom of God and the name of Jesus Christ, both men and women were baptized.”</a:t>
            </a:r>
          </a:p>
          <a:p>
            <a:pPr marL="628650" lvl="1" indent="-171450">
              <a:buFont typeface="Arial" panose="020B0604020202020204" pitchFamily="34" charset="0"/>
              <a:buChar char="•"/>
            </a:pPr>
            <a:r>
              <a:rPr lang="en-US" b="1" i="0" dirty="0"/>
              <a:t>Only the gospel has the power to save!  (Contrast</a:t>
            </a:r>
            <a:r>
              <a:rPr lang="en-US" b="1" i="0" baseline="0" dirty="0"/>
              <a:t> with the amazing feats of men!)</a:t>
            </a:r>
            <a:endParaRPr lang="en-US" b="1" i="0" dirty="0"/>
          </a:p>
        </p:txBody>
      </p:sp>
      <p:sp>
        <p:nvSpPr>
          <p:cNvPr id="4" name="Slide Number Placeholder 3"/>
          <p:cNvSpPr>
            <a:spLocks noGrp="1"/>
          </p:cNvSpPr>
          <p:nvPr>
            <p:ph type="sldNum" sz="quarter" idx="10"/>
          </p:nvPr>
        </p:nvSpPr>
        <p:spPr/>
        <p:txBody>
          <a:bodyPr/>
          <a:lstStyle/>
          <a:p>
            <a:fld id="{0AF83F83-59FC-4A43-B3DE-26383F9C2E8E}" type="slidenum">
              <a:rPr lang="en-US" smtClean="0"/>
              <a:t>1</a:t>
            </a:fld>
            <a:endParaRPr lang="en-US"/>
          </a:p>
        </p:txBody>
      </p:sp>
    </p:spTree>
    <p:extLst>
      <p:ext uri="{BB962C8B-B14F-4D97-AF65-F5344CB8AC3E}">
        <p14:creationId xmlns:p14="http://schemas.microsoft.com/office/powerpoint/2010/main" val="1803286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Quote from</a:t>
            </a:r>
            <a:r>
              <a:rPr lang="en-US" sz="1200" b="1" kern="1200" baseline="0" dirty="0">
                <a:solidFill>
                  <a:schemeClr val="tx1"/>
                </a:solidFill>
                <a:latin typeface="+mn-lt"/>
                <a:ea typeface="+mn-ea"/>
                <a:cs typeface="+mn-cs"/>
              </a:rPr>
              <a:t> Official Mormon website (lds.org)</a:t>
            </a:r>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a:t>
            </a:r>
            <a:r>
              <a:rPr lang="en-US" dirty="0"/>
              <a:t>Jesus Christ taught that </a:t>
            </a:r>
            <a:r>
              <a:rPr lang="en-US" dirty="0">
                <a:hlinkClick r:id="rId3"/>
              </a:rPr>
              <a:t>baptism</a:t>
            </a:r>
            <a:r>
              <a:rPr lang="en-US" dirty="0"/>
              <a:t> is essential to the salvation of all who have lived on earth (see </a:t>
            </a:r>
            <a:r>
              <a:rPr lang="en-US" dirty="0">
                <a:hlinkClick r:id="rId4"/>
              </a:rPr>
              <a:t>John 3:5</a:t>
            </a:r>
            <a:r>
              <a:rPr lang="en-US" dirty="0"/>
              <a:t>). Many people, however, have died without being baptized. Others were baptized without proper authority. Because God is merciful, He has prepared a way for all people to receive the blessings of baptism. By performing proxy baptisms in behalf of those who have died, Church members offer these blessings to deceased ancestors. Individuals can then choose to accept or reject what has been done in their behalf.”</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Contrast this with Simon’s conversion…</a:t>
            </a:r>
          </a:p>
          <a:p>
            <a:pPr marL="628650" lvl="1" indent="-171450">
              <a:buFont typeface="Arial" panose="020B0604020202020204" pitchFamily="34" charset="0"/>
              <a:buChar char="•"/>
            </a:pPr>
            <a:r>
              <a:rPr lang="en-US" sz="1200" kern="1200" dirty="0">
                <a:solidFill>
                  <a:schemeClr val="tx1"/>
                </a:solidFill>
                <a:latin typeface="+mn-lt"/>
                <a:ea typeface="+mn-ea"/>
                <a:cs typeface="+mn-cs"/>
              </a:rPr>
              <a:t>It was Simon’s own sins that needed cleansing and it was Simon himself who responded to the gospel call of salvation</a:t>
            </a:r>
          </a:p>
          <a:p>
            <a:pPr marL="0" lvl="0" indent="0">
              <a:buFont typeface="Arial" panose="020B0604020202020204" pitchFamily="34" charset="0"/>
              <a:buNone/>
            </a:pPr>
            <a:r>
              <a:rPr lang="en-US" sz="1200" b="1" kern="1200" dirty="0">
                <a:solidFill>
                  <a:schemeClr val="tx1"/>
                </a:solidFill>
                <a:latin typeface="+mn-lt"/>
                <a:ea typeface="+mn-ea"/>
                <a:cs typeface="+mn-cs"/>
              </a:rPr>
              <a:t>(Mark</a:t>
            </a:r>
            <a:r>
              <a:rPr lang="en-US" sz="1200" b="1" kern="1200" baseline="0" dirty="0">
                <a:solidFill>
                  <a:schemeClr val="tx1"/>
                </a:solidFill>
                <a:latin typeface="+mn-lt"/>
                <a:ea typeface="+mn-ea"/>
                <a:cs typeface="+mn-cs"/>
              </a:rPr>
              <a:t> 16:15-16), </a:t>
            </a:r>
            <a:r>
              <a:rPr lang="en-US" sz="1200" i="1" kern="1200" baseline="0" dirty="0">
                <a:solidFill>
                  <a:schemeClr val="tx1"/>
                </a:solidFill>
                <a:latin typeface="+mn-lt"/>
                <a:ea typeface="+mn-ea"/>
                <a:cs typeface="+mn-cs"/>
              </a:rPr>
              <a:t>“And He said to them, ‘Go into all the world and preach the gospel to every creature. </a:t>
            </a:r>
            <a:r>
              <a:rPr lang="en-US" sz="1200" i="1" kern="1200" baseline="30000" dirty="0">
                <a:solidFill>
                  <a:schemeClr val="tx1"/>
                </a:solidFill>
                <a:latin typeface="+mn-lt"/>
                <a:ea typeface="+mn-ea"/>
                <a:cs typeface="+mn-cs"/>
              </a:rPr>
              <a:t>16</a:t>
            </a:r>
            <a:r>
              <a:rPr lang="en-US" sz="1200" i="1" kern="1200" baseline="0" dirty="0">
                <a:solidFill>
                  <a:schemeClr val="tx1"/>
                </a:solidFill>
                <a:latin typeface="+mn-lt"/>
                <a:ea typeface="+mn-ea"/>
                <a:cs typeface="+mn-cs"/>
              </a:rPr>
              <a:t> He who believes and is baptized will be saved; but he who does not believe will be condemned.’”</a:t>
            </a:r>
            <a:endParaRPr lang="en-US" sz="1200" i="1" kern="1200" dirty="0">
              <a:solidFill>
                <a:schemeClr val="tx1"/>
              </a:solidFill>
              <a:latin typeface="+mn-lt"/>
              <a:ea typeface="+mn-ea"/>
              <a:cs typeface="+mn-cs"/>
            </a:endParaRPr>
          </a:p>
          <a:p>
            <a:pPr marL="628650" lvl="1" indent="-171450">
              <a:buFont typeface="Arial" panose="020B0604020202020204" pitchFamily="34" charset="0"/>
              <a:buChar char="•"/>
            </a:pPr>
            <a:r>
              <a:rPr lang="en-US" sz="1200" kern="1200" dirty="0">
                <a:solidFill>
                  <a:schemeClr val="tx1"/>
                </a:solidFill>
                <a:latin typeface="+mn-lt"/>
                <a:ea typeface="+mn-ea"/>
                <a:cs typeface="+mn-cs"/>
              </a:rPr>
              <a:t>Nowhere in</a:t>
            </a:r>
            <a:r>
              <a:rPr lang="en-US" sz="1200" kern="1200" baseline="0" dirty="0">
                <a:solidFill>
                  <a:schemeClr val="tx1"/>
                </a:solidFill>
                <a:latin typeface="+mn-lt"/>
                <a:ea typeface="+mn-ea"/>
                <a:cs typeface="+mn-cs"/>
              </a:rPr>
              <a:t> scripture is there an example or authority for </a:t>
            </a:r>
            <a:r>
              <a:rPr lang="en-US" sz="1200" kern="1200" dirty="0">
                <a:solidFill>
                  <a:schemeClr val="tx1"/>
                </a:solidFill>
                <a:latin typeface="+mn-lt"/>
                <a:ea typeface="+mn-ea"/>
                <a:cs typeface="+mn-cs"/>
              </a:rPr>
              <a:t>one person to obey the gospel on behalf of another. </a:t>
            </a:r>
          </a:p>
          <a:p>
            <a:pPr marL="628650" lvl="1" indent="-171450">
              <a:buFont typeface="Arial" panose="020B0604020202020204" pitchFamily="34" charset="0"/>
              <a:buChar char="•"/>
            </a:pPr>
            <a:r>
              <a:rPr lang="en-US" sz="1200" b="1" kern="1200" dirty="0">
                <a:solidFill>
                  <a:schemeClr val="tx1"/>
                </a:solidFill>
                <a:latin typeface="+mn-lt"/>
                <a:ea typeface="+mn-ea"/>
                <a:cs typeface="+mn-cs"/>
              </a:rPr>
              <a:t>Doctrines of proxy belief and obedience are utterly false and are powerless to save.</a:t>
            </a:r>
            <a:endParaRPr lang="en-US" b="1" dirty="0"/>
          </a:p>
        </p:txBody>
      </p:sp>
      <p:sp>
        <p:nvSpPr>
          <p:cNvPr id="4" name="Slide Number Placeholder 3"/>
          <p:cNvSpPr>
            <a:spLocks noGrp="1"/>
          </p:cNvSpPr>
          <p:nvPr>
            <p:ph type="sldNum" sz="quarter" idx="10"/>
          </p:nvPr>
        </p:nvSpPr>
        <p:spPr/>
        <p:txBody>
          <a:bodyPr/>
          <a:lstStyle/>
          <a:p>
            <a:fld id="{0AF83F83-59FC-4A43-B3DE-26383F9C2E8E}" type="slidenum">
              <a:rPr lang="en-US" smtClean="0"/>
              <a:t>2</a:t>
            </a:fld>
            <a:endParaRPr lang="en-US"/>
          </a:p>
        </p:txBody>
      </p:sp>
    </p:spTree>
    <p:extLst>
      <p:ext uri="{BB962C8B-B14F-4D97-AF65-F5344CB8AC3E}">
        <p14:creationId xmlns:p14="http://schemas.microsoft.com/office/powerpoint/2010/main" val="2592124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Simon’s conversion followed God’s revealed pattern on how to be saved</a:t>
            </a:r>
            <a:r>
              <a:rPr lang="en-US" sz="1200" kern="1200" dirty="0">
                <a:solidFill>
                  <a:schemeClr val="tx1"/>
                </a:solidFill>
                <a:latin typeface="+mn-lt"/>
                <a:ea typeface="+mn-ea"/>
                <a:cs typeface="+mn-cs"/>
              </a:rPr>
              <a:t>.</a:t>
            </a:r>
          </a:p>
          <a:p>
            <a:pPr marL="628650" lvl="1" indent="-171450">
              <a:buFont typeface="Arial" panose="020B0604020202020204" pitchFamily="34" charset="0"/>
              <a:buChar char="•"/>
            </a:pPr>
            <a:r>
              <a:rPr lang="en-US" sz="1200" kern="1200" dirty="0">
                <a:solidFill>
                  <a:schemeClr val="tx1"/>
                </a:solidFill>
                <a:latin typeface="+mn-lt"/>
                <a:ea typeface="+mn-ea"/>
                <a:cs typeface="+mn-cs"/>
              </a:rPr>
              <a:t>Simon “also” believed and was baptized; he was saved just like the rest of the Samaritans</a:t>
            </a:r>
          </a:p>
          <a:p>
            <a:pPr marL="628650" lvl="1" indent="-171450">
              <a:buFont typeface="Arial" panose="020B0604020202020204" pitchFamily="34" charset="0"/>
              <a:buChar char="•"/>
            </a:pPr>
            <a:r>
              <a:rPr lang="en-US" sz="1200" kern="1200" dirty="0">
                <a:solidFill>
                  <a:schemeClr val="tx1"/>
                </a:solidFill>
                <a:latin typeface="+mn-lt"/>
                <a:ea typeface="+mn-ea"/>
                <a:cs typeface="+mn-cs"/>
              </a:rPr>
              <a:t>Every sinner is converted in the same way today. </a:t>
            </a:r>
          </a:p>
          <a:p>
            <a:pPr marL="628650" lvl="1" indent="-171450">
              <a:buFont typeface="Arial" panose="020B0604020202020204" pitchFamily="34" charset="0"/>
              <a:buChar char="•"/>
            </a:pPr>
            <a:r>
              <a:rPr lang="en-US" sz="1200" kern="1200" dirty="0">
                <a:solidFill>
                  <a:schemeClr val="tx1"/>
                </a:solidFill>
                <a:latin typeface="+mn-lt"/>
                <a:ea typeface="+mn-ea"/>
                <a:cs typeface="+mn-cs"/>
              </a:rPr>
              <a:t>The gospel is a pattern or mold that is the same for all: </a:t>
            </a:r>
          </a:p>
          <a:p>
            <a:pPr marL="0" lvl="0" indent="0">
              <a:buFont typeface="Arial" panose="020B0604020202020204" pitchFamily="34" charset="0"/>
              <a:buNone/>
            </a:pPr>
            <a:r>
              <a:rPr lang="en-US" sz="1200" b="1" kern="1200" dirty="0">
                <a:solidFill>
                  <a:schemeClr val="tx1"/>
                </a:solidFill>
                <a:latin typeface="+mn-lt"/>
                <a:ea typeface="+mn-ea"/>
                <a:cs typeface="+mn-cs"/>
              </a:rPr>
              <a:t>(Romans 6:17-18), </a:t>
            </a:r>
            <a:r>
              <a:rPr lang="en-US" sz="1200" i="1" kern="1200" dirty="0">
                <a:solidFill>
                  <a:schemeClr val="tx1"/>
                </a:solidFill>
                <a:latin typeface="+mn-lt"/>
                <a:ea typeface="+mn-ea"/>
                <a:cs typeface="+mn-cs"/>
              </a:rPr>
              <a:t>“But God be thanked that though you were slaves of sin, yet you obeyed from the heart that form of doctrine to which you were delivered. And having been set free from sin, you became slaves of righteousness.”</a:t>
            </a:r>
          </a:p>
          <a:p>
            <a:pPr marL="628650" lvl="1" indent="-171450">
              <a:buFont typeface="Arial" panose="020B0604020202020204" pitchFamily="34" charset="0"/>
              <a:buChar char="•"/>
            </a:pPr>
            <a:r>
              <a:rPr lang="en-US" sz="1200" kern="1200" dirty="0">
                <a:solidFill>
                  <a:schemeClr val="tx1"/>
                </a:solidFill>
                <a:latin typeface="+mn-lt"/>
                <a:ea typeface="+mn-ea"/>
                <a:cs typeface="+mn-cs"/>
              </a:rPr>
              <a:t>God is no respecter</a:t>
            </a:r>
            <a:r>
              <a:rPr lang="en-US" sz="1200" kern="1200" baseline="0" dirty="0">
                <a:solidFill>
                  <a:schemeClr val="tx1"/>
                </a:solidFill>
                <a:latin typeface="+mn-lt"/>
                <a:ea typeface="+mn-ea"/>
                <a:cs typeface="+mn-cs"/>
              </a:rPr>
              <a:t> of persons.  Simon did what God requires of every man to be saved!</a:t>
            </a:r>
          </a:p>
          <a:p>
            <a:pPr marL="1085850" lvl="2" indent="-171450">
              <a:buFont typeface="Arial" panose="020B0604020202020204" pitchFamily="34" charset="0"/>
              <a:buChar char="•"/>
            </a:pPr>
            <a:r>
              <a:rPr lang="en-US" sz="1200" kern="1200" baseline="0" dirty="0">
                <a:solidFill>
                  <a:schemeClr val="tx1"/>
                </a:solidFill>
                <a:latin typeface="+mn-lt"/>
                <a:ea typeface="+mn-ea"/>
                <a:cs typeface="+mn-cs"/>
              </a:rPr>
              <a:t>Not, wait for the empowerment from the Holly Spirit</a:t>
            </a:r>
          </a:p>
          <a:p>
            <a:pPr marL="1085850" lvl="2" indent="-171450">
              <a:buFont typeface="Arial" panose="020B0604020202020204" pitchFamily="34" charset="0"/>
              <a:buChar char="•"/>
            </a:pPr>
            <a:r>
              <a:rPr lang="en-US" sz="1200" kern="1200" baseline="0" dirty="0">
                <a:solidFill>
                  <a:schemeClr val="tx1"/>
                </a:solidFill>
                <a:latin typeface="+mn-lt"/>
                <a:ea typeface="+mn-ea"/>
                <a:cs typeface="+mn-cs"/>
              </a:rPr>
              <a:t>Not, praying the “sinner’s prayer” or “asking Jesus into his heart as his personal Savior.</a:t>
            </a:r>
          </a:p>
          <a:p>
            <a:pPr marL="0" lvl="0" indent="0">
              <a:buFont typeface="Arial" panose="020B0604020202020204" pitchFamily="34" charset="0"/>
              <a:buNone/>
            </a:pPr>
            <a:r>
              <a:rPr lang="en-US" sz="1200" b="1" kern="1200" baseline="0" dirty="0">
                <a:solidFill>
                  <a:schemeClr val="tx1"/>
                </a:solidFill>
                <a:latin typeface="+mn-lt"/>
                <a:ea typeface="+mn-ea"/>
                <a:cs typeface="+mn-cs"/>
              </a:rPr>
              <a:t>(Mark 16:16), </a:t>
            </a:r>
            <a:r>
              <a:rPr lang="en-US" sz="1200" kern="1200" baseline="0" dirty="0">
                <a:solidFill>
                  <a:schemeClr val="tx1"/>
                </a:solidFill>
                <a:latin typeface="+mn-lt"/>
                <a:ea typeface="+mn-ea"/>
                <a:cs typeface="+mn-cs"/>
              </a:rPr>
              <a:t>“</a:t>
            </a:r>
            <a:r>
              <a:rPr lang="en-US" sz="1200" i="1" kern="1200" baseline="0" dirty="0">
                <a:solidFill>
                  <a:schemeClr val="tx1"/>
                </a:solidFill>
                <a:latin typeface="+mn-lt"/>
                <a:ea typeface="+mn-ea"/>
                <a:cs typeface="+mn-cs"/>
              </a:rPr>
              <a:t>He who believes and is baptized will be saved; but he who does not believe will be condemned.”</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AF83F83-59FC-4A43-B3DE-26383F9C2E8E}" type="slidenum">
              <a:rPr lang="en-US" smtClean="0"/>
              <a:t>3</a:t>
            </a:fld>
            <a:endParaRPr lang="en-US"/>
          </a:p>
        </p:txBody>
      </p:sp>
    </p:spTree>
    <p:extLst>
      <p:ext uri="{BB962C8B-B14F-4D97-AF65-F5344CB8AC3E}">
        <p14:creationId xmlns:p14="http://schemas.microsoft.com/office/powerpoint/2010/main" val="2306813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1" kern="1200" dirty="0">
                <a:solidFill>
                  <a:schemeClr val="tx1"/>
                </a:solidFill>
                <a:effectLst/>
                <a:latin typeface="+mn-lt"/>
                <a:ea typeface="+mn-ea"/>
                <a:cs typeface="+mn-cs"/>
              </a:rPr>
              <a:t>Simon’s conversion was as real as the rest of the Samaritans’ (Acts 8:13).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Like them, he heard and believed the preaching of Christ when he saw the mighty miracles that showed the message was from God (Acts 8:5-8). </a:t>
            </a:r>
          </a:p>
          <a:p>
            <a:pPr marL="171450" indent="-171450">
              <a:buFont typeface="Arial" panose="020B0604020202020204" pitchFamily="34" charset="0"/>
              <a:buChar char="•"/>
            </a:pPr>
            <a:r>
              <a:rPr lang="en-US" sz="1200" b="1" kern="1200" dirty="0">
                <a:solidFill>
                  <a:schemeClr val="tx1"/>
                </a:solidFill>
                <a:effectLst/>
                <a:latin typeface="+mn-lt"/>
                <a:ea typeface="+mn-ea"/>
                <a:cs typeface="+mn-cs"/>
              </a:rPr>
              <a:t>His repentance is implied in that he freely chose to be baptized “in the name of the Lord Jesus” (Acts 8:13, 16).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Simon then “continued with Philip” just like the first Christians “continued steadfastly” upon their conversion (Acts 2:42).</a:t>
            </a:r>
          </a:p>
          <a:p>
            <a:pPr marL="171450" indent="-171450">
              <a:buFont typeface="Arial" panose="020B0604020202020204" pitchFamily="34" charset="0"/>
              <a:buChar char="•"/>
            </a:pPr>
            <a:r>
              <a:rPr lang="en-US" sz="1200" b="1" kern="1200" dirty="0">
                <a:solidFill>
                  <a:schemeClr val="tx1"/>
                </a:solidFill>
                <a:effectLst/>
                <a:latin typeface="+mn-lt"/>
                <a:ea typeface="+mn-ea"/>
                <a:cs typeface="+mn-cs"/>
              </a:rPr>
              <a:t>The notion that Simon was not really a Christian is false. His ensuing sin did not nullify his conversion any more than Peter’s later sin invalidated his (Gal. 2:11-14).</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This</a:t>
            </a:r>
            <a:r>
              <a:rPr lang="en-US" sz="1200" kern="1200" baseline="0" dirty="0">
                <a:solidFill>
                  <a:schemeClr val="tx1"/>
                </a:solidFill>
                <a:effectLst/>
                <a:latin typeface="+mn-lt"/>
                <a:ea typeface="+mn-ea"/>
                <a:cs typeface="+mn-cs"/>
              </a:rPr>
              <a:t> truth is important as we establish our final point!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AF83F83-59FC-4A43-B3DE-26383F9C2E8E}" type="slidenum">
              <a:rPr lang="en-US" smtClean="0"/>
              <a:t>4</a:t>
            </a:fld>
            <a:endParaRPr lang="en-US"/>
          </a:p>
        </p:txBody>
      </p:sp>
    </p:spTree>
    <p:extLst>
      <p:ext uri="{BB962C8B-B14F-4D97-AF65-F5344CB8AC3E}">
        <p14:creationId xmlns:p14="http://schemas.microsoft.com/office/powerpoint/2010/main" val="4245200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(Acts</a:t>
            </a:r>
            <a:r>
              <a:rPr lang="en-US" sz="1200" b="1" kern="1200" baseline="0" dirty="0">
                <a:solidFill>
                  <a:schemeClr val="tx1"/>
                </a:solidFill>
                <a:effectLst/>
                <a:latin typeface="+mn-lt"/>
                <a:ea typeface="+mn-ea"/>
                <a:cs typeface="+mn-cs"/>
              </a:rPr>
              <a:t> 8:14-24)</a:t>
            </a:r>
            <a:endParaRPr lang="en-US" sz="1200" b="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Simon sinned </a:t>
            </a:r>
            <a:r>
              <a:rPr lang="en-US" sz="1200" b="1" u="sng" kern="1200" dirty="0">
                <a:solidFill>
                  <a:schemeClr val="tx1"/>
                </a:solidFill>
                <a:effectLst/>
                <a:latin typeface="+mn-lt"/>
                <a:ea typeface="+mn-ea"/>
                <a:cs typeface="+mn-cs"/>
              </a:rPr>
              <a:t>after</a:t>
            </a:r>
            <a:r>
              <a:rPr lang="en-US" sz="1200" kern="1200" dirty="0">
                <a:solidFill>
                  <a:schemeClr val="tx1"/>
                </a:solidFill>
                <a:effectLst/>
                <a:latin typeface="+mn-lt"/>
                <a:ea typeface="+mn-ea"/>
                <a:cs typeface="+mn-cs"/>
              </a:rPr>
              <a:t> he became a Christian (Acts 8:18-21).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Conversion to Christ does not make one immune to temptation and sin. The possibility of sinning and falling away from Christ is real and Christians must heed the warning</a:t>
            </a:r>
          </a:p>
          <a:p>
            <a:pPr marL="0" lvl="0" indent="0">
              <a:buFont typeface="Arial" panose="020B0604020202020204" pitchFamily="34" charset="0"/>
              <a:buNone/>
            </a:pPr>
            <a:r>
              <a:rPr lang="en-US" sz="1200" b="1" kern="1200" dirty="0">
                <a:solidFill>
                  <a:schemeClr val="tx1"/>
                </a:solidFill>
                <a:effectLst/>
                <a:latin typeface="+mn-lt"/>
                <a:ea typeface="+mn-ea"/>
                <a:cs typeface="+mn-cs"/>
              </a:rPr>
              <a:t>(Galatians 5:4), </a:t>
            </a:r>
            <a:r>
              <a:rPr lang="en-US" sz="1200" i="1" kern="1200" dirty="0">
                <a:solidFill>
                  <a:schemeClr val="tx1"/>
                </a:solidFill>
                <a:effectLst/>
                <a:latin typeface="+mn-lt"/>
                <a:ea typeface="+mn-ea"/>
                <a:cs typeface="+mn-cs"/>
              </a:rPr>
              <a:t>“You have become estranged from Christ, you who attempt to be justified by law; you have fallen from grace.”</a:t>
            </a:r>
          </a:p>
          <a:p>
            <a:pPr marL="0" lvl="0" indent="0">
              <a:buFont typeface="Arial" panose="020B0604020202020204" pitchFamily="34" charset="0"/>
              <a:buNone/>
            </a:pPr>
            <a:endParaRPr lang="en-US" sz="120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kern="1200" dirty="0">
                <a:solidFill>
                  <a:schemeClr val="tx1"/>
                </a:solidFill>
                <a:effectLst/>
                <a:latin typeface="+mn-lt"/>
                <a:ea typeface="+mn-ea"/>
                <a:cs typeface="+mn-cs"/>
              </a:rPr>
              <a:t>(Hebrews 3:12-14),</a:t>
            </a:r>
            <a:r>
              <a:rPr lang="en-US" sz="1200" b="1" kern="1200" baseline="0" dirty="0">
                <a:solidFill>
                  <a:schemeClr val="tx1"/>
                </a:solidFill>
                <a:effectLst/>
                <a:latin typeface="+mn-lt"/>
                <a:ea typeface="+mn-ea"/>
                <a:cs typeface="+mn-cs"/>
              </a:rPr>
              <a:t> </a:t>
            </a:r>
            <a:r>
              <a:rPr lang="en-US" sz="1200" i="1" kern="1200" baseline="0" dirty="0">
                <a:solidFill>
                  <a:schemeClr val="tx1"/>
                </a:solidFill>
                <a:effectLst/>
                <a:latin typeface="+mn-lt"/>
                <a:ea typeface="+mn-ea"/>
                <a:cs typeface="+mn-cs"/>
              </a:rPr>
              <a:t>“Beware, brethren, lest there be in any of you an evil heart of unbelief in departing from the living God; </a:t>
            </a:r>
            <a:r>
              <a:rPr lang="en-US" sz="1200" i="1" kern="1200" baseline="30000" dirty="0">
                <a:solidFill>
                  <a:schemeClr val="tx1"/>
                </a:solidFill>
                <a:effectLst/>
                <a:latin typeface="+mn-lt"/>
                <a:ea typeface="+mn-ea"/>
                <a:cs typeface="+mn-cs"/>
              </a:rPr>
              <a:t>13</a:t>
            </a:r>
            <a:r>
              <a:rPr lang="en-US" sz="1200" i="1" kern="1200" baseline="0" dirty="0">
                <a:solidFill>
                  <a:schemeClr val="tx1"/>
                </a:solidFill>
                <a:effectLst/>
                <a:latin typeface="+mn-lt"/>
                <a:ea typeface="+mn-ea"/>
                <a:cs typeface="+mn-cs"/>
              </a:rPr>
              <a:t> but exhort one another daily, while it is called "Today," lest any of you be hardened through the deceitfulness of sin. </a:t>
            </a:r>
            <a:r>
              <a:rPr lang="en-US" sz="1200" i="1" kern="1200" baseline="30000" dirty="0">
                <a:solidFill>
                  <a:schemeClr val="tx1"/>
                </a:solidFill>
                <a:effectLst/>
                <a:latin typeface="+mn-lt"/>
                <a:ea typeface="+mn-ea"/>
                <a:cs typeface="+mn-cs"/>
              </a:rPr>
              <a:t>14</a:t>
            </a:r>
            <a:r>
              <a:rPr lang="en-US" sz="1200" i="1" kern="1200" baseline="0" dirty="0">
                <a:solidFill>
                  <a:schemeClr val="tx1"/>
                </a:solidFill>
                <a:effectLst/>
                <a:latin typeface="+mn-lt"/>
                <a:ea typeface="+mn-ea"/>
                <a:cs typeface="+mn-cs"/>
              </a:rPr>
              <a:t> For we have become partakers of Christ if we hold the beginning of our confidence steadfast to the end”</a:t>
            </a:r>
            <a:endParaRPr lang="en-US" sz="1200" i="1" kern="1200" dirty="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mn-lt"/>
                <a:ea typeface="+mn-ea"/>
                <a:cs typeface="+mn-cs"/>
              </a:rPr>
              <a:t>Simon the Christian was told to repent and pray </a:t>
            </a:r>
            <a:r>
              <a:rPr lang="en-US" sz="1200" kern="1200" dirty="0" err="1">
                <a:solidFill>
                  <a:schemeClr val="tx1"/>
                </a:solidFill>
                <a:latin typeface="+mn-lt"/>
                <a:ea typeface="+mn-ea"/>
                <a:cs typeface="+mn-cs"/>
              </a:rPr>
              <a:t>fo</a:t>
            </a:r>
            <a:r>
              <a:rPr lang="en-US" sz="1200" i="1" kern="1200" dirty="0" err="1">
                <a:solidFill>
                  <a:schemeClr val="tx1"/>
                </a:solidFill>
                <a:latin typeface="+mn-lt"/>
                <a:ea typeface="+mn-ea"/>
                <a:cs typeface="+mn-cs"/>
              </a:rPr>
              <a:t>“If</a:t>
            </a:r>
            <a:r>
              <a:rPr lang="en-US" sz="1200" i="1" kern="1200" dirty="0">
                <a:solidFill>
                  <a:schemeClr val="tx1"/>
                </a:solidFill>
                <a:latin typeface="+mn-lt"/>
                <a:ea typeface="+mn-ea"/>
                <a:cs typeface="+mn-cs"/>
              </a:rPr>
              <a:t> we confess our sins, He is faithful and just to forgive us our sins and to cleanse us from all unrighteousness.”</a:t>
            </a:r>
          </a:p>
          <a:p>
            <a:pPr marL="628650" lvl="1" indent="-171450">
              <a:buFont typeface="Arial" panose="020B0604020202020204" pitchFamily="34" charset="0"/>
              <a:buChar char="•"/>
            </a:pPr>
            <a:r>
              <a:rPr lang="en-US" sz="1200" kern="1200" dirty="0">
                <a:solidFill>
                  <a:schemeClr val="tx1"/>
                </a:solidFill>
                <a:latin typeface="+mn-lt"/>
                <a:ea typeface="+mn-ea"/>
                <a:cs typeface="+mn-cs"/>
              </a:rPr>
              <a:t>r God’s forgiveness in order to escape sin and death</a:t>
            </a:r>
          </a:p>
          <a:p>
            <a:pPr marL="0" lvl="0" indent="0">
              <a:buFont typeface="Arial" panose="020B0604020202020204" pitchFamily="34" charset="0"/>
              <a:buNone/>
            </a:pPr>
            <a:r>
              <a:rPr lang="en-US" sz="1200" b="1" kern="1200" dirty="0">
                <a:solidFill>
                  <a:schemeClr val="tx1"/>
                </a:solidFill>
                <a:latin typeface="+mn-lt"/>
                <a:ea typeface="+mn-ea"/>
                <a:cs typeface="+mn-cs"/>
              </a:rPr>
              <a:t>(1 John 1:9), </a:t>
            </a:r>
            <a:r>
              <a:rPr lang="en-US" sz="1200" kern="1200" dirty="0">
                <a:solidFill>
                  <a:schemeClr val="tx1"/>
                </a:solidFill>
                <a:latin typeface="+mn-lt"/>
                <a:ea typeface="+mn-ea"/>
                <a:cs typeface="+mn-cs"/>
              </a:rPr>
              <a:t>The gospel is powerful to cleanse Christians when they sin. What good news! </a:t>
            </a:r>
          </a:p>
        </p:txBody>
      </p:sp>
      <p:sp>
        <p:nvSpPr>
          <p:cNvPr id="4" name="Slide Number Placeholder 3"/>
          <p:cNvSpPr>
            <a:spLocks noGrp="1"/>
          </p:cNvSpPr>
          <p:nvPr>
            <p:ph type="sldNum" sz="quarter" idx="10"/>
          </p:nvPr>
        </p:nvSpPr>
        <p:spPr/>
        <p:txBody>
          <a:bodyPr/>
          <a:lstStyle/>
          <a:p>
            <a:fld id="{0AF83F83-59FC-4A43-B3DE-26383F9C2E8E}" type="slidenum">
              <a:rPr lang="en-US" smtClean="0"/>
              <a:t>5</a:t>
            </a:fld>
            <a:endParaRPr lang="en-US"/>
          </a:p>
        </p:txBody>
      </p:sp>
    </p:spTree>
    <p:extLst>
      <p:ext uri="{BB962C8B-B14F-4D97-AF65-F5344CB8AC3E}">
        <p14:creationId xmlns:p14="http://schemas.microsoft.com/office/powerpoint/2010/main" val="1039765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8/28/2016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8/28/2016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icserver.org/images/highway/phrases/convers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74" y="0"/>
            <a:ext cx="12204474"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146445" y="178933"/>
            <a:ext cx="6011285" cy="2382982"/>
          </a:xfrm>
        </p:spPr>
        <p:txBody>
          <a:bodyPr>
            <a:noAutofit/>
          </a:bodyPr>
          <a:lstStyle/>
          <a:p>
            <a:pPr algn="ctr"/>
            <a:r>
              <a:rPr lang="en-US" sz="7200" dirty="0">
                <a:solidFill>
                  <a:schemeClr val="accent4">
                    <a:lumMod val="20000"/>
                    <a:lumOff val="80000"/>
                  </a:schemeClr>
                </a:solidFill>
                <a:effectLst>
                  <a:outerShdw blurRad="38100" dist="38100" dir="2700000" algn="tl">
                    <a:srgbClr val="000000">
                      <a:alpha val="43137"/>
                    </a:srgbClr>
                  </a:outerShdw>
                </a:effectLst>
                <a:latin typeface="Berlin Sans FB Demi" panose="020E0802020502020306" pitchFamily="34" charset="0"/>
              </a:rPr>
              <a:t>Simon the</a:t>
            </a:r>
            <a:br>
              <a:rPr lang="en-US" sz="7200" dirty="0">
                <a:solidFill>
                  <a:schemeClr val="accent4">
                    <a:lumMod val="20000"/>
                    <a:lumOff val="80000"/>
                  </a:schemeClr>
                </a:solidFill>
                <a:effectLst>
                  <a:outerShdw blurRad="38100" dist="38100" dir="2700000" algn="tl">
                    <a:srgbClr val="000000">
                      <a:alpha val="43137"/>
                    </a:srgbClr>
                  </a:outerShdw>
                </a:effectLst>
                <a:latin typeface="Berlin Sans FB Demi" panose="020E0802020502020306" pitchFamily="34" charset="0"/>
              </a:rPr>
            </a:br>
            <a:r>
              <a:rPr lang="en-US" sz="7200" dirty="0">
                <a:solidFill>
                  <a:schemeClr val="accent4">
                    <a:lumMod val="20000"/>
                    <a:lumOff val="80000"/>
                  </a:schemeClr>
                </a:solidFill>
                <a:effectLst>
                  <a:outerShdw blurRad="38100" dist="38100" dir="2700000" algn="tl">
                    <a:srgbClr val="000000">
                      <a:alpha val="43137"/>
                    </a:srgbClr>
                  </a:outerShdw>
                </a:effectLst>
                <a:latin typeface="Berlin Sans FB Demi" panose="020E0802020502020306" pitchFamily="34" charset="0"/>
              </a:rPr>
              <a:t>Sorcerer</a:t>
            </a:r>
          </a:p>
        </p:txBody>
      </p:sp>
      <p:sp>
        <p:nvSpPr>
          <p:cNvPr id="3" name="Subtitle 2"/>
          <p:cNvSpPr>
            <a:spLocks noGrp="1"/>
          </p:cNvSpPr>
          <p:nvPr>
            <p:ph type="subTitle" idx="1"/>
          </p:nvPr>
        </p:nvSpPr>
        <p:spPr>
          <a:xfrm>
            <a:off x="3865418" y="5326305"/>
            <a:ext cx="4023157" cy="1199188"/>
          </a:xfrm>
        </p:spPr>
        <p:txBody>
          <a:bodyPr>
            <a:normAutofit/>
          </a:bodyPr>
          <a:lstStyle/>
          <a:p>
            <a:pPr algn="ctr"/>
            <a:r>
              <a:rPr lang="en-US" sz="5400" b="1"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rPr>
              <a:t>Acts 8:9-25</a:t>
            </a:r>
          </a:p>
        </p:txBody>
      </p:sp>
    </p:spTree>
    <p:extLst>
      <p:ext uri="{BB962C8B-B14F-4D97-AF65-F5344CB8AC3E}">
        <p14:creationId xmlns:p14="http://schemas.microsoft.com/office/powerpoint/2010/main" val="112493732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339634"/>
            <a:ext cx="10889479" cy="2272937"/>
          </a:xfrm>
        </p:spPr>
        <p:txBody>
          <a:bodyPr>
            <a:normAutofit/>
          </a:bodyPr>
          <a:lstStyle/>
          <a:p>
            <a:r>
              <a:rPr lang="en-US" sz="6600" dirty="0">
                <a:effectLst>
                  <a:outerShdw blurRad="38100" dist="38100" dir="2700000" algn="tl">
                    <a:srgbClr val="000000">
                      <a:alpha val="43137"/>
                    </a:srgbClr>
                  </a:outerShdw>
                </a:effectLst>
                <a:latin typeface="Berlin Sans FB Demi" panose="020E0802020502020306" pitchFamily="34" charset="0"/>
              </a:rPr>
              <a:t>Simon’s conversion </a:t>
            </a:r>
            <a:br>
              <a:rPr lang="en-US" sz="6600" dirty="0">
                <a:effectLst>
                  <a:outerShdw blurRad="38100" dist="38100" dir="2700000" algn="tl">
                    <a:srgbClr val="000000">
                      <a:alpha val="43137"/>
                    </a:srgbClr>
                  </a:outerShdw>
                </a:effectLst>
                <a:latin typeface="Berlin Sans FB Demi" panose="020E0802020502020306" pitchFamily="34" charset="0"/>
              </a:rPr>
            </a:br>
            <a:r>
              <a:rPr lang="en-US" sz="6600" dirty="0">
                <a:effectLst>
                  <a:outerShdw blurRad="38100" dist="38100" dir="2700000" algn="tl">
                    <a:srgbClr val="000000">
                      <a:alpha val="43137"/>
                    </a:srgbClr>
                  </a:outerShdw>
                </a:effectLst>
                <a:latin typeface="Berlin Sans FB Demi" panose="020E0802020502020306" pitchFamily="34" charset="0"/>
              </a:rPr>
              <a:t>was </a:t>
            </a:r>
            <a:r>
              <a:rPr lang="en-US" sz="6600" dirty="0">
                <a:solidFill>
                  <a:srgbClr val="FFFF00"/>
                </a:solidFill>
                <a:effectLst>
                  <a:outerShdw blurRad="38100" dist="38100" dir="2700000" algn="tl">
                    <a:srgbClr val="000000">
                      <a:alpha val="43137"/>
                    </a:srgbClr>
                  </a:outerShdw>
                </a:effectLst>
                <a:latin typeface="Berlin Sans FB Demi" panose="020E0802020502020306" pitchFamily="34" charset="0"/>
              </a:rPr>
              <a:t>personal</a:t>
            </a:r>
          </a:p>
        </p:txBody>
      </p:sp>
      <p:sp>
        <p:nvSpPr>
          <p:cNvPr id="3" name="Subtitle 2"/>
          <p:cNvSpPr>
            <a:spLocks noGrp="1"/>
          </p:cNvSpPr>
          <p:nvPr>
            <p:ph type="subTitle" idx="1"/>
          </p:nvPr>
        </p:nvSpPr>
        <p:spPr>
          <a:xfrm>
            <a:off x="684212" y="3213463"/>
            <a:ext cx="11176862" cy="2978331"/>
          </a:xfrm>
        </p:spPr>
        <p:txBody>
          <a:bodyPr>
            <a:noAutofit/>
          </a:bodyPr>
          <a:lstStyle/>
          <a:p>
            <a:r>
              <a:rPr lang="en-US" sz="4400" b="1" dirty="0">
                <a:solidFill>
                  <a:schemeClr val="bg1"/>
                </a:solidFill>
                <a:latin typeface="Calibri" panose="020F0502020204030204" pitchFamily="34" charset="0"/>
              </a:rPr>
              <a:t>“Then Simon </a:t>
            </a:r>
            <a:r>
              <a:rPr lang="en-US" sz="4400" b="1" u="sng" dirty="0">
                <a:solidFill>
                  <a:schemeClr val="bg1"/>
                </a:solidFill>
                <a:latin typeface="Calibri" panose="020F0502020204030204" pitchFamily="34" charset="0"/>
              </a:rPr>
              <a:t>himself</a:t>
            </a:r>
            <a:r>
              <a:rPr lang="en-US" sz="4400" b="1" dirty="0">
                <a:solidFill>
                  <a:schemeClr val="bg1"/>
                </a:solidFill>
                <a:latin typeface="Calibri" panose="020F0502020204030204" pitchFamily="34" charset="0"/>
              </a:rPr>
              <a:t> also believed; and when he was baptized he continued with Philip, and was amazed, seeing the miracles and signs which were done.” (13)</a:t>
            </a:r>
          </a:p>
        </p:txBody>
      </p:sp>
    </p:spTree>
    <p:extLst>
      <p:ext uri="{BB962C8B-B14F-4D97-AF65-F5344CB8AC3E}">
        <p14:creationId xmlns:p14="http://schemas.microsoft.com/office/powerpoint/2010/main" val="228152353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339634"/>
            <a:ext cx="11176862" cy="2272937"/>
          </a:xfrm>
        </p:spPr>
        <p:txBody>
          <a:bodyPr>
            <a:normAutofit/>
          </a:bodyPr>
          <a:lstStyle/>
          <a:p>
            <a:r>
              <a:rPr lang="en-US" sz="6600" dirty="0">
                <a:effectLst>
                  <a:outerShdw blurRad="38100" dist="38100" dir="2700000" algn="tl">
                    <a:srgbClr val="000000">
                      <a:alpha val="43137"/>
                    </a:srgbClr>
                  </a:outerShdw>
                </a:effectLst>
                <a:latin typeface="Berlin Sans FB Demi" panose="020E0802020502020306" pitchFamily="34" charset="0"/>
              </a:rPr>
              <a:t>Simon’s conversion </a:t>
            </a:r>
            <a:br>
              <a:rPr lang="en-US" sz="6600" dirty="0">
                <a:effectLst>
                  <a:outerShdw blurRad="38100" dist="38100" dir="2700000" algn="tl">
                    <a:srgbClr val="000000">
                      <a:alpha val="43137"/>
                    </a:srgbClr>
                  </a:outerShdw>
                </a:effectLst>
                <a:latin typeface="Berlin Sans FB Demi" panose="020E0802020502020306" pitchFamily="34" charset="0"/>
              </a:rPr>
            </a:br>
            <a:r>
              <a:rPr lang="en-US" sz="6600" dirty="0">
                <a:effectLst>
                  <a:outerShdw blurRad="38100" dist="38100" dir="2700000" algn="tl">
                    <a:srgbClr val="000000">
                      <a:alpha val="43137"/>
                    </a:srgbClr>
                  </a:outerShdw>
                </a:effectLst>
                <a:latin typeface="Berlin Sans FB Demi" panose="020E0802020502020306" pitchFamily="34" charset="0"/>
              </a:rPr>
              <a:t>Followed </a:t>
            </a:r>
            <a:r>
              <a:rPr lang="en-US" sz="6600" dirty="0">
                <a:solidFill>
                  <a:srgbClr val="FFFF00"/>
                </a:solidFill>
                <a:effectLst>
                  <a:outerShdw blurRad="38100" dist="38100" dir="2700000" algn="tl">
                    <a:srgbClr val="000000">
                      <a:alpha val="43137"/>
                    </a:srgbClr>
                  </a:outerShdw>
                </a:effectLst>
                <a:latin typeface="Berlin Sans FB Demi" panose="020E0802020502020306" pitchFamily="34" charset="0"/>
              </a:rPr>
              <a:t>god’s Pattern</a:t>
            </a:r>
          </a:p>
        </p:txBody>
      </p:sp>
      <p:sp>
        <p:nvSpPr>
          <p:cNvPr id="3" name="Subtitle 2"/>
          <p:cNvSpPr>
            <a:spLocks noGrp="1"/>
          </p:cNvSpPr>
          <p:nvPr>
            <p:ph type="subTitle" idx="1"/>
          </p:nvPr>
        </p:nvSpPr>
        <p:spPr>
          <a:xfrm>
            <a:off x="684212" y="3213463"/>
            <a:ext cx="11176862" cy="2978331"/>
          </a:xfrm>
        </p:spPr>
        <p:txBody>
          <a:bodyPr>
            <a:noAutofit/>
          </a:bodyPr>
          <a:lstStyle/>
          <a:p>
            <a:r>
              <a:rPr lang="en-US" sz="4400" b="1" dirty="0">
                <a:solidFill>
                  <a:schemeClr val="bg1"/>
                </a:solidFill>
                <a:latin typeface="Calibri" panose="020F0502020204030204" pitchFamily="34" charset="0"/>
              </a:rPr>
              <a:t>“Then Simon himself also </a:t>
            </a:r>
            <a:r>
              <a:rPr lang="en-US" sz="4400" b="1" u="sng" dirty="0">
                <a:solidFill>
                  <a:schemeClr val="bg1"/>
                </a:solidFill>
                <a:latin typeface="Calibri" panose="020F0502020204030204" pitchFamily="34" charset="0"/>
              </a:rPr>
              <a:t>believed</a:t>
            </a:r>
            <a:r>
              <a:rPr lang="en-US" sz="4400" b="1" dirty="0">
                <a:solidFill>
                  <a:schemeClr val="bg1"/>
                </a:solidFill>
                <a:latin typeface="Calibri" panose="020F0502020204030204" pitchFamily="34" charset="0"/>
              </a:rPr>
              <a:t>; and when he </a:t>
            </a:r>
            <a:r>
              <a:rPr lang="en-US" sz="4400" b="1" u="sng" dirty="0">
                <a:solidFill>
                  <a:schemeClr val="bg1"/>
                </a:solidFill>
                <a:latin typeface="Calibri" panose="020F0502020204030204" pitchFamily="34" charset="0"/>
              </a:rPr>
              <a:t>was baptized</a:t>
            </a:r>
            <a:r>
              <a:rPr lang="en-US" sz="4400" b="1" dirty="0">
                <a:solidFill>
                  <a:schemeClr val="bg1"/>
                </a:solidFill>
                <a:latin typeface="Calibri" panose="020F0502020204030204" pitchFamily="34" charset="0"/>
              </a:rPr>
              <a:t> he continued with Philip, and was amazed, seeing the miracles and signs which were done.” (13)</a:t>
            </a:r>
          </a:p>
        </p:txBody>
      </p:sp>
    </p:spTree>
    <p:extLst>
      <p:ext uri="{BB962C8B-B14F-4D97-AF65-F5344CB8AC3E}">
        <p14:creationId xmlns:p14="http://schemas.microsoft.com/office/powerpoint/2010/main" val="372973993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339634"/>
            <a:ext cx="11176862" cy="2272937"/>
          </a:xfrm>
        </p:spPr>
        <p:txBody>
          <a:bodyPr>
            <a:normAutofit/>
          </a:bodyPr>
          <a:lstStyle/>
          <a:p>
            <a:r>
              <a:rPr lang="en-US" sz="6600" dirty="0">
                <a:effectLst>
                  <a:outerShdw blurRad="38100" dist="38100" dir="2700000" algn="tl">
                    <a:srgbClr val="000000">
                      <a:alpha val="43137"/>
                    </a:srgbClr>
                  </a:outerShdw>
                </a:effectLst>
                <a:latin typeface="Berlin Sans FB Demi" panose="020E0802020502020306" pitchFamily="34" charset="0"/>
              </a:rPr>
              <a:t>Simon’s conversion </a:t>
            </a:r>
            <a:br>
              <a:rPr lang="en-US" sz="6600" dirty="0">
                <a:effectLst>
                  <a:outerShdw blurRad="38100" dist="38100" dir="2700000" algn="tl">
                    <a:srgbClr val="000000">
                      <a:alpha val="43137"/>
                    </a:srgbClr>
                  </a:outerShdw>
                </a:effectLst>
                <a:latin typeface="Berlin Sans FB Demi" panose="020E0802020502020306" pitchFamily="34" charset="0"/>
              </a:rPr>
            </a:br>
            <a:r>
              <a:rPr lang="en-US" sz="6600" dirty="0">
                <a:solidFill>
                  <a:srgbClr val="FFFF00"/>
                </a:solidFill>
                <a:effectLst>
                  <a:outerShdw blurRad="38100" dist="38100" dir="2700000" algn="tl">
                    <a:srgbClr val="000000">
                      <a:alpha val="43137"/>
                    </a:srgbClr>
                  </a:outerShdw>
                </a:effectLst>
                <a:latin typeface="Berlin Sans FB Demi" panose="020E0802020502020306" pitchFamily="34" charset="0"/>
              </a:rPr>
              <a:t>was real</a:t>
            </a:r>
          </a:p>
        </p:txBody>
      </p:sp>
      <p:sp>
        <p:nvSpPr>
          <p:cNvPr id="3" name="Subtitle 2"/>
          <p:cNvSpPr>
            <a:spLocks noGrp="1"/>
          </p:cNvSpPr>
          <p:nvPr>
            <p:ph type="subTitle" idx="1"/>
          </p:nvPr>
        </p:nvSpPr>
        <p:spPr>
          <a:xfrm>
            <a:off x="684212" y="3213463"/>
            <a:ext cx="11176862" cy="2978331"/>
          </a:xfrm>
        </p:spPr>
        <p:txBody>
          <a:bodyPr>
            <a:noAutofit/>
          </a:bodyPr>
          <a:lstStyle/>
          <a:p>
            <a:r>
              <a:rPr lang="en-US" sz="4400" b="1" dirty="0">
                <a:solidFill>
                  <a:schemeClr val="bg1"/>
                </a:solidFill>
                <a:latin typeface="Calibri" panose="020F0502020204030204" pitchFamily="34" charset="0"/>
              </a:rPr>
              <a:t>“Then Simon himself also believed; and when he was baptized </a:t>
            </a:r>
            <a:r>
              <a:rPr lang="en-US" sz="4400" b="1" u="sng" dirty="0">
                <a:solidFill>
                  <a:schemeClr val="bg1"/>
                </a:solidFill>
                <a:latin typeface="Calibri" panose="020F0502020204030204" pitchFamily="34" charset="0"/>
              </a:rPr>
              <a:t>he continued with Philip</a:t>
            </a:r>
            <a:r>
              <a:rPr lang="en-US" sz="4400" b="1" dirty="0">
                <a:solidFill>
                  <a:schemeClr val="bg1"/>
                </a:solidFill>
                <a:latin typeface="Calibri" panose="020F0502020204030204" pitchFamily="34" charset="0"/>
              </a:rPr>
              <a:t>, and was amazed, seeing the miracles and signs which were done.” (13)</a:t>
            </a:r>
          </a:p>
        </p:txBody>
      </p:sp>
    </p:spTree>
    <p:extLst>
      <p:ext uri="{BB962C8B-B14F-4D97-AF65-F5344CB8AC3E}">
        <p14:creationId xmlns:p14="http://schemas.microsoft.com/office/powerpoint/2010/main" val="58978692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339634"/>
            <a:ext cx="11176862" cy="2272937"/>
          </a:xfrm>
        </p:spPr>
        <p:txBody>
          <a:bodyPr>
            <a:normAutofit/>
          </a:bodyPr>
          <a:lstStyle/>
          <a:p>
            <a:r>
              <a:rPr lang="en-US" sz="6600" dirty="0">
                <a:effectLst>
                  <a:outerShdw blurRad="38100" dist="38100" dir="2700000" algn="tl">
                    <a:srgbClr val="000000">
                      <a:alpha val="43137"/>
                    </a:srgbClr>
                  </a:outerShdw>
                </a:effectLst>
                <a:latin typeface="Berlin Sans FB Demi" panose="020E0802020502020306" pitchFamily="34" charset="0"/>
              </a:rPr>
              <a:t>Simon’s conversion did</a:t>
            </a:r>
            <a:br>
              <a:rPr lang="en-US" sz="6600" dirty="0">
                <a:effectLst>
                  <a:outerShdw blurRad="38100" dist="38100" dir="2700000" algn="tl">
                    <a:srgbClr val="000000">
                      <a:alpha val="43137"/>
                    </a:srgbClr>
                  </a:outerShdw>
                </a:effectLst>
                <a:latin typeface="Berlin Sans FB Demi" panose="020E0802020502020306" pitchFamily="34" charset="0"/>
              </a:rPr>
            </a:br>
            <a:r>
              <a:rPr lang="en-US" sz="6600" dirty="0">
                <a:effectLst>
                  <a:outerShdw blurRad="38100" dist="38100" dir="2700000" algn="tl">
                    <a:srgbClr val="000000">
                      <a:alpha val="43137"/>
                    </a:srgbClr>
                  </a:outerShdw>
                </a:effectLst>
                <a:latin typeface="Berlin Sans FB Demi" panose="020E0802020502020306" pitchFamily="34" charset="0"/>
              </a:rPr>
              <a:t>not</a:t>
            </a:r>
            <a:r>
              <a:rPr lang="en-US" sz="6600" dirty="0">
                <a:solidFill>
                  <a:srgbClr val="FFFF00"/>
                </a:solidFill>
                <a:effectLst>
                  <a:outerShdw blurRad="38100" dist="38100" dir="2700000" algn="tl">
                    <a:srgbClr val="000000">
                      <a:alpha val="43137"/>
                    </a:srgbClr>
                  </a:outerShdw>
                </a:effectLst>
                <a:latin typeface="Berlin Sans FB Demi" panose="020E0802020502020306" pitchFamily="34" charset="0"/>
              </a:rPr>
              <a:t> preclude apostasy</a:t>
            </a:r>
          </a:p>
        </p:txBody>
      </p:sp>
      <p:sp>
        <p:nvSpPr>
          <p:cNvPr id="3" name="Subtitle 2"/>
          <p:cNvSpPr>
            <a:spLocks noGrp="1"/>
          </p:cNvSpPr>
          <p:nvPr>
            <p:ph type="subTitle" idx="1"/>
          </p:nvPr>
        </p:nvSpPr>
        <p:spPr>
          <a:xfrm>
            <a:off x="684212" y="3213463"/>
            <a:ext cx="11176862" cy="2978331"/>
          </a:xfrm>
        </p:spPr>
        <p:txBody>
          <a:bodyPr>
            <a:noAutofit/>
          </a:bodyPr>
          <a:lstStyle/>
          <a:p>
            <a:r>
              <a:rPr lang="en-US" sz="4400" b="1" dirty="0">
                <a:solidFill>
                  <a:schemeClr val="bg1"/>
                </a:solidFill>
                <a:latin typeface="Calibri" panose="020F0502020204030204" pitchFamily="34" charset="0"/>
              </a:rPr>
              <a:t>“But Peter said to him, ‘Your money </a:t>
            </a:r>
            <a:r>
              <a:rPr lang="en-US" sz="4400" b="1" u="sng" dirty="0">
                <a:solidFill>
                  <a:schemeClr val="bg1"/>
                </a:solidFill>
                <a:latin typeface="Calibri" panose="020F0502020204030204" pitchFamily="34" charset="0"/>
              </a:rPr>
              <a:t>perish with you</a:t>
            </a:r>
            <a:r>
              <a:rPr lang="en-US" sz="4400" b="1" dirty="0">
                <a:solidFill>
                  <a:schemeClr val="bg1"/>
                </a:solidFill>
                <a:latin typeface="Calibri" panose="020F0502020204030204" pitchFamily="34" charset="0"/>
              </a:rPr>
              <a:t>, because you thought that the gift of God could be purchased with money!’” (20)</a:t>
            </a:r>
          </a:p>
        </p:txBody>
      </p:sp>
    </p:spTree>
    <p:extLst>
      <p:ext uri="{BB962C8B-B14F-4D97-AF65-F5344CB8AC3E}">
        <p14:creationId xmlns:p14="http://schemas.microsoft.com/office/powerpoint/2010/main" val="255757058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62</TotalTime>
  <Words>1050</Words>
  <Application>Microsoft Office PowerPoint</Application>
  <PresentationFormat>Widescreen</PresentationFormat>
  <Paragraphs>56</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Berlin Sans FB Demi</vt:lpstr>
      <vt:lpstr>Calibri</vt:lpstr>
      <vt:lpstr>Century Gothic</vt:lpstr>
      <vt:lpstr>Wingdings 3</vt:lpstr>
      <vt:lpstr>Slice</vt:lpstr>
      <vt:lpstr>Simon the Sorcerer</vt:lpstr>
      <vt:lpstr>Simon’s conversion  was personal</vt:lpstr>
      <vt:lpstr>Simon’s conversion  Followed god’s Pattern</vt:lpstr>
      <vt:lpstr>Simon’s conversion  was real</vt:lpstr>
      <vt:lpstr>Simon’s conversion did not preclude apostasy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Simon the Sorcerer</dc:title>
  <dc:creator>Stan Cox</dc:creator>
  <cp:lastModifiedBy>Stan Cox</cp:lastModifiedBy>
  <cp:revision>9</cp:revision>
  <dcterms:created xsi:type="dcterms:W3CDTF">2016-08-28T02:07:09Z</dcterms:created>
  <dcterms:modified xsi:type="dcterms:W3CDTF">2016-08-28T13:40:24Z</dcterms:modified>
</cp:coreProperties>
</file>