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B7DC3-421A-4E77-8D6B-F25ED51FE2AD}" v="20" dt="2020-08-12T21:37:17.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58417" autoAdjust="0"/>
  </p:normalViewPr>
  <p:slideViewPr>
    <p:cSldViewPr snapToGrid="0">
      <p:cViewPr varScale="1">
        <p:scale>
          <a:sx n="46" d="100"/>
          <a:sy n="46" d="100"/>
        </p:scale>
        <p:origin x="18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C1B7DC3-421A-4E77-8D6B-F25ED51FE2AD}"/>
    <pc:docChg chg="custSel addSld delSld modSld">
      <pc:chgData name="Stan Cox" userId="9376f276357bfffd" providerId="LiveId" clId="{CC1B7DC3-421A-4E77-8D6B-F25ED51FE2AD}" dt="2020-08-12T21:37:17.176" v="4345"/>
      <pc:docMkLst>
        <pc:docMk/>
      </pc:docMkLst>
      <pc:sldChg chg="modNotesTx">
        <pc:chgData name="Stan Cox" userId="9376f276357bfffd" providerId="LiveId" clId="{CC1B7DC3-421A-4E77-8D6B-F25ED51FE2AD}" dt="2020-08-12T18:52:42.211" v="1667" actId="113"/>
        <pc:sldMkLst>
          <pc:docMk/>
          <pc:sldMk cId="399190136" sldId="256"/>
        </pc:sldMkLst>
      </pc:sldChg>
      <pc:sldChg chg="modSp mod modNotesTx">
        <pc:chgData name="Stan Cox" userId="9376f276357bfffd" providerId="LiveId" clId="{CC1B7DC3-421A-4E77-8D6B-F25ED51FE2AD}" dt="2020-08-12T20:35:13.895" v="2927" actId="20577"/>
        <pc:sldMkLst>
          <pc:docMk/>
          <pc:sldMk cId="3852958329" sldId="257"/>
        </pc:sldMkLst>
        <pc:spChg chg="mod">
          <ac:chgData name="Stan Cox" userId="9376f276357bfffd" providerId="LiveId" clId="{CC1B7DC3-421A-4E77-8D6B-F25ED51FE2AD}" dt="2020-08-12T20:34:52.766" v="2912" actId="20577"/>
          <ac:spMkLst>
            <pc:docMk/>
            <pc:sldMk cId="3852958329" sldId="257"/>
            <ac:spMk id="2" creationId="{518B241F-D1D3-4E82-8837-3D1A6249DB9B}"/>
          </ac:spMkLst>
        </pc:spChg>
        <pc:spChg chg="mod">
          <ac:chgData name="Stan Cox" userId="9376f276357bfffd" providerId="LiveId" clId="{CC1B7DC3-421A-4E77-8D6B-F25ED51FE2AD}" dt="2020-08-12T20:35:13.895" v="2927" actId="20577"/>
          <ac:spMkLst>
            <pc:docMk/>
            <pc:sldMk cId="3852958329" sldId="257"/>
            <ac:spMk id="3" creationId="{97434169-2362-4E60-85E6-B79F9CEE67E2}"/>
          </ac:spMkLst>
        </pc:spChg>
      </pc:sldChg>
      <pc:sldChg chg="modSp add mod modAnim modNotesTx">
        <pc:chgData name="Stan Cox" userId="9376f276357bfffd" providerId="LiveId" clId="{CC1B7DC3-421A-4E77-8D6B-F25ED51FE2AD}" dt="2020-08-12T21:14:29.187" v="4343"/>
        <pc:sldMkLst>
          <pc:docMk/>
          <pc:sldMk cId="2066277444" sldId="258"/>
        </pc:sldMkLst>
        <pc:spChg chg="mod">
          <ac:chgData name="Stan Cox" userId="9376f276357bfffd" providerId="LiveId" clId="{CC1B7DC3-421A-4E77-8D6B-F25ED51FE2AD}" dt="2020-08-12T20:35:22.520" v="2930" actId="20577"/>
          <ac:spMkLst>
            <pc:docMk/>
            <pc:sldMk cId="2066277444" sldId="258"/>
            <ac:spMk id="2" creationId="{518B241F-D1D3-4E82-8837-3D1A6249DB9B}"/>
          </ac:spMkLst>
        </pc:spChg>
        <pc:spChg chg="mod">
          <ac:chgData name="Stan Cox" userId="9376f276357bfffd" providerId="LiveId" clId="{CC1B7DC3-421A-4E77-8D6B-F25ED51FE2AD}" dt="2020-08-12T21:06:02.450" v="3927" actId="20577"/>
          <ac:spMkLst>
            <pc:docMk/>
            <pc:sldMk cId="2066277444" sldId="258"/>
            <ac:spMk id="3" creationId="{97434169-2362-4E60-85E6-B79F9CEE67E2}"/>
          </ac:spMkLst>
        </pc:spChg>
      </pc:sldChg>
      <pc:sldChg chg="add del setBg">
        <pc:chgData name="Stan Cox" userId="9376f276357bfffd" providerId="LiveId" clId="{CC1B7DC3-421A-4E77-8D6B-F25ED51FE2AD}" dt="2020-08-12T18:46:32.801" v="1373"/>
        <pc:sldMkLst>
          <pc:docMk/>
          <pc:sldMk cId="2187551599" sldId="258"/>
        </pc:sldMkLst>
      </pc:sldChg>
      <pc:sldChg chg="add del setBg">
        <pc:chgData name="Stan Cox" userId="9376f276357bfffd" providerId="LiveId" clId="{CC1B7DC3-421A-4E77-8D6B-F25ED51FE2AD}" dt="2020-08-12T20:30:15.233" v="2729"/>
        <pc:sldMkLst>
          <pc:docMk/>
          <pc:sldMk cId="2126378541" sldId="259"/>
        </pc:sldMkLst>
      </pc:sldChg>
      <pc:sldChg chg="modSp add mod modNotesTx">
        <pc:chgData name="Stan Cox" userId="9376f276357bfffd" providerId="LiveId" clId="{CC1B7DC3-421A-4E77-8D6B-F25ED51FE2AD}" dt="2020-08-12T21:13:21.611" v="4336" actId="114"/>
        <pc:sldMkLst>
          <pc:docMk/>
          <pc:sldMk cId="3383835719" sldId="259"/>
        </pc:sldMkLst>
        <pc:spChg chg="mod">
          <ac:chgData name="Stan Cox" userId="9376f276357bfffd" providerId="LiveId" clId="{CC1B7DC3-421A-4E77-8D6B-F25ED51FE2AD}" dt="2020-08-12T21:11:07.346" v="4090" actId="20577"/>
          <ac:spMkLst>
            <pc:docMk/>
            <pc:sldMk cId="3383835719" sldId="259"/>
            <ac:spMk id="2" creationId="{518B241F-D1D3-4E82-8837-3D1A6249DB9B}"/>
          </ac:spMkLst>
        </pc:spChg>
        <pc:spChg chg="mod">
          <ac:chgData name="Stan Cox" userId="9376f276357bfffd" providerId="LiveId" clId="{CC1B7DC3-421A-4E77-8D6B-F25ED51FE2AD}" dt="2020-08-12T21:11:27.900" v="4094" actId="255"/>
          <ac:spMkLst>
            <pc:docMk/>
            <pc:sldMk cId="3383835719" sldId="259"/>
            <ac:spMk id="3" creationId="{97434169-2362-4E60-85E6-B79F9CEE67E2}"/>
          </ac:spMkLst>
        </pc:spChg>
      </pc:sldChg>
      <pc:sldChg chg="new setBg">
        <pc:chgData name="Stan Cox" userId="9376f276357bfffd" providerId="LiveId" clId="{CC1B7DC3-421A-4E77-8D6B-F25ED51FE2AD}" dt="2020-08-12T21:37:17.176" v="4345"/>
        <pc:sldMkLst>
          <pc:docMk/>
          <pc:sldMk cId="34202325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AE99A-0F73-44FD-8FF8-8225022CA3DE}"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232F-D37C-4DC3-838E-E94100B607F9}" type="slidenum">
              <a:rPr lang="en-US" smtClean="0"/>
              <a:t>‹#›</a:t>
            </a:fld>
            <a:endParaRPr lang="en-US"/>
          </a:p>
        </p:txBody>
      </p:sp>
    </p:spTree>
    <p:extLst>
      <p:ext uri="{BB962C8B-B14F-4D97-AF65-F5344CB8AC3E}">
        <p14:creationId xmlns:p14="http://schemas.microsoft.com/office/powerpoint/2010/main" val="131755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getting into the events of Genesis 39, I want to give a bit of background concerning the life of Joseph.</a:t>
            </a:r>
          </a:p>
          <a:p>
            <a:pPr marL="628650" lvl="1" indent="-171450">
              <a:buFont typeface="Arial" panose="020B0604020202020204" pitchFamily="34" charset="0"/>
              <a:buChar char="•"/>
            </a:pPr>
            <a:r>
              <a:rPr lang="en-US" dirty="0"/>
              <a:t>Joseph was the 11</a:t>
            </a:r>
            <a:r>
              <a:rPr lang="en-US" baseline="30000" dirty="0"/>
              <a:t>th</a:t>
            </a:r>
            <a:r>
              <a:rPr lang="en-US" dirty="0"/>
              <a:t> of Jacob/Israel’s 12 sons, the first born of his favorite wife Rachel.  (Rachel bore Israel 2 children, Joseph and Benjamin).</a:t>
            </a:r>
          </a:p>
          <a:p>
            <a:pPr marL="628650" lvl="1" indent="-171450">
              <a:buFont typeface="Arial" panose="020B0604020202020204" pitchFamily="34" charset="0"/>
              <a:buChar char="•"/>
            </a:pPr>
            <a:r>
              <a:rPr lang="en-US" b="1" dirty="0"/>
              <a:t>Our introduction to Joseph reveals his conflict with his brothers</a:t>
            </a:r>
          </a:p>
          <a:p>
            <a:pPr marL="0" lvl="0" indent="0">
              <a:buFont typeface="Arial" panose="020B0604020202020204" pitchFamily="34" charset="0"/>
              <a:buNone/>
            </a:pPr>
            <a:r>
              <a:rPr lang="en-US" b="1" dirty="0"/>
              <a:t>(Genesis 37:3-4), </a:t>
            </a:r>
            <a:r>
              <a:rPr lang="en-US" i="1" dirty="0"/>
              <a:t>“Now Israel loved Joseph more than all his children, because he was the son of his old age. Also he made him a tunic of many colors.</a:t>
            </a:r>
            <a:r>
              <a:rPr lang="en-US" i="1" baseline="30000" dirty="0"/>
              <a:t> 4</a:t>
            </a:r>
            <a:r>
              <a:rPr lang="en-US" i="1" dirty="0"/>
              <a:t> But when his brothers saw that their father loved him more than all his brothers, they hated him and could not speak peaceably to him.”</a:t>
            </a:r>
          </a:p>
          <a:p>
            <a:pPr marL="1085850" lvl="2" indent="-171450">
              <a:buFont typeface="Arial" panose="020B0604020202020204" pitchFamily="34" charset="0"/>
              <a:buChar char="•"/>
            </a:pPr>
            <a:r>
              <a:rPr lang="en-US" i="0" dirty="0"/>
              <a:t>Joseph could not be held accountable for this favoritism</a:t>
            </a:r>
          </a:p>
          <a:p>
            <a:pPr marL="1085850" lvl="2" indent="-171450">
              <a:buFont typeface="Arial" panose="020B0604020202020204" pitchFamily="34" charset="0"/>
              <a:buChar char="•"/>
            </a:pPr>
            <a:r>
              <a:rPr lang="en-US" i="0" dirty="0"/>
              <a:t>However, it may be said that he was a bit unwise to reveal two dreams he had to his brothers</a:t>
            </a:r>
          </a:p>
          <a:p>
            <a:pPr algn="l"/>
            <a:r>
              <a:rPr lang="en-US" b="1" i="0" dirty="0"/>
              <a:t>(Genesis 37:5-11),</a:t>
            </a:r>
            <a:r>
              <a:rPr lang="en-US" b="1" i="1" dirty="0"/>
              <a:t> </a:t>
            </a:r>
            <a:r>
              <a:rPr lang="en-US" i="1" dirty="0"/>
              <a:t>“Now Joseph had a dream, and he told it to his brothers; and they hated him even more.</a:t>
            </a:r>
            <a:r>
              <a:rPr lang="en-US" i="1" baseline="30000" dirty="0"/>
              <a:t> 6</a:t>
            </a:r>
            <a:r>
              <a:rPr lang="en-US" i="1" dirty="0"/>
              <a:t> So he said to them, “Please hear this dream which I have dreamed:</a:t>
            </a:r>
            <a:r>
              <a:rPr lang="en-US" i="1" baseline="30000" dirty="0"/>
              <a:t> 7</a:t>
            </a:r>
            <a:r>
              <a:rPr lang="en-US" i="1" dirty="0"/>
              <a:t> There we were, binding sheaves in the field. Then behold, my sheaf arose and also stood upright; and indeed your sheaves stood all around and bowed down to my sheaf.” </a:t>
            </a:r>
            <a:r>
              <a:rPr lang="en-US" i="1" baseline="30000" dirty="0"/>
              <a:t>8</a:t>
            </a:r>
            <a:r>
              <a:rPr lang="en-US" i="1" dirty="0"/>
              <a:t> And his brothers said to him, “Shall you indeed reign over us? Or shall you indeed have dominion over us?” So they hated him even more for his dreams and for his words. </a:t>
            </a:r>
            <a:r>
              <a:rPr lang="en-US" i="1" baseline="30000" dirty="0"/>
              <a:t>9</a:t>
            </a:r>
            <a:r>
              <a:rPr lang="en-US" i="1" dirty="0"/>
              <a:t> Then he dreamed still another dream and told it to his brothers, and said, “Look, I have dreamed another dream. And this time, the sun, the moon, and the eleven stars bowed down to me.” </a:t>
            </a:r>
            <a:r>
              <a:rPr lang="en-US" i="1" baseline="30000" dirty="0"/>
              <a:t>10</a:t>
            </a:r>
            <a:r>
              <a:rPr lang="en-US" i="1" dirty="0"/>
              <a:t> So he told it to his father and his brothers; and his father rebuked him and said to him, “What is this dream that you have dreamed? Shall your mother and I and your brothers indeed come to bow down to the earth before you?”</a:t>
            </a:r>
            <a:r>
              <a:rPr lang="en-US" i="1" baseline="30000" dirty="0"/>
              <a:t> 11</a:t>
            </a:r>
            <a:r>
              <a:rPr lang="en-US" i="1" dirty="0"/>
              <a:t> And his brothers envied him, but his father kept the matter in mind.”</a:t>
            </a:r>
          </a:p>
          <a:p>
            <a:pPr marL="628650" lvl="1" indent="-171450" algn="l">
              <a:buFont typeface="Arial" panose="020B0604020202020204" pitchFamily="34" charset="0"/>
              <a:buChar char="•"/>
            </a:pPr>
            <a:r>
              <a:rPr lang="en-US" b="0" i="0" dirty="0"/>
              <a:t>Consider that though he may should have kept his mouth shut, the dreams were prophetic in nature, and eventually came true.</a:t>
            </a:r>
          </a:p>
          <a:p>
            <a:pPr marL="628650" lvl="1" indent="-171450" algn="l">
              <a:buFont typeface="Arial" panose="020B0604020202020204" pitchFamily="34" charset="0"/>
              <a:buChar char="•"/>
            </a:pPr>
            <a:r>
              <a:rPr lang="en-US" b="1" i="0" dirty="0"/>
              <a:t>Regardless, his conflict with his brothers led to them betraying him</a:t>
            </a:r>
          </a:p>
          <a:p>
            <a:pPr marL="628650" lvl="1" indent="-171450" algn="l">
              <a:buFont typeface="Arial" panose="020B0604020202020204" pitchFamily="34" charset="0"/>
              <a:buChar char="•"/>
            </a:pPr>
            <a:r>
              <a:rPr lang="en-US" i="0" dirty="0"/>
              <a:t>They sold him into slavery, and reported him as dead to his aged father</a:t>
            </a:r>
          </a:p>
          <a:p>
            <a:pPr marL="628650" lvl="1" indent="-171450" algn="l">
              <a:buFont typeface="Arial" panose="020B0604020202020204" pitchFamily="34" charset="0"/>
              <a:buChar char="•"/>
            </a:pPr>
            <a:r>
              <a:rPr lang="en-US" b="1" i="0" dirty="0"/>
              <a:t>The brothers sold him to a band of Midianites, who then sold him to a man named Potiphar in Egypt.</a:t>
            </a:r>
          </a:p>
          <a:p>
            <a:pPr marL="0" lvl="0" indent="0" algn="l">
              <a:buFont typeface="Arial" panose="020B0604020202020204" pitchFamily="34" charset="0"/>
              <a:buNone/>
            </a:pPr>
            <a:r>
              <a:rPr lang="en-US" b="1" i="0" dirty="0"/>
              <a:t>(Genesis 37:36), </a:t>
            </a:r>
            <a:r>
              <a:rPr lang="en-US" i="1" dirty="0"/>
              <a:t>“Now the Midianites had sold him in Egypt to Potiphar, an officer of Pharaoh and captain of the guard.”</a:t>
            </a:r>
          </a:p>
          <a:p>
            <a:pPr marL="628650" lvl="1" indent="-171450" algn="l">
              <a:buFont typeface="Arial" panose="020B0604020202020204" pitchFamily="34" charset="0"/>
              <a:buChar char="•"/>
            </a:pPr>
            <a:r>
              <a:rPr lang="en-US" b="1" i="0" dirty="0"/>
              <a:t>I want to examine what happened, as Joseph served Potiphar, as recorded in Genesis 39</a:t>
            </a:r>
          </a:p>
        </p:txBody>
      </p:sp>
      <p:sp>
        <p:nvSpPr>
          <p:cNvPr id="4" name="Slide Number Placeholder 3"/>
          <p:cNvSpPr>
            <a:spLocks noGrp="1"/>
          </p:cNvSpPr>
          <p:nvPr>
            <p:ph type="sldNum" sz="quarter" idx="5"/>
          </p:nvPr>
        </p:nvSpPr>
        <p:spPr/>
        <p:txBody>
          <a:bodyPr/>
          <a:lstStyle/>
          <a:p>
            <a:fld id="{7AEB232F-D37C-4DC3-838E-E94100B607F9}" type="slidenum">
              <a:rPr lang="en-US" smtClean="0"/>
              <a:t>2</a:t>
            </a:fld>
            <a:endParaRPr lang="en-US"/>
          </a:p>
        </p:txBody>
      </p:sp>
    </p:spTree>
    <p:extLst>
      <p:ext uri="{BB962C8B-B14F-4D97-AF65-F5344CB8AC3E}">
        <p14:creationId xmlns:p14="http://schemas.microsoft.com/office/powerpoint/2010/main" val="296941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Joseph in Potiphar’s House</a:t>
            </a:r>
          </a:p>
          <a:p>
            <a:pPr marL="628650" lvl="1" indent="-171450">
              <a:buFont typeface="Arial" panose="020B0604020202020204" pitchFamily="34" charset="0"/>
              <a:buChar char="•"/>
            </a:pPr>
            <a:r>
              <a:rPr lang="en-US" sz="1200" b="1" dirty="0">
                <a:solidFill>
                  <a:schemeClr val="accent4">
                    <a:lumMod val="20000"/>
                    <a:lumOff val="80000"/>
                  </a:schemeClr>
                </a:solidFill>
              </a:rPr>
              <a:t>Joseph had God’s favor </a:t>
            </a:r>
          </a:p>
          <a:p>
            <a:pPr marL="0" lvl="0" indent="0">
              <a:buFont typeface="Arial" panose="020B0604020202020204" pitchFamily="34" charset="0"/>
              <a:buNone/>
            </a:pPr>
            <a:r>
              <a:rPr lang="en-US" sz="1200" b="1" dirty="0">
                <a:solidFill>
                  <a:schemeClr val="accent4">
                    <a:lumMod val="20000"/>
                    <a:lumOff val="80000"/>
                  </a:schemeClr>
                </a:solidFill>
              </a:rPr>
              <a:t>(Genesis 39:2-3), </a:t>
            </a:r>
            <a:r>
              <a:rPr lang="en-US" sz="1200" i="1" dirty="0">
                <a:solidFill>
                  <a:schemeClr val="accent4">
                    <a:lumMod val="20000"/>
                    <a:lumOff val="80000"/>
                  </a:schemeClr>
                </a:solidFill>
              </a:rPr>
              <a:t>“</a:t>
            </a:r>
            <a:r>
              <a:rPr lang="en-US" i="1" dirty="0"/>
              <a:t>The Lord was with Joseph, and he was a successful man; and he was in the house of his master the Egyptian.</a:t>
            </a:r>
            <a:r>
              <a:rPr lang="en-US" i="1" baseline="30000" dirty="0"/>
              <a:t> 3</a:t>
            </a:r>
            <a:r>
              <a:rPr lang="en-US" i="1" dirty="0"/>
              <a:t> And his master saw that the Lord was with him and that the Lord made all he did to prosper in his hand.”</a:t>
            </a:r>
            <a:endParaRPr lang="en-US" sz="1200" i="1" dirty="0">
              <a:solidFill>
                <a:schemeClr val="accent4">
                  <a:lumMod val="20000"/>
                  <a:lumOff val="80000"/>
                </a:schemeClr>
              </a:solidFill>
            </a:endParaRPr>
          </a:p>
          <a:p>
            <a:pPr marL="628650" lvl="1" indent="-171450">
              <a:buFont typeface="Arial" panose="020B0604020202020204" pitchFamily="34" charset="0"/>
              <a:buChar char="•"/>
            </a:pPr>
            <a:r>
              <a:rPr lang="en-US" sz="1200" b="1" dirty="0">
                <a:solidFill>
                  <a:schemeClr val="accent4">
                    <a:lumMod val="20000"/>
                    <a:lumOff val="80000"/>
                  </a:schemeClr>
                </a:solidFill>
              </a:rPr>
              <a:t>Potiphar promoted Joseph to </a:t>
            </a:r>
            <a:r>
              <a:rPr lang="en-US" sz="1200" b="1" i="1" dirty="0">
                <a:solidFill>
                  <a:schemeClr val="accent4">
                    <a:lumMod val="20000"/>
                    <a:lumOff val="80000"/>
                  </a:schemeClr>
                </a:solidFill>
              </a:rPr>
              <a:t>“overseer of his house”</a:t>
            </a:r>
          </a:p>
          <a:p>
            <a:pPr marL="0" lvl="0" indent="0">
              <a:buFont typeface="Arial" panose="020B0604020202020204" pitchFamily="34" charset="0"/>
              <a:buNone/>
            </a:pPr>
            <a:r>
              <a:rPr lang="en-US" sz="1200" b="1" dirty="0">
                <a:solidFill>
                  <a:schemeClr val="accent4">
                    <a:lumMod val="20000"/>
                    <a:lumOff val="80000"/>
                  </a:schemeClr>
                </a:solidFill>
              </a:rPr>
              <a:t>(Genesis 39:4-6), </a:t>
            </a:r>
            <a:r>
              <a:rPr lang="en-US" sz="1200" i="1" dirty="0">
                <a:solidFill>
                  <a:schemeClr val="accent4">
                    <a:lumMod val="20000"/>
                    <a:lumOff val="80000"/>
                  </a:schemeClr>
                </a:solidFill>
              </a:rPr>
              <a:t>“</a:t>
            </a:r>
            <a:r>
              <a:rPr lang="en-US" i="1" dirty="0"/>
              <a:t>So Joseph found favor in his sight, and served him. Then he made him overseer of his house, and all that he had he put under his authority.</a:t>
            </a:r>
            <a:r>
              <a:rPr lang="en-US" i="1" baseline="30000" dirty="0"/>
              <a:t> 5</a:t>
            </a:r>
            <a:r>
              <a:rPr lang="en-US" i="1" dirty="0"/>
              <a:t> So it was, from the time that he had made him overseer of his house and all that he had, that the Lord blessed the Egyptian's house for Joseph's sake; and the blessing of the Lord was on all that he had in the house and in the field.</a:t>
            </a:r>
            <a:r>
              <a:rPr lang="en-US" i="1" baseline="30000" dirty="0"/>
              <a:t> 6</a:t>
            </a:r>
            <a:r>
              <a:rPr lang="en-US" i="1" dirty="0"/>
              <a:t> Thus he left all that he had in Joseph's hand, and he did not know what he had except for the bread which he ate. Now Joseph was handsome in form and appearance.”</a:t>
            </a:r>
            <a:endParaRPr lang="en-US" sz="1200" i="1" dirty="0">
              <a:solidFill>
                <a:schemeClr val="accent4">
                  <a:lumMod val="20000"/>
                  <a:lumOff val="80000"/>
                </a:schemeClr>
              </a:solidFill>
            </a:endParaRPr>
          </a:p>
          <a:p>
            <a:pPr marL="628650" lvl="1" indent="-171450">
              <a:buFont typeface="Arial" panose="020B0604020202020204" pitchFamily="34" charset="0"/>
              <a:buChar char="•"/>
            </a:pPr>
            <a:r>
              <a:rPr lang="en-US" sz="1200" b="1" dirty="0">
                <a:solidFill>
                  <a:schemeClr val="accent4">
                    <a:lumMod val="20000"/>
                    <a:lumOff val="80000"/>
                  </a:schemeClr>
                </a:solidFill>
              </a:rPr>
              <a:t>Joseph came to the lustful attention of Potiphar’s wife</a:t>
            </a:r>
          </a:p>
          <a:p>
            <a:pPr marL="0" lvl="0" indent="0">
              <a:buFont typeface="Arial" panose="020B0604020202020204" pitchFamily="34" charset="0"/>
              <a:buNone/>
            </a:pPr>
            <a:r>
              <a:rPr lang="en-US" sz="1200" b="1" dirty="0">
                <a:solidFill>
                  <a:schemeClr val="accent4">
                    <a:lumMod val="20000"/>
                    <a:lumOff val="80000"/>
                  </a:schemeClr>
                </a:solidFill>
              </a:rPr>
              <a:t>(Genesis 39:7-10), </a:t>
            </a:r>
            <a:r>
              <a:rPr lang="en-US" sz="1200" i="1" dirty="0">
                <a:solidFill>
                  <a:schemeClr val="accent4">
                    <a:lumMod val="20000"/>
                    <a:lumOff val="80000"/>
                  </a:schemeClr>
                </a:solidFill>
              </a:rPr>
              <a:t>“</a:t>
            </a:r>
            <a:r>
              <a:rPr lang="en-US" i="1" dirty="0"/>
              <a:t>And it came to pass after these things that his master's wife cast longing eyes on Joseph, and she said, “Lie with me.” </a:t>
            </a:r>
            <a:r>
              <a:rPr lang="en-US" i="1" baseline="30000" dirty="0"/>
              <a:t>8</a:t>
            </a:r>
            <a:r>
              <a:rPr lang="en-US" i="1" dirty="0"/>
              <a:t> But he refused and said to his master's wife, “Look, my master does not know what is with me in the house, and he has committed all that he has to my hand.</a:t>
            </a:r>
            <a:r>
              <a:rPr lang="en-US" i="1" baseline="30000" dirty="0"/>
              <a:t> 9</a:t>
            </a:r>
            <a:r>
              <a:rPr lang="en-US" i="1" dirty="0"/>
              <a:t> There is no one greater in this house than I, nor has he kept back anything from me but you, because you are his wife. How then can I do this great wickedness, and sin against God?” </a:t>
            </a:r>
            <a:r>
              <a:rPr lang="en-US" i="1" baseline="30000" dirty="0"/>
              <a:t>10</a:t>
            </a:r>
            <a:r>
              <a:rPr lang="en-US" i="1" dirty="0"/>
              <a:t> So it was, as she spoke to Joseph day by day, that he did not heed her, to lie with her or to be with her.”</a:t>
            </a:r>
            <a:endParaRPr lang="en-US" sz="1200" i="1" dirty="0">
              <a:solidFill>
                <a:schemeClr val="accent4">
                  <a:lumMod val="20000"/>
                  <a:lumOff val="80000"/>
                </a:schemeClr>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B232F-D37C-4DC3-838E-E94100B607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51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Incident (Genesis 39:11-23)</a:t>
            </a:r>
          </a:p>
          <a:p>
            <a:pPr marL="628650" lvl="1" indent="-171450" algn="l">
              <a:buFont typeface="Arial" panose="020B0604020202020204" pitchFamily="34" charset="0"/>
              <a:buChar char="•"/>
            </a:pPr>
            <a:r>
              <a:rPr lang="en-US" sz="1200" b="1" dirty="0">
                <a:solidFill>
                  <a:schemeClr val="accent4">
                    <a:lumMod val="20000"/>
                    <a:lumOff val="80000"/>
                  </a:schemeClr>
                </a:solidFill>
              </a:rPr>
              <a:t>Potiphar’s wife sought to seduce Joseph </a:t>
            </a:r>
          </a:p>
          <a:p>
            <a:pPr marL="0" indent="0" algn="l">
              <a:buFont typeface="Arial" panose="020B0604020202020204" pitchFamily="34" charset="0"/>
              <a:buNone/>
            </a:pPr>
            <a:r>
              <a:rPr lang="en-US" sz="1200" b="1" dirty="0">
                <a:solidFill>
                  <a:schemeClr val="accent4">
                    <a:lumMod val="20000"/>
                    <a:lumOff val="80000"/>
                  </a:schemeClr>
                </a:solidFill>
              </a:rPr>
              <a:t>(Genesis 39:11-12)</a:t>
            </a:r>
            <a:r>
              <a:rPr lang="en-US" sz="1200" dirty="0">
                <a:solidFill>
                  <a:schemeClr val="accent4">
                    <a:lumMod val="20000"/>
                    <a:lumOff val="80000"/>
                  </a:schemeClr>
                </a:solidFill>
              </a:rPr>
              <a:t>, </a:t>
            </a:r>
            <a:r>
              <a:rPr lang="en-US" sz="1200" i="1" dirty="0">
                <a:solidFill>
                  <a:schemeClr val="accent4">
                    <a:lumMod val="20000"/>
                    <a:lumOff val="80000"/>
                  </a:schemeClr>
                </a:solidFill>
              </a:rPr>
              <a:t>”</a:t>
            </a:r>
            <a:r>
              <a:rPr lang="en-US" i="1" dirty="0"/>
              <a:t>But it happened about this time, when Joseph went into the house to do his work, and none of the men of the house was inside,</a:t>
            </a:r>
            <a:r>
              <a:rPr lang="en-US" i="1" baseline="30000" dirty="0"/>
              <a:t> 12</a:t>
            </a:r>
            <a:r>
              <a:rPr lang="en-US" i="1" dirty="0"/>
              <a:t> that she caught him by his garment, saying, “Lie with me.”…</a:t>
            </a:r>
          </a:p>
          <a:p>
            <a:pPr marL="1085850" lvl="2" indent="-171450" algn="l">
              <a:buFont typeface="Arial" panose="020B0604020202020204" pitchFamily="34" charset="0"/>
              <a:buChar char="•"/>
            </a:pPr>
            <a:r>
              <a:rPr lang="en-US" i="0" dirty="0"/>
              <a:t>Temptation and the willingness of the ungodly to seek out sexual sin is a given in our time.</a:t>
            </a:r>
          </a:p>
          <a:p>
            <a:pPr marL="1085850" lvl="2" indent="-171450" algn="l">
              <a:buFont typeface="Arial" panose="020B0604020202020204" pitchFamily="34" charset="0"/>
              <a:buChar char="•"/>
            </a:pPr>
            <a:r>
              <a:rPr lang="en-US" i="0" dirty="0"/>
              <a:t>Every Christian needs to be aware of it, and take care to pursue righteousness</a:t>
            </a:r>
          </a:p>
          <a:p>
            <a:pPr marL="1085850" lvl="2" indent="-171450" algn="l">
              <a:buFont typeface="Arial" panose="020B0604020202020204" pitchFamily="34" charset="0"/>
              <a:buChar char="•"/>
            </a:pPr>
            <a:r>
              <a:rPr lang="en-US" i="0" dirty="0"/>
              <a:t>This is especially so with the young (which is why the wise man warned his son).</a:t>
            </a:r>
          </a:p>
          <a:p>
            <a:pPr marL="0" indent="0" algn="l">
              <a:buFont typeface="Arial" panose="020B0604020202020204" pitchFamily="34" charset="0"/>
              <a:buNone/>
            </a:pPr>
            <a:r>
              <a:rPr lang="en-US" sz="1200" b="1" i="0" dirty="0">
                <a:solidFill>
                  <a:schemeClr val="accent4">
                    <a:lumMod val="20000"/>
                    <a:lumOff val="80000"/>
                  </a:schemeClr>
                </a:solidFill>
              </a:rPr>
              <a:t>(Proverbs 7:4-5), </a:t>
            </a:r>
            <a:r>
              <a:rPr lang="en-US" sz="1200" i="1" dirty="0">
                <a:solidFill>
                  <a:schemeClr val="accent4">
                    <a:lumMod val="20000"/>
                    <a:lumOff val="80000"/>
                  </a:schemeClr>
                </a:solidFill>
              </a:rPr>
              <a:t>“</a:t>
            </a:r>
            <a:r>
              <a:rPr lang="en-US" i="1" dirty="0"/>
              <a:t>Say to wisdom, “You are my sister,” and call understanding your nearest kin, </a:t>
            </a:r>
            <a:r>
              <a:rPr lang="en-US" i="1" baseline="30000" dirty="0"/>
              <a:t>5</a:t>
            </a:r>
            <a:r>
              <a:rPr lang="en-US" i="1" dirty="0"/>
              <a:t> that they may keep you from the immoral woman, from the seductress who flatters with her words.”</a:t>
            </a:r>
            <a:endParaRPr lang="en-US" sz="1200" i="1" dirty="0">
              <a:solidFill>
                <a:schemeClr val="accent4">
                  <a:lumMod val="20000"/>
                  <a:lumOff val="80000"/>
                </a:schemeClr>
              </a:solidFill>
            </a:endParaRPr>
          </a:p>
          <a:p>
            <a:pPr marL="628650" lvl="1" indent="-171450" algn="l">
              <a:buFont typeface="Arial" panose="020B0604020202020204" pitchFamily="34" charset="0"/>
              <a:buChar char="•"/>
            </a:pPr>
            <a:r>
              <a:rPr lang="en-US" sz="1200" b="1" dirty="0">
                <a:solidFill>
                  <a:schemeClr val="accent4">
                    <a:lumMod val="20000"/>
                    <a:lumOff val="80000"/>
                  </a:schemeClr>
                </a:solidFill>
              </a:rPr>
              <a:t>Joseph reacted righteously </a:t>
            </a:r>
          </a:p>
          <a:p>
            <a:pPr marL="0" indent="0" algn="l">
              <a:buFont typeface="Arial" panose="020B0604020202020204" pitchFamily="34" charset="0"/>
              <a:buNone/>
            </a:pPr>
            <a:r>
              <a:rPr lang="en-US" sz="1200" b="1" dirty="0">
                <a:solidFill>
                  <a:schemeClr val="accent4">
                    <a:lumMod val="20000"/>
                    <a:lumOff val="80000"/>
                  </a:schemeClr>
                </a:solidFill>
              </a:rPr>
              <a:t>(Genesis 39:12-13), </a:t>
            </a:r>
            <a:r>
              <a:rPr lang="en-US" sz="1200" i="1" dirty="0">
                <a:solidFill>
                  <a:schemeClr val="accent4">
                    <a:lumMod val="20000"/>
                    <a:lumOff val="80000"/>
                  </a:schemeClr>
                </a:solidFill>
              </a:rPr>
              <a:t>“</a:t>
            </a:r>
            <a:r>
              <a:rPr lang="en-US" i="1" dirty="0"/>
              <a:t>But he left his garment in her hand, and fled and ran outside.</a:t>
            </a:r>
            <a:r>
              <a:rPr lang="en-US" i="1" baseline="30000" dirty="0"/>
              <a:t> 13</a:t>
            </a:r>
            <a:r>
              <a:rPr lang="en-US" i="1" dirty="0"/>
              <a:t> And so it was, when she saw that he had left his garment in her hand and fled outside…”</a:t>
            </a:r>
          </a:p>
          <a:p>
            <a:pPr marL="1085850" lvl="2" indent="-171450" algn="l">
              <a:buFont typeface="Arial" panose="020B0604020202020204" pitchFamily="34" charset="0"/>
              <a:buChar char="•"/>
            </a:pPr>
            <a:r>
              <a:rPr lang="en-US" i="0" dirty="0"/>
              <a:t>When possible, it is always a good idea to run away from sin!</a:t>
            </a:r>
          </a:p>
          <a:p>
            <a:pPr marL="0" indent="0" algn="l">
              <a:buFont typeface="Arial" panose="020B0604020202020204" pitchFamily="34" charset="0"/>
              <a:buNone/>
            </a:pPr>
            <a:r>
              <a:rPr lang="en-US" sz="1200" b="1" i="0" dirty="0">
                <a:solidFill>
                  <a:schemeClr val="accent4">
                    <a:lumMod val="20000"/>
                    <a:lumOff val="80000"/>
                  </a:schemeClr>
                </a:solidFill>
              </a:rPr>
              <a:t>(1 Corinthians 6:18-20), </a:t>
            </a:r>
            <a:r>
              <a:rPr lang="en-US" sz="1200" i="1" dirty="0">
                <a:solidFill>
                  <a:schemeClr val="accent4">
                    <a:lumMod val="20000"/>
                    <a:lumOff val="80000"/>
                  </a:schemeClr>
                </a:solidFill>
              </a:rPr>
              <a:t>“</a:t>
            </a:r>
            <a:r>
              <a:rPr lang="en-US" i="1" dirty="0"/>
              <a:t>Flee sexual immorality. Every sin that a man does is outside the body, but he who commits sexual immorality sins against his own body.</a:t>
            </a:r>
            <a:r>
              <a:rPr lang="en-US" i="1" baseline="30000" dirty="0"/>
              <a:t> 19</a:t>
            </a:r>
            <a:r>
              <a:rPr lang="en-US" i="1" dirty="0"/>
              <a:t> Or do you not know that your body is the temple of the Holy Spirit who is in you, whom you have from God, and you are not your own?</a:t>
            </a:r>
            <a:r>
              <a:rPr lang="en-US" i="1" baseline="30000" dirty="0"/>
              <a:t> 20</a:t>
            </a:r>
            <a:r>
              <a:rPr lang="en-US" i="1" dirty="0"/>
              <a:t> For you were bought at a price; therefore glorify God in your body and in your spirit, which are God’s.”</a:t>
            </a:r>
          </a:p>
          <a:p>
            <a:pPr marL="1085850" lvl="2" indent="-171450" algn="l">
              <a:buFont typeface="Arial" panose="020B0604020202020204" pitchFamily="34" charset="0"/>
              <a:buChar char="•"/>
            </a:pPr>
            <a:r>
              <a:rPr lang="en-US" sz="1200" i="0" dirty="0">
                <a:solidFill>
                  <a:schemeClr val="accent4">
                    <a:lumMod val="20000"/>
                    <a:lumOff val="80000"/>
                  </a:schemeClr>
                </a:solidFill>
              </a:rPr>
              <a:t>More generally</a:t>
            </a:r>
          </a:p>
          <a:p>
            <a:pPr marL="0" lvl="0" indent="0" algn="l">
              <a:buFont typeface="Arial" panose="020B0604020202020204" pitchFamily="34" charset="0"/>
              <a:buNone/>
            </a:pPr>
            <a:r>
              <a:rPr lang="en-US" sz="1200" b="1" i="0" dirty="0">
                <a:solidFill>
                  <a:schemeClr val="accent4">
                    <a:lumMod val="20000"/>
                    <a:lumOff val="80000"/>
                  </a:schemeClr>
                </a:solidFill>
              </a:rPr>
              <a:t>(2 Timothy 2:22), </a:t>
            </a:r>
            <a:r>
              <a:rPr lang="en-US" sz="1200" i="1" dirty="0">
                <a:solidFill>
                  <a:schemeClr val="accent4">
                    <a:lumMod val="20000"/>
                    <a:lumOff val="80000"/>
                  </a:schemeClr>
                </a:solidFill>
              </a:rPr>
              <a:t>“</a:t>
            </a:r>
            <a:r>
              <a:rPr lang="en-US" i="1" dirty="0"/>
              <a:t>Flee also youthful lusts; but pursue righteousness, faith, love, peace with those who call on the Lord out of a pure heart.”</a:t>
            </a:r>
            <a:endParaRPr lang="en-US" sz="1200" i="1" dirty="0">
              <a:solidFill>
                <a:schemeClr val="accent4">
                  <a:lumMod val="20000"/>
                  <a:lumOff val="80000"/>
                </a:schemeClr>
              </a:solidFill>
            </a:endParaRPr>
          </a:p>
          <a:p>
            <a:pPr marL="628650" lvl="1" indent="-171450" algn="l">
              <a:buFont typeface="Arial" panose="020B0604020202020204" pitchFamily="34" charset="0"/>
              <a:buChar char="•"/>
            </a:pPr>
            <a:r>
              <a:rPr lang="en-US" sz="1200" b="1" dirty="0">
                <a:solidFill>
                  <a:schemeClr val="accent4">
                    <a:lumMod val="20000"/>
                    <a:lumOff val="80000"/>
                  </a:schemeClr>
                </a:solidFill>
              </a:rPr>
              <a:t>Joseph’s actions did not spare him from unfair consequences </a:t>
            </a:r>
          </a:p>
          <a:p>
            <a:pPr marL="0" indent="0" algn="l">
              <a:buFont typeface="Arial" panose="020B0604020202020204" pitchFamily="34" charset="0"/>
              <a:buNone/>
            </a:pPr>
            <a:r>
              <a:rPr lang="en-US" sz="1200" b="1" dirty="0">
                <a:solidFill>
                  <a:schemeClr val="accent4">
                    <a:lumMod val="20000"/>
                    <a:lumOff val="80000"/>
                  </a:schemeClr>
                </a:solidFill>
              </a:rPr>
              <a:t>(Genesis 39:16-20), </a:t>
            </a:r>
            <a:r>
              <a:rPr lang="en-US" sz="1200" i="1" dirty="0">
                <a:solidFill>
                  <a:schemeClr val="accent4">
                    <a:lumMod val="20000"/>
                    <a:lumOff val="80000"/>
                  </a:schemeClr>
                </a:solidFill>
              </a:rPr>
              <a:t>“</a:t>
            </a:r>
            <a:r>
              <a:rPr lang="en-US" i="1" dirty="0"/>
              <a:t>So she kept his garment with her until his master came home.</a:t>
            </a:r>
            <a:r>
              <a:rPr lang="en-US" i="1" baseline="30000" dirty="0"/>
              <a:t> 17</a:t>
            </a:r>
            <a:r>
              <a:rPr lang="en-US" i="1" dirty="0"/>
              <a:t> Then she spoke to him with words like these, saying, “The Hebrew servant whom you brought to us came in to me to mock me;</a:t>
            </a:r>
            <a:r>
              <a:rPr lang="en-US" i="1" baseline="30000" dirty="0"/>
              <a:t> 18</a:t>
            </a:r>
            <a:r>
              <a:rPr lang="en-US" i="1" dirty="0"/>
              <a:t> so it happened, as I lifted my voice and cried out, that he left his garment with me and fled outside.” </a:t>
            </a:r>
            <a:r>
              <a:rPr lang="en-US" i="1" baseline="30000" dirty="0"/>
              <a:t> 19 </a:t>
            </a:r>
            <a:r>
              <a:rPr lang="en-US" i="1" dirty="0"/>
              <a:t>So it was, when his master heard the words which his wife spoke to him, saying, “Your servant did to me after this manner,” that his anger was aroused.</a:t>
            </a:r>
            <a:r>
              <a:rPr lang="en-US" i="1" baseline="30000" dirty="0"/>
              <a:t> 20</a:t>
            </a:r>
            <a:r>
              <a:rPr lang="en-US" i="1" dirty="0"/>
              <a:t> Then Joseph's master took him and put him into the prison, a place where the king's prisoners were confined. And he was there in the prison.”</a:t>
            </a:r>
          </a:p>
          <a:p>
            <a:pPr marL="1085850" lvl="2" indent="-171450" algn="l">
              <a:buFont typeface="Arial" panose="020B0604020202020204" pitchFamily="34" charset="0"/>
              <a:buChar char="•"/>
            </a:pPr>
            <a:r>
              <a:rPr lang="en-US" sz="1200" i="0" dirty="0">
                <a:solidFill>
                  <a:schemeClr val="accent4">
                    <a:lumMod val="20000"/>
                    <a:lumOff val="80000"/>
                  </a:schemeClr>
                </a:solidFill>
              </a:rPr>
              <a:t>Our lives may become complicated because of our righteous living</a:t>
            </a:r>
          </a:p>
          <a:p>
            <a:pPr marL="0" lvl="0" indent="0" algn="l">
              <a:buFont typeface="Arial" panose="020B0604020202020204" pitchFamily="34" charset="0"/>
              <a:buNone/>
            </a:pPr>
            <a:r>
              <a:rPr lang="en-US" sz="1200" b="1" i="0" dirty="0">
                <a:solidFill>
                  <a:schemeClr val="accent4">
                    <a:lumMod val="20000"/>
                    <a:lumOff val="80000"/>
                  </a:schemeClr>
                </a:solidFill>
              </a:rPr>
              <a:t>(Matthew 5:10), </a:t>
            </a:r>
            <a:r>
              <a:rPr lang="en-US" sz="1200" i="1" dirty="0">
                <a:solidFill>
                  <a:schemeClr val="accent4">
                    <a:lumMod val="20000"/>
                    <a:lumOff val="80000"/>
                  </a:schemeClr>
                </a:solidFill>
              </a:rPr>
              <a:t>“</a:t>
            </a:r>
            <a:r>
              <a:rPr lang="en-US" i="1" dirty="0"/>
              <a:t>Blessed are those who are persecuted for righteousness’ sake, for theirs is the kingdom of heaven.”</a:t>
            </a:r>
            <a:endParaRPr lang="en-US" sz="1200" i="1" dirty="0">
              <a:solidFill>
                <a:schemeClr val="accent4">
                  <a:lumMod val="20000"/>
                  <a:lumOff val="80000"/>
                </a:schemeClr>
              </a:solidFill>
            </a:endParaRPr>
          </a:p>
          <a:p>
            <a:pPr marL="0" lvl="0" indent="0" algn="l">
              <a:buFont typeface="Arial" panose="020B0604020202020204" pitchFamily="34" charset="0"/>
              <a:buNone/>
            </a:pPr>
            <a:r>
              <a:rPr lang="en-US" sz="1200" b="1" i="0" dirty="0">
                <a:solidFill>
                  <a:schemeClr val="accent4">
                    <a:lumMod val="20000"/>
                    <a:lumOff val="80000"/>
                  </a:schemeClr>
                </a:solidFill>
              </a:rPr>
              <a:t>(1 Peter 3:14), </a:t>
            </a:r>
            <a:r>
              <a:rPr lang="en-US" sz="1200" i="1" dirty="0">
                <a:solidFill>
                  <a:schemeClr val="accent4">
                    <a:lumMod val="20000"/>
                    <a:lumOff val="80000"/>
                  </a:schemeClr>
                </a:solidFill>
              </a:rPr>
              <a:t>“</a:t>
            </a:r>
            <a:r>
              <a:rPr lang="en-US" i="1" dirty="0"/>
              <a:t>But even if you should suffer for righteousness’ sake, you are blessed. “And do not be afraid of their threats, nor be troubled.”</a:t>
            </a:r>
            <a:endParaRPr lang="en-US" sz="1200" i="1" dirty="0">
              <a:solidFill>
                <a:schemeClr val="accent4">
                  <a:lumMod val="20000"/>
                  <a:lumOff val="80000"/>
                </a:schemeClr>
              </a:solidFill>
            </a:endParaRPr>
          </a:p>
          <a:p>
            <a:pPr marL="628650" lvl="1" indent="-171450" algn="l">
              <a:buFont typeface="Arial" panose="020B0604020202020204" pitchFamily="34" charset="0"/>
              <a:buChar char="•"/>
            </a:pPr>
            <a:r>
              <a:rPr lang="en-US" sz="1200" b="1" dirty="0">
                <a:solidFill>
                  <a:schemeClr val="accent4">
                    <a:lumMod val="20000"/>
                    <a:lumOff val="80000"/>
                  </a:schemeClr>
                </a:solidFill>
              </a:rPr>
              <a:t>God blessed Joseph while in prison </a:t>
            </a:r>
          </a:p>
          <a:p>
            <a:pPr marL="0" indent="0" algn="l">
              <a:buFont typeface="Arial" panose="020B0604020202020204" pitchFamily="34" charset="0"/>
              <a:buNone/>
            </a:pPr>
            <a:r>
              <a:rPr lang="en-US" sz="1200" b="1" dirty="0">
                <a:solidFill>
                  <a:schemeClr val="accent4">
                    <a:lumMod val="20000"/>
                    <a:lumOff val="80000"/>
                  </a:schemeClr>
                </a:solidFill>
              </a:rPr>
              <a:t>(Genesis 39:21-23), </a:t>
            </a:r>
            <a:r>
              <a:rPr lang="en-US" sz="1200" i="1" dirty="0">
                <a:solidFill>
                  <a:schemeClr val="accent4">
                    <a:lumMod val="20000"/>
                    <a:lumOff val="80000"/>
                  </a:schemeClr>
                </a:solidFill>
              </a:rPr>
              <a:t>“</a:t>
            </a:r>
            <a:r>
              <a:rPr lang="en-US" i="1" dirty="0"/>
              <a:t>But the Lord was with Joseph and showed him mercy, and He gave him favor in the sight of the keeper of the prison.</a:t>
            </a:r>
            <a:r>
              <a:rPr lang="en-US" i="1" baseline="30000" dirty="0"/>
              <a:t> 22</a:t>
            </a:r>
            <a:r>
              <a:rPr lang="en-US" i="1" dirty="0"/>
              <a:t> And the keeper of the prison committed to Joseph's hand all the prisoners who were in the prison; whatever they did there, it was his doing.</a:t>
            </a:r>
            <a:r>
              <a:rPr lang="en-US" i="1" baseline="30000" dirty="0"/>
              <a:t> 23</a:t>
            </a:r>
            <a:r>
              <a:rPr lang="en-US" i="1" dirty="0"/>
              <a:t> The keeper of the prison did not look into anything that was under Joseph's authority, because the Lord was with him; and whatever he did, the Lord made it prosper.”</a:t>
            </a:r>
          </a:p>
          <a:p>
            <a:pPr marL="1085850" lvl="2" indent="-171450" algn="l">
              <a:buFont typeface="Arial" panose="020B0604020202020204" pitchFamily="34" charset="0"/>
              <a:buChar char="•"/>
            </a:pPr>
            <a:r>
              <a:rPr lang="en-US" sz="1200" i="0" dirty="0">
                <a:solidFill>
                  <a:schemeClr val="accent4">
                    <a:lumMod val="20000"/>
                    <a:lumOff val="80000"/>
                  </a:schemeClr>
                </a:solidFill>
              </a:rPr>
              <a:t>In fact, God blessed Joseph greatly because of his righteous life.</a:t>
            </a:r>
          </a:p>
          <a:p>
            <a:pPr marL="1085850" lvl="2" indent="-171450" algn="l">
              <a:buFont typeface="Arial" panose="020B0604020202020204" pitchFamily="34" charset="0"/>
              <a:buChar char="•"/>
            </a:pPr>
            <a:r>
              <a:rPr lang="en-US" sz="1200" i="0" dirty="0">
                <a:solidFill>
                  <a:schemeClr val="accent4">
                    <a:lumMod val="20000"/>
                    <a:lumOff val="80000"/>
                  </a:schemeClr>
                </a:solidFill>
              </a:rPr>
              <a:t>God was with Joseph in interpreting the dreams of </a:t>
            </a:r>
            <a:r>
              <a:rPr lang="en-US" sz="1200" i="0" dirty="0" err="1">
                <a:solidFill>
                  <a:schemeClr val="accent4">
                    <a:lumMod val="20000"/>
                    <a:lumOff val="80000"/>
                  </a:schemeClr>
                </a:solidFill>
              </a:rPr>
              <a:t>Pharoah’s</a:t>
            </a:r>
            <a:r>
              <a:rPr lang="en-US" sz="1200" i="0" dirty="0">
                <a:solidFill>
                  <a:schemeClr val="accent4">
                    <a:lumMod val="20000"/>
                    <a:lumOff val="80000"/>
                  </a:schemeClr>
                </a:solidFill>
              </a:rPr>
              <a:t> baker and butler, who had been thrown into prison for displeasing him.</a:t>
            </a:r>
          </a:p>
          <a:p>
            <a:pPr marL="1085850" lvl="2" indent="-171450" algn="l">
              <a:buFont typeface="Arial" panose="020B0604020202020204" pitchFamily="34" charset="0"/>
              <a:buChar char="•"/>
            </a:pPr>
            <a:r>
              <a:rPr lang="en-US" sz="1200" i="0" dirty="0">
                <a:solidFill>
                  <a:schemeClr val="accent4">
                    <a:lumMod val="20000"/>
                    <a:lumOff val="80000"/>
                  </a:schemeClr>
                </a:solidFill>
              </a:rPr>
              <a:t>The butler eventually commended Joseph to </a:t>
            </a:r>
            <a:r>
              <a:rPr lang="en-US" sz="1200" i="0" dirty="0" err="1">
                <a:solidFill>
                  <a:schemeClr val="accent4">
                    <a:lumMod val="20000"/>
                    <a:lumOff val="80000"/>
                  </a:schemeClr>
                </a:solidFill>
              </a:rPr>
              <a:t>Pharoah</a:t>
            </a:r>
            <a:r>
              <a:rPr lang="en-US" sz="1200" i="0" dirty="0">
                <a:solidFill>
                  <a:schemeClr val="accent4">
                    <a:lumMod val="20000"/>
                    <a:lumOff val="80000"/>
                  </a:schemeClr>
                </a:solidFill>
              </a:rPr>
              <a:t>, and God gave him the interpretation of </a:t>
            </a:r>
            <a:r>
              <a:rPr lang="en-US" sz="1200" i="0" dirty="0" err="1">
                <a:solidFill>
                  <a:schemeClr val="accent4">
                    <a:lumMod val="20000"/>
                    <a:lumOff val="80000"/>
                  </a:schemeClr>
                </a:solidFill>
              </a:rPr>
              <a:t>Pharoah’s</a:t>
            </a:r>
            <a:r>
              <a:rPr lang="en-US" sz="1200" i="0" dirty="0">
                <a:solidFill>
                  <a:schemeClr val="accent4">
                    <a:lumMod val="20000"/>
                    <a:lumOff val="80000"/>
                  </a:schemeClr>
                </a:solidFill>
              </a:rPr>
              <a:t> dream concerning famine in the land</a:t>
            </a:r>
          </a:p>
          <a:p>
            <a:pPr marL="1085850" lvl="2" indent="-171450" algn="l">
              <a:buFont typeface="Arial" panose="020B0604020202020204" pitchFamily="34" charset="0"/>
              <a:buChar char="•"/>
            </a:pPr>
            <a:r>
              <a:rPr lang="en-US" sz="1200" i="0" dirty="0" err="1">
                <a:solidFill>
                  <a:schemeClr val="accent4">
                    <a:lumMod val="20000"/>
                    <a:lumOff val="80000"/>
                  </a:schemeClr>
                </a:solidFill>
              </a:rPr>
              <a:t>Pharoah</a:t>
            </a:r>
            <a:r>
              <a:rPr lang="en-US" sz="1200" i="0" dirty="0">
                <a:solidFill>
                  <a:schemeClr val="accent4">
                    <a:lumMod val="20000"/>
                    <a:lumOff val="80000"/>
                  </a:schemeClr>
                </a:solidFill>
              </a:rPr>
              <a:t> set Joseph over the land of Egypt, to deal with the famine</a:t>
            </a:r>
          </a:p>
          <a:p>
            <a:pPr marL="1085850" lvl="2" indent="-171450" algn="l">
              <a:buFont typeface="Arial" panose="020B0604020202020204" pitchFamily="34" charset="0"/>
              <a:buChar char="•"/>
            </a:pPr>
            <a:r>
              <a:rPr lang="en-US" sz="1200" i="0" dirty="0">
                <a:solidFill>
                  <a:schemeClr val="accent4">
                    <a:lumMod val="20000"/>
                    <a:lumOff val="80000"/>
                  </a:schemeClr>
                </a:solidFill>
              </a:rPr>
              <a:t>Joseph’s standing allowed him to protect his own family</a:t>
            </a:r>
          </a:p>
          <a:p>
            <a:pPr marL="0" lvl="0" indent="0" algn="l">
              <a:buFont typeface="Arial" panose="020B0604020202020204" pitchFamily="34" charset="0"/>
              <a:buNone/>
            </a:pPr>
            <a:r>
              <a:rPr lang="en-US" sz="1200" b="1" i="0" dirty="0">
                <a:solidFill>
                  <a:schemeClr val="accent4">
                    <a:lumMod val="20000"/>
                    <a:lumOff val="80000"/>
                  </a:schemeClr>
                </a:solidFill>
              </a:rPr>
              <a:t>(Genesis 45:4-8), </a:t>
            </a:r>
            <a:r>
              <a:rPr lang="en-US" sz="1200" i="1" dirty="0">
                <a:solidFill>
                  <a:schemeClr val="accent4">
                    <a:lumMod val="20000"/>
                    <a:lumOff val="80000"/>
                  </a:schemeClr>
                </a:solidFill>
              </a:rPr>
              <a:t>“</a:t>
            </a:r>
            <a:r>
              <a:rPr lang="en-US" i="1" dirty="0"/>
              <a:t>And Joseph said to his brothers, “Please come near to me.” So they came near. Then he said: “I am Joseph your brother, whom you sold into Egypt.</a:t>
            </a:r>
            <a:r>
              <a:rPr lang="en-US" i="1" baseline="30000" dirty="0"/>
              <a:t> 5</a:t>
            </a:r>
            <a:r>
              <a:rPr lang="en-US" i="1" dirty="0"/>
              <a:t> But now, do not therefore be grieved or angry with yourselves because you sold me here; for God sent me before you to preserve life.</a:t>
            </a:r>
            <a:r>
              <a:rPr lang="en-US" i="1" baseline="30000" dirty="0"/>
              <a:t> 6</a:t>
            </a:r>
            <a:r>
              <a:rPr lang="en-US" i="1" dirty="0"/>
              <a:t> For these two years the famine has been in the land, and there are still five years in which there will be neither plowing nor harvesting.</a:t>
            </a:r>
            <a:r>
              <a:rPr lang="en-US" i="1" baseline="30000" dirty="0"/>
              <a:t> 7</a:t>
            </a:r>
            <a:r>
              <a:rPr lang="en-US" i="1" dirty="0"/>
              <a:t> And God sent me before you to preserve a posterity for you in the earth, and to save your lives by a great deliverance.</a:t>
            </a:r>
            <a:r>
              <a:rPr lang="en-US" i="1" baseline="30000" dirty="0"/>
              <a:t> 8</a:t>
            </a:r>
            <a:r>
              <a:rPr lang="en-US" i="1" dirty="0"/>
              <a:t> So now it was not you who sent me here, but God; and He has made me a father to Pharaoh, and lord of all his house, and a ruler throughout all the land of Egypt.”</a:t>
            </a:r>
          </a:p>
          <a:p>
            <a:pPr marL="1085850" lvl="2" indent="-171450" algn="l">
              <a:buFont typeface="Arial" panose="020B0604020202020204" pitchFamily="34" charset="0"/>
              <a:buChar char="•"/>
            </a:pPr>
            <a:r>
              <a:rPr lang="en-US" sz="1200" i="0" dirty="0">
                <a:solidFill>
                  <a:schemeClr val="accent4">
                    <a:lumMod val="20000"/>
                    <a:lumOff val="80000"/>
                  </a:schemeClr>
                </a:solidFill>
              </a:rPr>
              <a:t>We too will ultimately gain an eternal reward for righteousness</a:t>
            </a:r>
          </a:p>
          <a:p>
            <a:r>
              <a:rPr lang="en-US" b="1" dirty="0"/>
              <a:t>(1 Peter 4:12-14), </a:t>
            </a:r>
            <a:r>
              <a:rPr lang="en-US" i="1" dirty="0"/>
              <a:t>“Beloved, do not think it strange concerning the fiery trial which is to try you, as though some strange thing happened to you;</a:t>
            </a:r>
            <a:r>
              <a:rPr lang="en-US" i="1" baseline="30000" dirty="0"/>
              <a:t> 13</a:t>
            </a:r>
            <a:r>
              <a:rPr lang="en-US" i="1" dirty="0"/>
              <a:t> but rejoice to the extent that you partake of Christ's sufferings, that when His glory is revealed, you may also be glad with exceeding joy.</a:t>
            </a:r>
            <a:r>
              <a:rPr lang="en-US" i="1" baseline="30000" dirty="0"/>
              <a:t> 14</a:t>
            </a:r>
            <a:r>
              <a:rPr lang="en-US" i="1" dirty="0"/>
              <a:t> If you are reproached for the name of Christ, blessed are you, for the Spirit of glory and of God rests upon you. On their part He is blasphemed, but on your part He is glorified.”</a:t>
            </a:r>
          </a:p>
          <a:p>
            <a:r>
              <a:rPr lang="en-US" b="1" dirty="0"/>
              <a:t>(Matthew 5:11-12), </a:t>
            </a:r>
            <a:r>
              <a:rPr lang="en-US" i="1" dirty="0"/>
              <a:t>“Blessed are you when they revile and persecute you, and say all kinds of evil against you falsely for My sake.</a:t>
            </a:r>
            <a:r>
              <a:rPr lang="en-US" i="1" baseline="30000" dirty="0"/>
              <a:t> 12</a:t>
            </a:r>
            <a:r>
              <a:rPr lang="en-US" i="1" dirty="0"/>
              <a:t> Rejoice and be exceedingly glad, for great is your reward in heaven, for so they persecuted the prophets who were before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B232F-D37C-4DC3-838E-E94100B607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18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Conclusion:</a:t>
            </a:r>
          </a:p>
          <a:p>
            <a:pPr marL="628650" lvl="1" indent="-171450">
              <a:buFont typeface="Arial" panose="020B0604020202020204" pitchFamily="34" charset="0"/>
              <a:buChar char="•"/>
            </a:pPr>
            <a:r>
              <a:rPr lang="en-US" b="1" i="0" dirty="0"/>
              <a:t>Righteousness may cause conflict here on earth, but it guarantees a heavenly reward!</a:t>
            </a:r>
          </a:p>
          <a:p>
            <a:pPr marL="0" lvl="0" indent="0">
              <a:buFont typeface="Arial" panose="020B0604020202020204" pitchFamily="34" charset="0"/>
              <a:buNone/>
            </a:pPr>
            <a:r>
              <a:rPr lang="en-US" b="1" i="0" dirty="0"/>
              <a:t>(Luke 6:22-23) [Luke’s record of the Beatitudes when Jesus delivered his sermon on the mount], </a:t>
            </a:r>
            <a:r>
              <a:rPr lang="en-US" b="0" i="1" dirty="0"/>
              <a:t>“Blessed are you when men hate you, and when they exclude you, and revile you, and cast out your name as evil, for the Son of Man's sake. </a:t>
            </a:r>
            <a:r>
              <a:rPr lang="en-US" b="0" i="1" baseline="30000" dirty="0"/>
              <a:t>23</a:t>
            </a:r>
            <a:r>
              <a:rPr lang="en-US" b="0" i="1" dirty="0"/>
              <a:t> Rejoice in that day and leap for joy! For indeed your reward is great in heaven, for in like manner their fathers did to the prophets.”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B232F-D37C-4DC3-838E-E94100B607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1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67E9-6021-4BD4-A92A-2E9B0E370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FDE75-0F9B-4972-8AD2-76F16DCA3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CB682-CA5A-430D-BED3-8EF22E049EBB}"/>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D1BEFDFE-0B08-46EB-B548-E70BB72DD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1C7-FF73-4D10-B0FB-F5C9E1FF037C}"/>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24752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5078-6065-4946-B736-360BD2B4C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BDA5B-EEDB-4486-ABFA-17B66374F2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521E4-097D-4BCF-B40C-692FCA741143}"/>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FE5A85BC-D9D5-4849-9014-AC5511347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3F4BF-7496-4817-B8BF-E75FE30B3CD8}"/>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34665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22D26-0E5D-47E4-8FD5-2A55DE740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04B47-8EC8-4D16-A1F0-AB533C23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C0D54-910B-42E5-BE59-445B70354E06}"/>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72AF0665-5575-4723-87E6-F1AEB2BBE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353A2-DC15-4F55-B10A-250A2C4EA975}"/>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33736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4D7F-1B30-461D-BD19-D782AED26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F1D99-FA81-4EE1-8214-05F2462028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E0312-28E6-4E1E-B38E-6DC8964D75B9}"/>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A200372B-B530-48F1-9A11-5B851371C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23F11-1A5A-4D0B-B0AE-336EB0414800}"/>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25941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BDC3-53C0-438D-AE2C-2B828A402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B3BF6A-3B02-41EB-B1FF-E46F8C33A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B61D3-8B30-4DB0-A947-11DC8AD79A56}"/>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AA4299D1-419B-476A-B5CD-25774B88A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8D426-F0B8-40B0-8EF3-42E1B7507DB5}"/>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352322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0EFD-4482-4937-B9A3-940A6736C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8DDA0-FA2B-4002-9ECD-453F59A5D4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8D65F-B504-4880-B386-6D941AB320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3B779-483B-4F6B-972B-48BB7933410C}"/>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6" name="Footer Placeholder 5">
            <a:extLst>
              <a:ext uri="{FF2B5EF4-FFF2-40B4-BE49-F238E27FC236}">
                <a16:creationId xmlns:a16="http://schemas.microsoft.com/office/drawing/2014/main" id="{8CD79DA5-A5F7-43B7-9D66-8257A0848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70D34-E756-4B4E-98BD-6534A8BC9969}"/>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209380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6917-FEB6-4921-865C-61F8072C4F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629FF-15E4-4C38-88F7-93BE4A298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109FE-AD33-476C-9994-589BD85A0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50744-98BF-40B2-AC2B-47D738792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6A800-BA60-483E-A69B-0F9D149B7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311CC-3D15-4C0E-8E79-16D699F5ED49}"/>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8" name="Footer Placeholder 7">
            <a:extLst>
              <a:ext uri="{FF2B5EF4-FFF2-40B4-BE49-F238E27FC236}">
                <a16:creationId xmlns:a16="http://schemas.microsoft.com/office/drawing/2014/main" id="{10BE1923-8324-45BE-953F-92132633D7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742221-6400-4531-A86D-B542729C6F05}"/>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33276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0009-FD56-45A7-86B8-A5B476106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F7ED24-5A6B-4EEE-A4E8-A9DB0C410D43}"/>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4" name="Footer Placeholder 3">
            <a:extLst>
              <a:ext uri="{FF2B5EF4-FFF2-40B4-BE49-F238E27FC236}">
                <a16:creationId xmlns:a16="http://schemas.microsoft.com/office/drawing/2014/main" id="{4FE0B25A-D346-439F-B0CC-E964F8E71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2A3580-17C7-4072-81EE-3596A109A0CA}"/>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211209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27884-6562-4FDE-A9B9-991CD170107D}"/>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3" name="Footer Placeholder 2">
            <a:extLst>
              <a:ext uri="{FF2B5EF4-FFF2-40B4-BE49-F238E27FC236}">
                <a16:creationId xmlns:a16="http://schemas.microsoft.com/office/drawing/2014/main" id="{110417D2-3658-4590-AE24-D23C7E2AC5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42B5EF-F85F-462A-9FC6-51283289FFC8}"/>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362266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A2AB-4850-4A98-813A-7A56A7720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31A45D-A9F6-4192-80DD-AF62BA842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D74DB-46DA-4705-9042-D87728246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BFF4C-19E2-40EC-A004-7C7174F91431}"/>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6" name="Footer Placeholder 5">
            <a:extLst>
              <a:ext uri="{FF2B5EF4-FFF2-40B4-BE49-F238E27FC236}">
                <a16:creationId xmlns:a16="http://schemas.microsoft.com/office/drawing/2014/main" id="{62BEDF0C-2102-4AE1-89B6-DADFEA9F0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65016-3756-400C-B95D-D7E1EA97DB2C}"/>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68162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19C4-7CED-4E5A-BD95-7482B8862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91A5E8-7EA2-467E-9594-E0D7A6B58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B04FE-DEDB-4A94-9E34-725B663EB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2F9B1-B091-4AA3-B037-F125F74AA6D9}"/>
              </a:ext>
            </a:extLst>
          </p:cNvPr>
          <p:cNvSpPr>
            <a:spLocks noGrp="1"/>
          </p:cNvSpPr>
          <p:nvPr>
            <p:ph type="dt" sz="half" idx="10"/>
          </p:nvPr>
        </p:nvSpPr>
        <p:spPr/>
        <p:txBody>
          <a:bodyPr/>
          <a:lstStyle/>
          <a:p>
            <a:fld id="{F7CB576D-E290-42E1-91FA-A3A92F1BB607}" type="datetimeFigureOut">
              <a:rPr lang="en-US" smtClean="0"/>
              <a:t>8/11/2020</a:t>
            </a:fld>
            <a:endParaRPr lang="en-US"/>
          </a:p>
        </p:txBody>
      </p:sp>
      <p:sp>
        <p:nvSpPr>
          <p:cNvPr id="6" name="Footer Placeholder 5">
            <a:extLst>
              <a:ext uri="{FF2B5EF4-FFF2-40B4-BE49-F238E27FC236}">
                <a16:creationId xmlns:a16="http://schemas.microsoft.com/office/drawing/2014/main" id="{D9D29CEB-C5C0-4066-98FB-6B143B122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54723-9A55-4019-B3AE-1843ED8DAEDC}"/>
              </a:ext>
            </a:extLst>
          </p:cNvPr>
          <p:cNvSpPr>
            <a:spLocks noGrp="1"/>
          </p:cNvSpPr>
          <p:nvPr>
            <p:ph type="sldNum" sz="quarter" idx="12"/>
          </p:nvPr>
        </p:nvSpPr>
        <p:spPr/>
        <p:txBody>
          <a:bodyPr/>
          <a:lstStyle/>
          <a:p>
            <a:fld id="{5AE05D21-96C6-4373-BCA2-897948302CF1}" type="slidenum">
              <a:rPr lang="en-US" smtClean="0"/>
              <a:t>‹#›</a:t>
            </a:fld>
            <a:endParaRPr lang="en-US"/>
          </a:p>
        </p:txBody>
      </p:sp>
    </p:spTree>
    <p:extLst>
      <p:ext uri="{BB962C8B-B14F-4D97-AF65-F5344CB8AC3E}">
        <p14:creationId xmlns:p14="http://schemas.microsoft.com/office/powerpoint/2010/main" val="277616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741F8-8909-4979-8507-673C83733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2D89ED-3FA8-45AF-844D-65205165E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B7BC0-1BD0-4A9E-BA14-B39BB0AB0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B576D-E290-42E1-91FA-A3A92F1BB607}" type="datetimeFigureOut">
              <a:rPr lang="en-US" smtClean="0"/>
              <a:t>8/11/2020</a:t>
            </a:fld>
            <a:endParaRPr lang="en-US"/>
          </a:p>
        </p:txBody>
      </p:sp>
      <p:sp>
        <p:nvSpPr>
          <p:cNvPr id="5" name="Footer Placeholder 4">
            <a:extLst>
              <a:ext uri="{FF2B5EF4-FFF2-40B4-BE49-F238E27FC236}">
                <a16:creationId xmlns:a16="http://schemas.microsoft.com/office/drawing/2014/main" id="{4E4713CF-E466-49C2-80B8-43F564B1D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D1E36-9399-483F-8EB1-37931E8AC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05D21-96C6-4373-BCA2-897948302CF1}" type="slidenum">
              <a:rPr lang="en-US" smtClean="0"/>
              <a:t>‹#›</a:t>
            </a:fld>
            <a:endParaRPr lang="en-US"/>
          </a:p>
        </p:txBody>
      </p:sp>
    </p:spTree>
    <p:extLst>
      <p:ext uri="{BB962C8B-B14F-4D97-AF65-F5344CB8AC3E}">
        <p14:creationId xmlns:p14="http://schemas.microsoft.com/office/powerpoint/2010/main" val="2200781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241F-D1D3-4E82-8837-3D1A6249DB9B}"/>
              </a:ext>
            </a:extLst>
          </p:cNvPr>
          <p:cNvSpPr>
            <a:spLocks noGrp="1"/>
          </p:cNvSpPr>
          <p:nvPr>
            <p:ph type="ctrTitle"/>
          </p:nvPr>
        </p:nvSpPr>
        <p:spPr>
          <a:xfrm>
            <a:off x="570807" y="1587876"/>
            <a:ext cx="5730240" cy="2387600"/>
          </a:xfrm>
        </p:spPr>
        <p:txBody>
          <a:bodyPr anchor="t">
            <a:normAutofit/>
          </a:bodyPr>
          <a:lstStyle/>
          <a:p>
            <a:r>
              <a:rPr lang="en-US" sz="7200" dirty="0">
                <a:solidFill>
                  <a:schemeClr val="accent4">
                    <a:lumMod val="20000"/>
                    <a:lumOff val="80000"/>
                  </a:schemeClr>
                </a:solidFill>
                <a:latin typeface="Mouse Memoirs" panose="02000506000000020004" pitchFamily="2" charset="0"/>
              </a:rPr>
              <a:t>The Cost and Reward of Righteousness</a:t>
            </a:r>
          </a:p>
        </p:txBody>
      </p:sp>
      <p:sp>
        <p:nvSpPr>
          <p:cNvPr id="3" name="Subtitle 2">
            <a:extLst>
              <a:ext uri="{FF2B5EF4-FFF2-40B4-BE49-F238E27FC236}">
                <a16:creationId xmlns:a16="http://schemas.microsoft.com/office/drawing/2014/main" id="{97434169-2362-4E60-85E6-B79F9CEE67E2}"/>
              </a:ext>
            </a:extLst>
          </p:cNvPr>
          <p:cNvSpPr>
            <a:spLocks noGrp="1"/>
          </p:cNvSpPr>
          <p:nvPr>
            <p:ph type="subTitle" idx="1"/>
          </p:nvPr>
        </p:nvSpPr>
        <p:spPr>
          <a:xfrm>
            <a:off x="365760" y="344951"/>
            <a:ext cx="3070167" cy="812655"/>
          </a:xfrm>
        </p:spPr>
        <p:txBody>
          <a:bodyPr>
            <a:normAutofit/>
          </a:bodyPr>
          <a:lstStyle/>
          <a:p>
            <a:r>
              <a:rPr lang="en-US" sz="4800" b="1" dirty="0">
                <a:solidFill>
                  <a:schemeClr val="accent4">
                    <a:lumMod val="20000"/>
                    <a:lumOff val="80000"/>
                  </a:schemeClr>
                </a:solidFill>
              </a:rPr>
              <a:t>Genesis 39</a:t>
            </a:r>
          </a:p>
        </p:txBody>
      </p:sp>
    </p:spTree>
    <p:extLst>
      <p:ext uri="{BB962C8B-B14F-4D97-AF65-F5344CB8AC3E}">
        <p14:creationId xmlns:p14="http://schemas.microsoft.com/office/powerpoint/2010/main" val="399190136"/>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5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241F-D1D3-4E82-8837-3D1A6249DB9B}"/>
              </a:ext>
            </a:extLst>
          </p:cNvPr>
          <p:cNvSpPr>
            <a:spLocks noGrp="1"/>
          </p:cNvSpPr>
          <p:nvPr>
            <p:ph type="ctrTitle"/>
          </p:nvPr>
        </p:nvSpPr>
        <p:spPr>
          <a:xfrm>
            <a:off x="678871" y="407468"/>
            <a:ext cx="10834255" cy="1171950"/>
          </a:xfrm>
        </p:spPr>
        <p:txBody>
          <a:bodyPr anchor="t">
            <a:normAutofit/>
          </a:bodyPr>
          <a:lstStyle/>
          <a:p>
            <a:r>
              <a:rPr lang="en-US" sz="7200" dirty="0">
                <a:solidFill>
                  <a:schemeClr val="accent4">
                    <a:lumMod val="20000"/>
                    <a:lumOff val="80000"/>
                  </a:schemeClr>
                </a:solidFill>
                <a:latin typeface="Mouse Memoirs" panose="02000506000000020004" pitchFamily="2" charset="0"/>
              </a:rPr>
              <a:t>Joseph in Potiphar’s House (39:2-10)</a:t>
            </a:r>
          </a:p>
        </p:txBody>
      </p:sp>
      <p:sp>
        <p:nvSpPr>
          <p:cNvPr id="3" name="Subtitle 2">
            <a:extLst>
              <a:ext uri="{FF2B5EF4-FFF2-40B4-BE49-F238E27FC236}">
                <a16:creationId xmlns:a16="http://schemas.microsoft.com/office/drawing/2014/main" id="{97434169-2362-4E60-85E6-B79F9CEE67E2}"/>
              </a:ext>
            </a:extLst>
          </p:cNvPr>
          <p:cNvSpPr>
            <a:spLocks noGrp="1"/>
          </p:cNvSpPr>
          <p:nvPr>
            <p:ph type="subTitle" idx="1"/>
          </p:nvPr>
        </p:nvSpPr>
        <p:spPr>
          <a:xfrm>
            <a:off x="678870" y="1945178"/>
            <a:ext cx="10834255" cy="4039986"/>
          </a:xfrm>
        </p:spPr>
        <p:txBody>
          <a:bodyPr>
            <a:normAutofit/>
          </a:bodyPr>
          <a:lstStyle/>
          <a:p>
            <a:pPr marL="685800" indent="-685800" algn="l">
              <a:buFont typeface="Arial" panose="020B0604020202020204" pitchFamily="34" charset="0"/>
              <a:buChar char="•"/>
            </a:pPr>
            <a:r>
              <a:rPr lang="en-US" sz="4800" dirty="0">
                <a:solidFill>
                  <a:schemeClr val="accent4">
                    <a:lumMod val="20000"/>
                    <a:lumOff val="80000"/>
                  </a:schemeClr>
                </a:solidFill>
              </a:rPr>
              <a:t>Joseph had God’s favor (39:2-3)</a:t>
            </a:r>
          </a:p>
          <a:p>
            <a:pPr marL="685800" indent="-685800" algn="l">
              <a:buFont typeface="Arial" panose="020B0604020202020204" pitchFamily="34" charset="0"/>
              <a:buChar char="•"/>
            </a:pPr>
            <a:r>
              <a:rPr lang="en-US" sz="4800" dirty="0">
                <a:solidFill>
                  <a:schemeClr val="accent4">
                    <a:lumMod val="20000"/>
                    <a:lumOff val="80000"/>
                  </a:schemeClr>
                </a:solidFill>
              </a:rPr>
              <a:t>Potiphar promoted Joseph to </a:t>
            </a:r>
            <a:r>
              <a:rPr lang="en-US" sz="4800" i="1" dirty="0">
                <a:solidFill>
                  <a:schemeClr val="accent4">
                    <a:lumMod val="20000"/>
                    <a:lumOff val="80000"/>
                  </a:schemeClr>
                </a:solidFill>
              </a:rPr>
              <a:t>“overseer of his house” </a:t>
            </a:r>
            <a:r>
              <a:rPr lang="en-US" sz="4800" dirty="0">
                <a:solidFill>
                  <a:schemeClr val="accent4">
                    <a:lumMod val="20000"/>
                    <a:lumOff val="80000"/>
                  </a:schemeClr>
                </a:solidFill>
              </a:rPr>
              <a:t>(39:4-6)</a:t>
            </a:r>
          </a:p>
          <a:p>
            <a:pPr marL="685800" indent="-685800" algn="l">
              <a:buFont typeface="Arial" panose="020B0604020202020204" pitchFamily="34" charset="0"/>
              <a:buChar char="•"/>
            </a:pPr>
            <a:r>
              <a:rPr lang="en-US" sz="4800" dirty="0">
                <a:solidFill>
                  <a:schemeClr val="accent4">
                    <a:lumMod val="20000"/>
                    <a:lumOff val="80000"/>
                  </a:schemeClr>
                </a:solidFill>
              </a:rPr>
              <a:t>Joseph came to the lustful attention of Potiphar’s wife (39:7-10)</a:t>
            </a:r>
          </a:p>
        </p:txBody>
      </p:sp>
    </p:spTree>
    <p:extLst>
      <p:ext uri="{BB962C8B-B14F-4D97-AF65-F5344CB8AC3E}">
        <p14:creationId xmlns:p14="http://schemas.microsoft.com/office/powerpoint/2010/main" val="385295832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5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241F-D1D3-4E82-8837-3D1A6249DB9B}"/>
              </a:ext>
            </a:extLst>
          </p:cNvPr>
          <p:cNvSpPr>
            <a:spLocks noGrp="1"/>
          </p:cNvSpPr>
          <p:nvPr>
            <p:ph type="ctrTitle"/>
          </p:nvPr>
        </p:nvSpPr>
        <p:spPr>
          <a:xfrm>
            <a:off x="678871" y="124843"/>
            <a:ext cx="10834255" cy="1171950"/>
          </a:xfrm>
        </p:spPr>
        <p:txBody>
          <a:bodyPr anchor="t">
            <a:normAutofit/>
          </a:bodyPr>
          <a:lstStyle/>
          <a:p>
            <a:r>
              <a:rPr lang="en-US" sz="7200" dirty="0">
                <a:solidFill>
                  <a:schemeClr val="accent4">
                    <a:lumMod val="20000"/>
                    <a:lumOff val="80000"/>
                  </a:schemeClr>
                </a:solidFill>
                <a:latin typeface="Mouse Memoirs" panose="02000506000000020004" pitchFamily="2" charset="0"/>
              </a:rPr>
              <a:t>The Incident (39:11-23)</a:t>
            </a:r>
          </a:p>
        </p:txBody>
      </p:sp>
      <p:sp>
        <p:nvSpPr>
          <p:cNvPr id="3" name="Subtitle 2">
            <a:extLst>
              <a:ext uri="{FF2B5EF4-FFF2-40B4-BE49-F238E27FC236}">
                <a16:creationId xmlns:a16="http://schemas.microsoft.com/office/drawing/2014/main" id="{97434169-2362-4E60-85E6-B79F9CEE67E2}"/>
              </a:ext>
            </a:extLst>
          </p:cNvPr>
          <p:cNvSpPr>
            <a:spLocks noGrp="1"/>
          </p:cNvSpPr>
          <p:nvPr>
            <p:ph type="subTitle" idx="1"/>
          </p:nvPr>
        </p:nvSpPr>
        <p:spPr>
          <a:xfrm>
            <a:off x="465514" y="1296792"/>
            <a:ext cx="11305308" cy="5203761"/>
          </a:xfrm>
        </p:spPr>
        <p:txBody>
          <a:bodyPr>
            <a:normAutofit/>
          </a:bodyPr>
          <a:lstStyle/>
          <a:p>
            <a:pPr marL="685800" indent="-685800" algn="l">
              <a:buFont typeface="Arial" panose="020B0604020202020204" pitchFamily="34" charset="0"/>
              <a:buChar char="•"/>
            </a:pPr>
            <a:r>
              <a:rPr lang="en-US" sz="4000" b="1" dirty="0">
                <a:solidFill>
                  <a:schemeClr val="accent4">
                    <a:lumMod val="20000"/>
                    <a:lumOff val="80000"/>
                  </a:schemeClr>
                </a:solidFill>
              </a:rPr>
              <a:t>Potiphar’s wife sought to seduce Joseph         (39:11-12) </a:t>
            </a:r>
            <a:r>
              <a:rPr lang="en-US" sz="4000" dirty="0">
                <a:solidFill>
                  <a:schemeClr val="bg1"/>
                </a:solidFill>
              </a:rPr>
              <a:t>Proverbs 7:4-5</a:t>
            </a:r>
          </a:p>
          <a:p>
            <a:pPr marL="685800" indent="-685800" algn="l">
              <a:buFont typeface="Arial" panose="020B0604020202020204" pitchFamily="34" charset="0"/>
              <a:buChar char="•"/>
            </a:pPr>
            <a:r>
              <a:rPr lang="en-US" sz="4000" b="1" dirty="0">
                <a:solidFill>
                  <a:schemeClr val="accent4">
                    <a:lumMod val="20000"/>
                    <a:lumOff val="80000"/>
                  </a:schemeClr>
                </a:solidFill>
              </a:rPr>
              <a:t>Joseph reacted righteously (39:12-13)                    </a:t>
            </a:r>
            <a:r>
              <a:rPr lang="en-US" sz="4000" dirty="0">
                <a:solidFill>
                  <a:schemeClr val="bg1"/>
                </a:solidFill>
              </a:rPr>
              <a:t>1 Corinthians 6:18-20; 2 Timothy 2:22</a:t>
            </a:r>
          </a:p>
          <a:p>
            <a:pPr marL="685800" indent="-685800" algn="l">
              <a:buFont typeface="Arial" panose="020B0604020202020204" pitchFamily="34" charset="0"/>
              <a:buChar char="•"/>
            </a:pPr>
            <a:r>
              <a:rPr lang="en-US" sz="4000" b="1" dirty="0">
                <a:solidFill>
                  <a:schemeClr val="accent4">
                    <a:lumMod val="20000"/>
                    <a:lumOff val="80000"/>
                  </a:schemeClr>
                </a:solidFill>
              </a:rPr>
              <a:t>Joseph’s actions did not spare him from unfair consequences (39:16-20) </a:t>
            </a:r>
            <a:r>
              <a:rPr lang="en-US" sz="4000" dirty="0">
                <a:solidFill>
                  <a:schemeClr val="bg1"/>
                </a:solidFill>
              </a:rPr>
              <a:t>Matt. 5:10; 1 Pet. 3:14</a:t>
            </a:r>
          </a:p>
          <a:p>
            <a:pPr marL="685800" indent="-685800" algn="l">
              <a:buFont typeface="Arial" panose="020B0604020202020204" pitchFamily="34" charset="0"/>
              <a:buChar char="•"/>
            </a:pPr>
            <a:r>
              <a:rPr lang="en-US" sz="4000" b="1" dirty="0">
                <a:solidFill>
                  <a:schemeClr val="accent4">
                    <a:lumMod val="20000"/>
                    <a:lumOff val="80000"/>
                  </a:schemeClr>
                </a:solidFill>
              </a:rPr>
              <a:t>God blessed Joseph while in prison (39:21-23) </a:t>
            </a:r>
            <a:r>
              <a:rPr lang="en-US" sz="4000" dirty="0">
                <a:solidFill>
                  <a:schemeClr val="bg1"/>
                </a:solidFill>
              </a:rPr>
              <a:t>45:4-8; 1 Peter 4:12-14; Matthew 5:11-12</a:t>
            </a:r>
          </a:p>
        </p:txBody>
      </p:sp>
    </p:spTree>
    <p:extLst>
      <p:ext uri="{BB962C8B-B14F-4D97-AF65-F5344CB8AC3E}">
        <p14:creationId xmlns:p14="http://schemas.microsoft.com/office/powerpoint/2010/main" val="2066277444"/>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241F-D1D3-4E82-8837-3D1A6249DB9B}"/>
              </a:ext>
            </a:extLst>
          </p:cNvPr>
          <p:cNvSpPr>
            <a:spLocks noGrp="1"/>
          </p:cNvSpPr>
          <p:nvPr>
            <p:ph type="ctrTitle"/>
          </p:nvPr>
        </p:nvSpPr>
        <p:spPr>
          <a:xfrm>
            <a:off x="620683" y="1305242"/>
            <a:ext cx="5630488" cy="3948402"/>
          </a:xfrm>
        </p:spPr>
        <p:txBody>
          <a:bodyPr anchor="t">
            <a:normAutofit/>
          </a:bodyPr>
          <a:lstStyle/>
          <a:p>
            <a:pPr algn="l"/>
            <a:r>
              <a:rPr lang="en-US" sz="4400" dirty="0">
                <a:solidFill>
                  <a:schemeClr val="accent4">
                    <a:lumMod val="20000"/>
                    <a:lumOff val="80000"/>
                  </a:schemeClr>
                </a:solidFill>
                <a:latin typeface="+mn-lt"/>
              </a:rPr>
              <a:t>      Righteousness may cause conflict on earth, but it guarantees a heavenly reward!</a:t>
            </a:r>
            <a:br>
              <a:rPr lang="en-US" sz="400" dirty="0">
                <a:solidFill>
                  <a:schemeClr val="accent4">
                    <a:lumMod val="20000"/>
                    <a:lumOff val="80000"/>
                  </a:schemeClr>
                </a:solidFill>
                <a:latin typeface="+mn-lt"/>
              </a:rPr>
            </a:br>
            <a:br>
              <a:rPr lang="en-US" sz="400" dirty="0">
                <a:solidFill>
                  <a:schemeClr val="accent4">
                    <a:lumMod val="20000"/>
                    <a:lumOff val="80000"/>
                  </a:schemeClr>
                </a:solidFill>
                <a:latin typeface="+mn-lt"/>
              </a:rPr>
            </a:br>
            <a:br>
              <a:rPr lang="en-US" sz="400" dirty="0">
                <a:solidFill>
                  <a:schemeClr val="accent4">
                    <a:lumMod val="20000"/>
                    <a:lumOff val="80000"/>
                  </a:schemeClr>
                </a:solidFill>
                <a:latin typeface="+mn-lt"/>
              </a:rPr>
            </a:br>
            <a:br>
              <a:rPr lang="en-US" sz="400" dirty="0">
                <a:solidFill>
                  <a:schemeClr val="accent4">
                    <a:lumMod val="20000"/>
                    <a:lumOff val="80000"/>
                  </a:schemeClr>
                </a:solidFill>
                <a:latin typeface="+mn-lt"/>
              </a:rPr>
            </a:br>
            <a:r>
              <a:rPr lang="en-US" sz="4400" dirty="0">
                <a:solidFill>
                  <a:schemeClr val="accent4">
                    <a:lumMod val="20000"/>
                    <a:lumOff val="80000"/>
                  </a:schemeClr>
                </a:solidFill>
                <a:latin typeface="+mn-lt"/>
              </a:rPr>
              <a:t>                   Luke 6:22-23</a:t>
            </a:r>
          </a:p>
        </p:txBody>
      </p:sp>
      <p:sp>
        <p:nvSpPr>
          <p:cNvPr id="3" name="Subtitle 2">
            <a:extLst>
              <a:ext uri="{FF2B5EF4-FFF2-40B4-BE49-F238E27FC236}">
                <a16:creationId xmlns:a16="http://schemas.microsoft.com/office/drawing/2014/main" id="{97434169-2362-4E60-85E6-B79F9CEE67E2}"/>
              </a:ext>
            </a:extLst>
          </p:cNvPr>
          <p:cNvSpPr>
            <a:spLocks noGrp="1"/>
          </p:cNvSpPr>
          <p:nvPr>
            <p:ph type="subTitle" idx="1"/>
          </p:nvPr>
        </p:nvSpPr>
        <p:spPr>
          <a:xfrm>
            <a:off x="365760" y="182881"/>
            <a:ext cx="3158836" cy="974726"/>
          </a:xfrm>
        </p:spPr>
        <p:txBody>
          <a:bodyPr>
            <a:normAutofit/>
          </a:bodyPr>
          <a:lstStyle/>
          <a:p>
            <a:pPr algn="l"/>
            <a:r>
              <a:rPr lang="en-US" sz="6000" dirty="0">
                <a:solidFill>
                  <a:schemeClr val="accent4">
                    <a:lumMod val="20000"/>
                    <a:lumOff val="80000"/>
                  </a:schemeClr>
                </a:solidFill>
                <a:latin typeface="Mouse Memoirs" panose="02000506000000020004" pitchFamily="2" charset="0"/>
              </a:rPr>
              <a:t>Conclusion</a:t>
            </a:r>
          </a:p>
        </p:txBody>
      </p:sp>
    </p:spTree>
    <p:extLst>
      <p:ext uri="{BB962C8B-B14F-4D97-AF65-F5344CB8AC3E}">
        <p14:creationId xmlns:p14="http://schemas.microsoft.com/office/powerpoint/2010/main" val="338383571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2176</Words>
  <Application>Microsoft Office PowerPoint</Application>
  <PresentationFormat>Widescreen</PresentationFormat>
  <Paragraphs>69</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Mouse Memoirs</vt:lpstr>
      <vt:lpstr>Office Theme</vt:lpstr>
      <vt:lpstr>PowerPoint Presentation</vt:lpstr>
      <vt:lpstr>The Cost and Reward of Righteousness</vt:lpstr>
      <vt:lpstr>Joseph in Potiphar’s House (39:2-10)</vt:lpstr>
      <vt:lpstr>The Incident (39:11-23)</vt:lpstr>
      <vt:lpstr>      Righteousness may cause conflict on earth, but it guarantees a heavenly reward!                       Luke 6:22-23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 and Reward of Righteousness</dc:title>
  <dc:creator>Stan Cox</dc:creator>
  <cp:lastModifiedBy>Stan Cox</cp:lastModifiedBy>
  <cp:revision>4</cp:revision>
  <dcterms:created xsi:type="dcterms:W3CDTF">2020-08-12T03:00:13Z</dcterms:created>
  <dcterms:modified xsi:type="dcterms:W3CDTF">2020-08-12T21:37:24Z</dcterms:modified>
</cp:coreProperties>
</file>