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9"/>
  </p:notesMasterIdLst>
  <p:sldIdLst>
    <p:sldId id="257" r:id="rId2"/>
    <p:sldId id="258" r:id="rId3"/>
    <p:sldId id="259" r:id="rId4"/>
    <p:sldId id="260" r:id="rId5"/>
    <p:sldId id="261" r:id="rId6"/>
    <p:sldId id="262" r:id="rId7"/>
    <p:sldId id="256"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57443" autoAdjust="0"/>
  </p:normalViewPr>
  <p:slideViewPr>
    <p:cSldViewPr snapToGrid="0">
      <p:cViewPr varScale="1">
        <p:scale>
          <a:sx n="36" d="100"/>
          <a:sy n="36" d="100"/>
        </p:scale>
        <p:origin x="120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9E8D5F-C945-4C76-8167-F0A95D546540}" type="datetimeFigureOut">
              <a:rPr lang="en-US" smtClean="0"/>
              <a:t>9/17/2016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7C03E3-8580-4F2E-9601-6B19D6766038}" type="slidenum">
              <a:rPr lang="en-US" smtClean="0"/>
              <a:t>‹#›</a:t>
            </a:fld>
            <a:endParaRPr lang="en-US"/>
          </a:p>
        </p:txBody>
      </p:sp>
    </p:spTree>
    <p:extLst>
      <p:ext uri="{BB962C8B-B14F-4D97-AF65-F5344CB8AC3E}">
        <p14:creationId xmlns:p14="http://schemas.microsoft.com/office/powerpoint/2010/main" val="4593919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West Texas highways similar</a:t>
            </a:r>
            <a:r>
              <a:rPr lang="en-US" b="1" baseline="0" dirty="0"/>
              <a:t> to that in the picture</a:t>
            </a:r>
          </a:p>
          <a:p>
            <a:pPr marL="628650" lvl="1" indent="-171450">
              <a:buFont typeface="Arial" panose="020B0604020202020204" pitchFamily="34" charset="0"/>
              <a:buChar char="•"/>
            </a:pPr>
            <a:r>
              <a:rPr lang="en-US" b="0" baseline="0" dirty="0"/>
              <a:t>Straight, with little traffic</a:t>
            </a:r>
          </a:p>
          <a:p>
            <a:pPr marL="628650" lvl="1" indent="-171450">
              <a:buFont typeface="Arial" panose="020B0604020202020204" pitchFamily="34" charset="0"/>
              <a:buChar char="•"/>
            </a:pPr>
            <a:r>
              <a:rPr lang="en-US" b="0" baseline="0" dirty="0"/>
              <a:t>Maybe a bit boring, but hard to make it an easier drive</a:t>
            </a:r>
          </a:p>
          <a:p>
            <a:pPr marL="628650" lvl="1" indent="-171450">
              <a:buFont typeface="Arial" panose="020B0604020202020204" pitchFamily="34" charset="0"/>
              <a:buChar char="•"/>
            </a:pPr>
            <a:r>
              <a:rPr lang="en-US" b="0" baseline="0" dirty="0"/>
              <a:t>Contrast with short trip Friday night, on I-35 going south (construction and traffic)</a:t>
            </a:r>
          </a:p>
          <a:p>
            <a:pPr marL="628650" lvl="1" indent="-171450">
              <a:buFont typeface="Arial" panose="020B0604020202020204" pitchFamily="34" charset="0"/>
              <a:buChar char="•"/>
            </a:pPr>
            <a:r>
              <a:rPr lang="en-US" b="0" baseline="0" dirty="0"/>
              <a:t>Way back, we took the back roads… much easier and less stressful drive</a:t>
            </a:r>
            <a:endParaRPr lang="en-US" b="0" dirty="0"/>
          </a:p>
          <a:p>
            <a:endParaRPr lang="en-US" b="1" dirty="0"/>
          </a:p>
          <a:p>
            <a:r>
              <a:rPr lang="en-US" b="1" dirty="0"/>
              <a:t>(1 Kings 12:26-27), </a:t>
            </a:r>
            <a:r>
              <a:rPr lang="en-US" b="0" i="1" dirty="0"/>
              <a:t>“And Jeroboam said in his heart, "Now the kingdom may return to the house of David:  </a:t>
            </a:r>
            <a:r>
              <a:rPr lang="en-US" b="0" i="1" baseline="30000" dirty="0"/>
              <a:t>27</a:t>
            </a:r>
            <a:r>
              <a:rPr lang="en-US" b="0" i="1" dirty="0"/>
              <a:t> If these people go up to offer sacrifices in the house of the Lord at Jerusalem, then the heart of this people will turn back to their lord, </a:t>
            </a:r>
            <a:r>
              <a:rPr lang="en-US" b="0" i="1" dirty="0" err="1"/>
              <a:t>Rehoboam</a:t>
            </a:r>
            <a:r>
              <a:rPr lang="en-US" b="0" i="1" dirty="0"/>
              <a:t> king of Judah, and they will kill me and go back to </a:t>
            </a:r>
            <a:r>
              <a:rPr lang="en-US" b="0" i="1" dirty="0" err="1"/>
              <a:t>Rehoboam</a:t>
            </a:r>
            <a:r>
              <a:rPr lang="en-US" b="0" i="1" dirty="0"/>
              <a:t> king of Judah.“</a:t>
            </a:r>
          </a:p>
          <a:p>
            <a:pPr marL="628650" lvl="1" indent="-171450">
              <a:buFont typeface="Arial" panose="020B0604020202020204" pitchFamily="34" charset="0"/>
              <a:buChar char="•"/>
            </a:pPr>
            <a:r>
              <a:rPr lang="en-US" b="0" i="0" dirty="0"/>
              <a:t>Was </a:t>
            </a:r>
            <a:r>
              <a:rPr lang="en-US" b="0" i="0" dirty="0" err="1"/>
              <a:t>Jereboam</a:t>
            </a:r>
            <a:r>
              <a:rPr lang="en-US" b="0" i="0" dirty="0"/>
              <a:t> right in his fear?  Who knows…</a:t>
            </a:r>
          </a:p>
          <a:p>
            <a:pPr marL="628650" lvl="1" indent="-171450">
              <a:buFont typeface="Arial" panose="020B0604020202020204" pitchFamily="34" charset="0"/>
              <a:buChar char="•"/>
            </a:pPr>
            <a:r>
              <a:rPr lang="en-US" b="0" i="0" dirty="0"/>
              <a:t>We do know he</a:t>
            </a:r>
            <a:r>
              <a:rPr lang="en-US" b="0" i="0" baseline="0" dirty="0"/>
              <a:t> was more interested that the people be loyal to him, rather than be loyal to the Lord</a:t>
            </a:r>
          </a:p>
          <a:p>
            <a:pPr marL="628650" lvl="1" indent="-171450">
              <a:buFont typeface="Arial" panose="020B0604020202020204" pitchFamily="34" charset="0"/>
              <a:buChar char="•"/>
            </a:pPr>
            <a:endParaRPr lang="en-US" b="0" i="0" baseline="0" dirty="0"/>
          </a:p>
          <a:p>
            <a:r>
              <a:rPr lang="en-US" b="1" dirty="0"/>
              <a:t>Idea taken from an article from Plain Talk (March, 1978)</a:t>
            </a:r>
          </a:p>
          <a:p>
            <a:r>
              <a:rPr lang="en-US" b="1" dirty="0"/>
              <a:t>The Lure Of The Easy Way</a:t>
            </a:r>
          </a:p>
          <a:p>
            <a:r>
              <a:rPr lang="en-US" dirty="0"/>
              <a:t>Dan S. Shipley</a:t>
            </a:r>
          </a:p>
          <a:p>
            <a:pPr marL="628650" lvl="1" indent="-171450">
              <a:buFont typeface="Arial" panose="020B0604020202020204" pitchFamily="34" charset="0"/>
              <a:buChar char="•"/>
            </a:pPr>
            <a:endParaRPr lang="en-US" b="0" i="0" baseline="0" dirty="0"/>
          </a:p>
          <a:p>
            <a:endParaRPr lang="en-US" dirty="0"/>
          </a:p>
        </p:txBody>
      </p:sp>
      <p:sp>
        <p:nvSpPr>
          <p:cNvPr id="4" name="Slide Number Placeholder 3"/>
          <p:cNvSpPr>
            <a:spLocks noGrp="1"/>
          </p:cNvSpPr>
          <p:nvPr>
            <p:ph type="sldNum" sz="quarter" idx="10"/>
          </p:nvPr>
        </p:nvSpPr>
        <p:spPr/>
        <p:txBody>
          <a:bodyPr/>
          <a:lstStyle/>
          <a:p>
            <a:fld id="{C37C03E3-8580-4F2E-9601-6B19D6766038}" type="slidenum">
              <a:rPr lang="en-US" smtClean="0"/>
              <a:t>1</a:t>
            </a:fld>
            <a:endParaRPr lang="en-US"/>
          </a:p>
        </p:txBody>
      </p:sp>
    </p:spTree>
    <p:extLst>
      <p:ext uri="{BB962C8B-B14F-4D97-AF65-F5344CB8AC3E}">
        <p14:creationId xmlns:p14="http://schemas.microsoft.com/office/powerpoint/2010/main" val="37042904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US" dirty="0"/>
              <a:t>To accomplish his aims, </a:t>
            </a:r>
            <a:r>
              <a:rPr lang="en-US" dirty="0" err="1"/>
              <a:t>Jereboam</a:t>
            </a:r>
            <a:r>
              <a:rPr lang="en-US" dirty="0"/>
              <a:t> shrewdly baited his trap with something that entices most all men — the lure of the easy way. </a:t>
            </a:r>
            <a:endParaRPr lang="en-US" b="1" i="0" baseline="0" dirty="0"/>
          </a:p>
          <a:p>
            <a:pPr marL="0" lvl="0" indent="0">
              <a:buFont typeface="Arial" panose="020B0604020202020204" pitchFamily="34" charset="0"/>
              <a:buNone/>
            </a:pPr>
            <a:endParaRPr lang="en-US" b="1" i="0" baseline="0" dirty="0"/>
          </a:p>
          <a:p>
            <a:pPr marL="0" lvl="0" indent="0">
              <a:buFont typeface="Arial" panose="020B0604020202020204" pitchFamily="34" charset="0"/>
              <a:buNone/>
            </a:pPr>
            <a:r>
              <a:rPr lang="en-US" b="1" i="0" baseline="0" dirty="0"/>
              <a:t>(28-29), </a:t>
            </a:r>
            <a:r>
              <a:rPr lang="en-US" b="0" i="1" baseline="0" dirty="0"/>
              <a:t>“Therefore the king asked advice, made two calves of gold, and said to the people, "</a:t>
            </a:r>
            <a:r>
              <a:rPr lang="en-US" b="0" i="1" u="sng" baseline="0" dirty="0"/>
              <a:t>It is too much for you</a:t>
            </a:r>
            <a:r>
              <a:rPr lang="en-US" b="0" i="1" u="none" baseline="0" dirty="0"/>
              <a:t> </a:t>
            </a:r>
            <a:r>
              <a:rPr lang="en-US" b="0" i="1" baseline="0" dirty="0"/>
              <a:t>to go up to Jerusalem. Here are your gods, O Israel, which brought you up from the land of Egypt!" </a:t>
            </a:r>
            <a:r>
              <a:rPr lang="en-US" b="0" i="1" baseline="30000" dirty="0"/>
              <a:t>29</a:t>
            </a:r>
            <a:r>
              <a:rPr lang="en-US" b="0" i="1" baseline="0" dirty="0"/>
              <a:t> And he set up one in Bethel, and the other he put in Dan.</a:t>
            </a:r>
            <a:endParaRPr lang="en-US" b="0" i="1" dirty="0"/>
          </a:p>
          <a:p>
            <a:pPr marL="628650" lvl="1" indent="-171450">
              <a:buFont typeface="Arial" panose="020B0604020202020204" pitchFamily="34" charset="0"/>
              <a:buChar char="•"/>
            </a:pPr>
            <a:r>
              <a:rPr lang="en-US" b="1" dirty="0"/>
              <a:t>The</a:t>
            </a:r>
            <a:r>
              <a:rPr lang="en-US" b="1" baseline="0" dirty="0"/>
              <a:t> lure included idols, false priests, vain sacrifices</a:t>
            </a:r>
          </a:p>
          <a:p>
            <a:pPr marL="628650" lvl="1" indent="-171450">
              <a:buFont typeface="Arial" panose="020B0604020202020204" pitchFamily="34" charset="0"/>
              <a:buChar char="•"/>
            </a:pPr>
            <a:r>
              <a:rPr lang="en-US" b="1" baseline="0" dirty="0"/>
              <a:t>Didn’t matter, he provided them with an easy religion</a:t>
            </a:r>
          </a:p>
          <a:p>
            <a:pPr marL="628650" lvl="1" indent="-171450">
              <a:buFont typeface="Arial" panose="020B0604020202020204" pitchFamily="34" charset="0"/>
              <a:buChar char="•"/>
            </a:pPr>
            <a:r>
              <a:rPr lang="en-US" b="1" baseline="0" dirty="0"/>
              <a:t>They became victims of the easy way!</a:t>
            </a:r>
            <a:endParaRPr lang="en-US" b="1" dirty="0"/>
          </a:p>
          <a:p>
            <a:endParaRPr lang="en-US" b="1" dirty="0"/>
          </a:p>
          <a:p>
            <a:r>
              <a:rPr lang="en-US" dirty="0"/>
              <a:t>Many are the mortals who have succumbed to the lure of the easy way, both spiritually and otherwise. </a:t>
            </a:r>
          </a:p>
          <a:p>
            <a:endParaRPr lang="en-US" dirty="0"/>
          </a:p>
          <a:p>
            <a:endParaRPr lang="en-US" dirty="0"/>
          </a:p>
        </p:txBody>
      </p:sp>
      <p:sp>
        <p:nvSpPr>
          <p:cNvPr id="4" name="Slide Number Placeholder 3"/>
          <p:cNvSpPr>
            <a:spLocks noGrp="1"/>
          </p:cNvSpPr>
          <p:nvPr>
            <p:ph type="sldNum" sz="quarter" idx="10"/>
          </p:nvPr>
        </p:nvSpPr>
        <p:spPr/>
        <p:txBody>
          <a:bodyPr/>
          <a:lstStyle/>
          <a:p>
            <a:fld id="{C37C03E3-8580-4F2E-9601-6B19D6766038}" type="slidenum">
              <a:rPr lang="en-US" smtClean="0"/>
              <a:t>2</a:t>
            </a:fld>
            <a:endParaRPr lang="en-US"/>
          </a:p>
        </p:txBody>
      </p:sp>
    </p:spTree>
    <p:extLst>
      <p:ext uri="{BB962C8B-B14F-4D97-AF65-F5344CB8AC3E}">
        <p14:creationId xmlns:p14="http://schemas.microsoft.com/office/powerpoint/2010/main" val="1942750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After</a:t>
            </a:r>
            <a:r>
              <a:rPr lang="en-US" b="1" baseline="0" dirty="0"/>
              <a:t> giving the examples:</a:t>
            </a:r>
          </a:p>
          <a:p>
            <a:pPr marL="628650" lvl="1" indent="-171450">
              <a:buFont typeface="Arial" panose="020B0604020202020204" pitchFamily="34" charset="0"/>
              <a:buChar char="•"/>
            </a:pPr>
            <a:r>
              <a:rPr lang="en-US" baseline="0" dirty="0"/>
              <a:t>Despite the promise, the numbers of obese, chain smoking, poor people with underdeveloped stomach muscles continue to swell!</a:t>
            </a:r>
          </a:p>
          <a:p>
            <a:pPr marL="628650" lvl="1" indent="-171450">
              <a:buFont typeface="Arial" panose="020B0604020202020204" pitchFamily="34" charset="0"/>
              <a:buChar char="•"/>
            </a:pPr>
            <a:r>
              <a:rPr lang="en-US" baseline="0" dirty="0"/>
              <a:t>People want to believe that you can get what you want, without effort or commitment</a:t>
            </a:r>
          </a:p>
          <a:p>
            <a:pPr marL="628650" lvl="1" indent="-171450">
              <a:buFont typeface="Arial" panose="020B0604020202020204" pitchFamily="34" charset="0"/>
              <a:buChar char="•"/>
            </a:pPr>
            <a:endParaRPr lang="en-US" baseline="0" dirty="0"/>
          </a:p>
          <a:p>
            <a:pPr marL="0" lvl="0" indent="0">
              <a:buFont typeface="Arial" panose="020B0604020202020204" pitchFamily="34" charset="0"/>
              <a:buNone/>
            </a:pPr>
            <a:r>
              <a:rPr lang="en-US" b="1" baseline="0" dirty="0"/>
              <a:t>Is it any wonder that people today have been lured by Satan’s siren call of the easy way?</a:t>
            </a:r>
            <a:endParaRPr lang="en-US" b="1" dirty="0"/>
          </a:p>
        </p:txBody>
      </p:sp>
      <p:sp>
        <p:nvSpPr>
          <p:cNvPr id="4" name="Slide Number Placeholder 3"/>
          <p:cNvSpPr>
            <a:spLocks noGrp="1"/>
          </p:cNvSpPr>
          <p:nvPr>
            <p:ph type="sldNum" sz="quarter" idx="10"/>
          </p:nvPr>
        </p:nvSpPr>
        <p:spPr/>
        <p:txBody>
          <a:bodyPr/>
          <a:lstStyle/>
          <a:p>
            <a:fld id="{C37C03E3-8580-4F2E-9601-6B19D6766038}" type="slidenum">
              <a:rPr lang="en-US" smtClean="0"/>
              <a:t>3</a:t>
            </a:fld>
            <a:endParaRPr lang="en-US"/>
          </a:p>
        </p:txBody>
      </p:sp>
    </p:spTree>
    <p:extLst>
      <p:ext uri="{BB962C8B-B14F-4D97-AF65-F5344CB8AC3E}">
        <p14:creationId xmlns:p14="http://schemas.microsoft.com/office/powerpoint/2010/main" val="2211452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And, as in Jeroboam's day, the easy way is still a popular way in religion. </a:t>
            </a:r>
          </a:p>
          <a:p>
            <a:pPr marL="628650" lvl="1" indent="-171450">
              <a:buFont typeface="Arial" panose="020B0604020202020204" pitchFamily="34" charset="0"/>
              <a:buChar char="•"/>
            </a:pPr>
            <a:r>
              <a:rPr lang="en-US" dirty="0"/>
              <a:t>The prospects of having to "go up to Jerusalem" (or even across town) is still too much for too many.</a:t>
            </a:r>
          </a:p>
          <a:p>
            <a:pPr marL="628650" lvl="1" indent="-171450">
              <a:buFont typeface="Arial" panose="020B0604020202020204" pitchFamily="34" charset="0"/>
              <a:buChar char="•"/>
            </a:pPr>
            <a:r>
              <a:rPr lang="en-US" dirty="0"/>
              <a:t>Both with</a:t>
            </a:r>
            <a:r>
              <a:rPr lang="en-US" baseline="0" dirty="0"/>
              <a:t> regard to the availability of religion, and the willingness of teachers to scratch itching ears, people are lured away from commitment</a:t>
            </a:r>
            <a:r>
              <a:rPr lang="en-US" dirty="0"/>
              <a:t> </a:t>
            </a:r>
          </a:p>
          <a:p>
            <a:pPr marL="628650" lvl="1" indent="-171450">
              <a:buFont typeface="Arial" panose="020B0604020202020204" pitchFamily="34" charset="0"/>
              <a:buChar char="•"/>
            </a:pPr>
            <a:r>
              <a:rPr lang="en-US" dirty="0"/>
              <a:t>They would take the denying self out of following Christ</a:t>
            </a:r>
          </a:p>
          <a:p>
            <a:pPr marL="0" indent="0">
              <a:buFont typeface="Arial" panose="020B0604020202020204" pitchFamily="34" charset="0"/>
              <a:buNone/>
            </a:pPr>
            <a:r>
              <a:rPr lang="en-US" b="1" dirty="0"/>
              <a:t>(Luke</a:t>
            </a:r>
            <a:r>
              <a:rPr lang="en-US" b="1" baseline="0" dirty="0"/>
              <a:t> 9:23-24), </a:t>
            </a:r>
            <a:r>
              <a:rPr lang="en-US" i="1" baseline="0" dirty="0"/>
              <a:t>“Then He said to them all, " If anyone desires to come after Me, let him deny himself, and take up his cross daily, and follow Me. </a:t>
            </a:r>
            <a:r>
              <a:rPr lang="en-US" i="1" baseline="30000" dirty="0"/>
              <a:t>24</a:t>
            </a:r>
            <a:r>
              <a:rPr lang="en-US" i="1" baseline="0" dirty="0"/>
              <a:t> For whoever desires to save his life will lose it, but whoever loses his life for My sake will save it.”</a:t>
            </a:r>
          </a:p>
          <a:p>
            <a:pPr marL="628650" lvl="1" indent="-171450">
              <a:buFont typeface="Arial" panose="020B0604020202020204" pitchFamily="34" charset="0"/>
              <a:buChar char="•"/>
            </a:pPr>
            <a:r>
              <a:rPr lang="en-US" b="1" i="0" baseline="0" dirty="0"/>
              <a:t>Note:  According to Jesus, commitment UNTO DEATH is required of the child of God…</a:t>
            </a:r>
          </a:p>
          <a:p>
            <a:pPr marL="628650" lvl="1" indent="-171450">
              <a:buFont typeface="Arial" panose="020B0604020202020204" pitchFamily="34" charset="0"/>
              <a:buChar char="•"/>
            </a:pPr>
            <a:endParaRPr lang="en-US" b="1" i="0" baseline="0" dirty="0"/>
          </a:p>
          <a:p>
            <a:pPr marL="0" lvl="0" indent="0">
              <a:buFont typeface="Arial" panose="020B0604020202020204" pitchFamily="34" charset="0"/>
              <a:buNone/>
            </a:pPr>
            <a:r>
              <a:rPr lang="en-US" b="1" i="0" baseline="0" dirty="0"/>
              <a:t>Is my willingness to deny myself for the Lord this strong?</a:t>
            </a:r>
            <a:endParaRPr lang="en-US" b="1" i="0" dirty="0"/>
          </a:p>
        </p:txBody>
      </p:sp>
      <p:sp>
        <p:nvSpPr>
          <p:cNvPr id="4" name="Slide Number Placeholder 3"/>
          <p:cNvSpPr>
            <a:spLocks noGrp="1"/>
          </p:cNvSpPr>
          <p:nvPr>
            <p:ph type="sldNum" sz="quarter" idx="10"/>
          </p:nvPr>
        </p:nvSpPr>
        <p:spPr/>
        <p:txBody>
          <a:bodyPr/>
          <a:lstStyle/>
          <a:p>
            <a:fld id="{C37C03E3-8580-4F2E-9601-6B19D6766038}" type="slidenum">
              <a:rPr lang="en-US" smtClean="0"/>
              <a:t>4</a:t>
            </a:fld>
            <a:endParaRPr lang="en-US"/>
          </a:p>
        </p:txBody>
      </p:sp>
    </p:spTree>
    <p:extLst>
      <p:ext uri="{BB962C8B-B14F-4D97-AF65-F5344CB8AC3E}">
        <p14:creationId xmlns:p14="http://schemas.microsoft.com/office/powerpoint/2010/main" val="4735498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dirty="0"/>
              <a:t>They would take the giving diligence out of seeking divine approval</a:t>
            </a:r>
          </a:p>
          <a:p>
            <a:pPr marL="0" indent="0">
              <a:buFont typeface="Arial" panose="020B0604020202020204" pitchFamily="34" charset="0"/>
              <a:buNone/>
            </a:pPr>
            <a:r>
              <a:rPr lang="en-US" b="1" dirty="0"/>
              <a:t>(2</a:t>
            </a:r>
            <a:r>
              <a:rPr lang="en-US" b="1" baseline="0" dirty="0"/>
              <a:t> Peter 1:5-9), </a:t>
            </a:r>
            <a:r>
              <a:rPr lang="en-US" i="1" baseline="0" dirty="0"/>
              <a:t>“But also for this very reason, </a:t>
            </a:r>
            <a:r>
              <a:rPr lang="en-US" i="1" u="sng" baseline="0" dirty="0"/>
              <a:t>giving all diligence, add</a:t>
            </a:r>
            <a:r>
              <a:rPr lang="en-US" i="1" u="none" baseline="0" dirty="0"/>
              <a:t> </a:t>
            </a:r>
            <a:r>
              <a:rPr lang="en-US" i="1" baseline="0" dirty="0"/>
              <a:t>to your faith virtue, to virtue knowledge, </a:t>
            </a:r>
            <a:r>
              <a:rPr lang="en-US" i="1" baseline="30000" dirty="0"/>
              <a:t>6</a:t>
            </a:r>
            <a:r>
              <a:rPr lang="en-US" i="1" baseline="0" dirty="0"/>
              <a:t> to knowledge self- control, to self-control perseverance, to perseverance godliness, </a:t>
            </a:r>
            <a:r>
              <a:rPr lang="en-US" i="1" baseline="30000" dirty="0"/>
              <a:t>7</a:t>
            </a:r>
            <a:r>
              <a:rPr lang="en-US" i="1" baseline="0" dirty="0"/>
              <a:t> to godliness brotherly kindness, and to brotherly kindness love. </a:t>
            </a:r>
            <a:r>
              <a:rPr lang="en-US" i="1" baseline="30000" dirty="0"/>
              <a:t>8</a:t>
            </a:r>
            <a:r>
              <a:rPr lang="en-US" i="1" baseline="0" dirty="0"/>
              <a:t> For if these things are yours and abound, you will be neither barren nor unfruitful in the knowledge of our Lord Jesus Christ. </a:t>
            </a:r>
            <a:r>
              <a:rPr lang="en-US" i="1" baseline="30000" dirty="0"/>
              <a:t>9</a:t>
            </a:r>
            <a:r>
              <a:rPr lang="en-US" i="1" baseline="0" dirty="0"/>
              <a:t> For he who lacks these things is shortsighted, even to blindness, and has forgotten that he was cleansed from his old sins.”</a:t>
            </a:r>
          </a:p>
          <a:p>
            <a:pPr marL="628650" lvl="1" indent="-171450">
              <a:buFont typeface="Arial" panose="020B0604020202020204" pitchFamily="34" charset="0"/>
              <a:buChar char="•"/>
            </a:pPr>
            <a:r>
              <a:rPr lang="en-US" i="0" baseline="0" dirty="0"/>
              <a:t>Too many have believed the lie that “Jesus accepts you as you are”</a:t>
            </a:r>
          </a:p>
          <a:p>
            <a:pPr marL="628650" lvl="1" indent="-171450">
              <a:buFont typeface="Arial" panose="020B0604020202020204" pitchFamily="34" charset="0"/>
              <a:buChar char="•"/>
            </a:pPr>
            <a:r>
              <a:rPr lang="en-US" b="1" i="0" baseline="0" dirty="0"/>
              <a:t>He requires Repentance, Rebirth, and Diligent seeking!</a:t>
            </a:r>
          </a:p>
          <a:p>
            <a:pPr marL="628650" lvl="1" indent="-171450">
              <a:buFont typeface="Arial" panose="020B0604020202020204" pitchFamily="34" charset="0"/>
              <a:buChar char="•"/>
            </a:pPr>
            <a:r>
              <a:rPr lang="en-US" b="0" i="0" baseline="0" dirty="0"/>
              <a:t>(Remember, the unfruitful will be cast off! Cf. John 15:2)</a:t>
            </a:r>
          </a:p>
          <a:p>
            <a:pPr marL="628650" lvl="1" indent="-171450">
              <a:buFont typeface="Arial" panose="020B0604020202020204" pitchFamily="34" charset="0"/>
              <a:buChar char="•"/>
            </a:pPr>
            <a:endParaRPr lang="en-US" b="0" i="0" baseline="0" dirty="0"/>
          </a:p>
          <a:p>
            <a:pPr marL="0" lvl="0" indent="0">
              <a:buFont typeface="Arial" panose="020B0604020202020204" pitchFamily="34" charset="0"/>
              <a:buNone/>
            </a:pPr>
            <a:r>
              <a:rPr lang="en-US" b="1" i="0" baseline="0" dirty="0"/>
              <a:t>Does my diligent striving for spiritual growth show me to be one who is fruitful in the knowledge of our Lord Jesus Christ?</a:t>
            </a:r>
            <a:endParaRPr lang="en-US" b="1" i="0" dirty="0"/>
          </a:p>
        </p:txBody>
      </p:sp>
      <p:sp>
        <p:nvSpPr>
          <p:cNvPr id="4" name="Slide Number Placeholder 3"/>
          <p:cNvSpPr>
            <a:spLocks noGrp="1"/>
          </p:cNvSpPr>
          <p:nvPr>
            <p:ph type="sldNum" sz="quarter" idx="10"/>
          </p:nvPr>
        </p:nvSpPr>
        <p:spPr/>
        <p:txBody>
          <a:bodyPr/>
          <a:lstStyle/>
          <a:p>
            <a:fld id="{C37C03E3-8580-4F2E-9601-6B19D6766038}" type="slidenum">
              <a:rPr lang="en-US" smtClean="0"/>
              <a:t>5</a:t>
            </a:fld>
            <a:endParaRPr lang="en-US"/>
          </a:p>
        </p:txBody>
      </p:sp>
    </p:spTree>
    <p:extLst>
      <p:ext uri="{BB962C8B-B14F-4D97-AF65-F5344CB8AC3E}">
        <p14:creationId xmlns:p14="http://schemas.microsoft.com/office/powerpoint/2010/main" val="22914551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They would take the striving out of entering in at the strait gate.</a:t>
            </a:r>
          </a:p>
          <a:p>
            <a:r>
              <a:rPr lang="en-US" b="1" dirty="0"/>
              <a:t>(Luke 13:22-24),</a:t>
            </a:r>
            <a:r>
              <a:rPr lang="en-US" b="1" baseline="0" dirty="0"/>
              <a:t> </a:t>
            </a:r>
            <a:r>
              <a:rPr lang="en-US" i="1" baseline="0" dirty="0"/>
              <a:t>“And He went through the cities and villages, teaching, and journeying toward Jerusalem. </a:t>
            </a:r>
            <a:r>
              <a:rPr lang="en-US" i="1" baseline="30000" dirty="0"/>
              <a:t>23</a:t>
            </a:r>
            <a:r>
              <a:rPr lang="en-US" i="1" baseline="0" dirty="0"/>
              <a:t> Then one said to Him, "Lord, are there few who are saved?“ And He said to them, </a:t>
            </a:r>
            <a:r>
              <a:rPr lang="en-US" i="1" baseline="30000" dirty="0"/>
              <a:t>24</a:t>
            </a:r>
            <a:r>
              <a:rPr lang="en-US" i="1" baseline="0" dirty="0"/>
              <a:t> " Strive to enter through the narrow gate, for many, I say to you, will seek to enter and will not be able.”</a:t>
            </a:r>
          </a:p>
          <a:p>
            <a:pPr marL="628650" lvl="1" indent="-171450">
              <a:buFont typeface="Arial" panose="020B0604020202020204" pitchFamily="34" charset="0"/>
              <a:buChar char="•"/>
            </a:pPr>
            <a:r>
              <a:rPr lang="en-US" i="0" baseline="0" dirty="0"/>
              <a:t>The idea that you can have the benefits without the bother is false religion</a:t>
            </a:r>
          </a:p>
          <a:p>
            <a:pPr marL="628650" lvl="1" indent="-171450">
              <a:buFont typeface="Arial" panose="020B0604020202020204" pitchFamily="34" charset="0"/>
              <a:buChar char="•"/>
            </a:pPr>
            <a:r>
              <a:rPr lang="en-US" i="0" baseline="0" dirty="0"/>
              <a:t>“I am spiritual, but not particularly religious”</a:t>
            </a:r>
          </a:p>
          <a:p>
            <a:pPr marL="628650" lvl="1" indent="-171450">
              <a:buFont typeface="Arial" panose="020B0604020202020204" pitchFamily="34" charset="0"/>
              <a:buChar char="•"/>
            </a:pPr>
            <a:r>
              <a:rPr lang="en-US" i="0" baseline="0" dirty="0"/>
              <a:t>“I don’t see why it is necessary to attend worship, or be a member of any church”</a:t>
            </a:r>
          </a:p>
          <a:p>
            <a:pPr marL="628650" lvl="1" indent="-171450">
              <a:buFont typeface="Arial" panose="020B0604020202020204" pitchFamily="34" charset="0"/>
              <a:buChar char="•"/>
            </a:pPr>
            <a:r>
              <a:rPr lang="en-US" i="0" baseline="0" dirty="0"/>
              <a:t>“I’m not one of those religious fanatics, those self-righteous prudes, those narrow minded </a:t>
            </a:r>
            <a:r>
              <a:rPr lang="en-US" i="0" baseline="0" dirty="0" err="1"/>
              <a:t>fuddy</a:t>
            </a:r>
            <a:r>
              <a:rPr lang="en-US" i="0" baseline="0" dirty="0"/>
              <a:t> </a:t>
            </a:r>
            <a:r>
              <a:rPr lang="en-US" i="0" baseline="0" dirty="0" err="1"/>
              <a:t>duddies</a:t>
            </a:r>
            <a:r>
              <a:rPr lang="en-US" i="0" baseline="0" dirty="0"/>
              <a:t>!”</a:t>
            </a:r>
          </a:p>
          <a:p>
            <a:pPr marL="628650" lvl="1" indent="-171450">
              <a:buFont typeface="Arial" panose="020B0604020202020204" pitchFamily="34" charset="0"/>
              <a:buChar char="•"/>
            </a:pPr>
            <a:endParaRPr lang="en-US" i="0" baseline="0" dirty="0"/>
          </a:p>
          <a:p>
            <a:pPr marL="0" lvl="0" indent="0">
              <a:buFont typeface="Arial" panose="020B0604020202020204" pitchFamily="34" charset="0"/>
              <a:buNone/>
            </a:pPr>
            <a:r>
              <a:rPr lang="en-US" b="1" i="0" dirty="0"/>
              <a:t>Can</a:t>
            </a:r>
            <a:r>
              <a:rPr lang="en-US" b="1" i="0" baseline="0" dirty="0"/>
              <a:t> it be said of me that I am really trying hard to get to heaven?</a:t>
            </a:r>
            <a:endParaRPr lang="en-US" b="1" i="0" dirty="0"/>
          </a:p>
        </p:txBody>
      </p:sp>
      <p:sp>
        <p:nvSpPr>
          <p:cNvPr id="4" name="Slide Number Placeholder 3"/>
          <p:cNvSpPr>
            <a:spLocks noGrp="1"/>
          </p:cNvSpPr>
          <p:nvPr>
            <p:ph type="sldNum" sz="quarter" idx="10"/>
          </p:nvPr>
        </p:nvSpPr>
        <p:spPr/>
        <p:txBody>
          <a:bodyPr/>
          <a:lstStyle/>
          <a:p>
            <a:fld id="{C37C03E3-8580-4F2E-9601-6B19D6766038}" type="slidenum">
              <a:rPr lang="en-US" smtClean="0"/>
              <a:t>6</a:t>
            </a:fld>
            <a:endParaRPr lang="en-US"/>
          </a:p>
        </p:txBody>
      </p:sp>
    </p:spTree>
    <p:extLst>
      <p:ext uri="{BB962C8B-B14F-4D97-AF65-F5344CB8AC3E}">
        <p14:creationId xmlns:p14="http://schemas.microsoft.com/office/powerpoint/2010/main" val="36222962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Yes,</a:t>
            </a:r>
            <a:r>
              <a:rPr lang="en-US" b="1" baseline="0" dirty="0"/>
              <a:t> </a:t>
            </a:r>
            <a:r>
              <a:rPr lang="en-US" b="1" dirty="0"/>
              <a:t>even the Lord's church has been touched by the lure of the easy way.</a:t>
            </a:r>
          </a:p>
          <a:p>
            <a:pPr marL="171450" indent="-171450">
              <a:buFont typeface="Arial" panose="020B0604020202020204" pitchFamily="34" charset="0"/>
              <a:buChar char="•"/>
            </a:pPr>
            <a:r>
              <a:rPr lang="en-US" dirty="0"/>
              <a:t>It is felt in our teaching program when preachers and teachers find it "too much" to make adequate preparation of their lessons and when Bible class students find it "too much" to study and prepare assigned work. </a:t>
            </a:r>
          </a:p>
          <a:p>
            <a:pPr marL="171450" indent="-171450">
              <a:buFont typeface="Arial" panose="020B0604020202020204" pitchFamily="34" charset="0"/>
              <a:buChar char="•"/>
            </a:pPr>
            <a:r>
              <a:rPr lang="en-US" dirty="0"/>
              <a:t>It affects our visitation program when members find it "too much" to leave their comfortable homes to call on the sick or unfaithful. </a:t>
            </a:r>
          </a:p>
          <a:p>
            <a:pPr marL="171450" indent="-171450">
              <a:buFont typeface="Arial" panose="020B0604020202020204" pitchFamily="34" charset="0"/>
              <a:buChar char="•"/>
            </a:pPr>
            <a:r>
              <a:rPr lang="en-US" dirty="0"/>
              <a:t>It affects our personal evangelism program when brethren think it "too much" to try and teach others the way of salvation.</a:t>
            </a:r>
          </a:p>
          <a:p>
            <a:pPr marL="171450" indent="-171450">
              <a:buFont typeface="Arial" panose="020B0604020202020204" pitchFamily="34" charset="0"/>
              <a:buChar char="•"/>
            </a:pPr>
            <a:r>
              <a:rPr lang="en-US" dirty="0"/>
              <a:t>It affects the purity of the church when we think it "too much" to finally discipline the unruly among us. </a:t>
            </a:r>
          </a:p>
          <a:p>
            <a:pPr marL="171450" indent="-171450">
              <a:buFont typeface="Arial" panose="020B0604020202020204" pitchFamily="34" charset="0"/>
              <a:buChar char="•"/>
            </a:pPr>
            <a:r>
              <a:rPr lang="en-US" dirty="0"/>
              <a:t>It affects</a:t>
            </a:r>
            <a:r>
              <a:rPr lang="en-US" baseline="0" dirty="0"/>
              <a:t> our personal purity when we think it “too much” to maintain a moral standard that is higher and stricter than the world around us.</a:t>
            </a:r>
            <a:endParaRPr lang="en-US" dirty="0"/>
          </a:p>
          <a:p>
            <a:pPr marL="0" indent="0">
              <a:buFont typeface="Arial" panose="020B0604020202020204" pitchFamily="34" charset="0"/>
              <a:buNone/>
            </a:pPr>
            <a:r>
              <a:rPr lang="en-US" b="1" dirty="0"/>
              <a:t>Of all things that contribute to the weakening of the church, none is more influential than taking the easy way.</a:t>
            </a:r>
          </a:p>
          <a:p>
            <a:r>
              <a:rPr lang="en-US" b="1" dirty="0"/>
              <a:t>(Matthew 7:13-14), </a:t>
            </a:r>
            <a:r>
              <a:rPr lang="en-US" i="1" dirty="0"/>
              <a:t>“Enter by the narrow gate; for wide is the gate and broad is the way that leads to destruction, and there are many who go in by it. </a:t>
            </a:r>
            <a:r>
              <a:rPr lang="en-US" i="1" baseline="30000" dirty="0"/>
              <a:t>14 </a:t>
            </a:r>
            <a:r>
              <a:rPr lang="en-US" i="1" u="sng" dirty="0"/>
              <a:t>Because narrow is the gate and difficult is the way which leads to life, and there are few who find it</a:t>
            </a:r>
            <a:r>
              <a:rPr lang="en-US" i="1" dirty="0"/>
              <a:t>.”</a:t>
            </a:r>
          </a:p>
          <a:p>
            <a:endParaRPr lang="en-US" dirty="0"/>
          </a:p>
          <a:p>
            <a:r>
              <a:rPr lang="en-US" b="1" dirty="0"/>
              <a:t>"Going up to Jerusalem" may require self-denial, sacrifice and hard work but it's the way of the cross — and that leads home.</a:t>
            </a:r>
          </a:p>
          <a:p>
            <a:endParaRPr lang="en-US" dirty="0"/>
          </a:p>
        </p:txBody>
      </p:sp>
      <p:sp>
        <p:nvSpPr>
          <p:cNvPr id="4" name="Slide Number Placeholder 3"/>
          <p:cNvSpPr>
            <a:spLocks noGrp="1"/>
          </p:cNvSpPr>
          <p:nvPr>
            <p:ph type="sldNum" sz="quarter" idx="10"/>
          </p:nvPr>
        </p:nvSpPr>
        <p:spPr/>
        <p:txBody>
          <a:bodyPr/>
          <a:lstStyle/>
          <a:p>
            <a:fld id="{C37C03E3-8580-4F2E-9601-6B19D6766038}" type="slidenum">
              <a:rPr lang="en-US" smtClean="0"/>
              <a:t>7</a:t>
            </a:fld>
            <a:endParaRPr lang="en-US"/>
          </a:p>
        </p:txBody>
      </p:sp>
    </p:spTree>
    <p:extLst>
      <p:ext uri="{BB962C8B-B14F-4D97-AF65-F5344CB8AC3E}">
        <p14:creationId xmlns:p14="http://schemas.microsoft.com/office/powerpoint/2010/main" val="4241568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9/17/2016</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9/17/2016</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9/17/2016</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dirty="0"/>
              <a:pPr/>
              <a:t>9/17/2016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9/17/2016</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9/17/2016</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3" y="4322618"/>
            <a:ext cx="11029616" cy="937509"/>
          </a:xfrm>
        </p:spPr>
        <p:txBody>
          <a:bodyPr>
            <a:noAutofit/>
          </a:bodyPr>
          <a:lstStyle/>
          <a:p>
            <a:r>
              <a:rPr lang="en-US" sz="6000" dirty="0"/>
              <a:t>The Easy Way</a:t>
            </a:r>
          </a:p>
        </p:txBody>
      </p:sp>
      <p:pic>
        <p:nvPicPr>
          <p:cNvPr id="5" name="Picture Placeholder 4"/>
          <p:cNvPicPr>
            <a:picLocks noGrp="1" noChangeAspect="1"/>
          </p:cNvPicPr>
          <p:nvPr>
            <p:ph type="pic" idx="1"/>
          </p:nvPr>
        </p:nvPicPr>
        <p:blipFill>
          <a:blip r:embed="rId3"/>
          <a:srcRect t="8760" b="8760"/>
          <a:stretch>
            <a:fillRect/>
          </a:stretch>
        </p:blipFill>
        <p:spPr/>
      </p:pic>
      <p:sp>
        <p:nvSpPr>
          <p:cNvPr id="4" name="Text Placeholder 3"/>
          <p:cNvSpPr>
            <a:spLocks noGrp="1"/>
          </p:cNvSpPr>
          <p:nvPr>
            <p:ph type="body" sz="half" idx="2"/>
          </p:nvPr>
        </p:nvSpPr>
        <p:spPr>
          <a:xfrm>
            <a:off x="581192" y="5260127"/>
            <a:ext cx="11029617" cy="1209946"/>
          </a:xfrm>
        </p:spPr>
        <p:txBody>
          <a:bodyPr>
            <a:normAutofit/>
          </a:bodyPr>
          <a:lstStyle/>
          <a:p>
            <a:r>
              <a:rPr lang="en-US" sz="4400" dirty="0"/>
              <a:t>1 Kings 12:26-29</a:t>
            </a:r>
          </a:p>
        </p:txBody>
      </p:sp>
    </p:spTree>
    <p:extLst>
      <p:ext uri="{BB962C8B-B14F-4D97-AF65-F5344CB8AC3E}">
        <p14:creationId xmlns:p14="http://schemas.microsoft.com/office/powerpoint/2010/main" val="2636725706"/>
      </p:ext>
    </p:extLst>
  </p:cSld>
  <p:clrMapOvr>
    <a:masterClrMapping/>
  </p:clrMapOvr>
  <mc:AlternateContent xmlns:mc="http://schemas.openxmlformats.org/markup-compatibility/2006">
    <mc:Choice xmlns:p14="http://schemas.microsoft.com/office/powerpoint/2010/main" Requires="p14">
      <p:transition spd="slow" p14:dur="1500">
        <p14:prism isContent="1"/>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5043607" y="790575"/>
            <a:ext cx="6600705" cy="5864225"/>
          </a:xfrm>
          <a:prstGeom prst="rect">
            <a:avLst/>
          </a:prstGeom>
          <a:ln w="38100">
            <a:solidFill>
              <a:schemeClr val="tx1"/>
            </a:solidFill>
          </a:ln>
        </p:spPr>
      </p:pic>
      <p:sp>
        <p:nvSpPr>
          <p:cNvPr id="3" name="Arrow: Right 2"/>
          <p:cNvSpPr/>
          <p:nvPr/>
        </p:nvSpPr>
        <p:spPr>
          <a:xfrm>
            <a:off x="6896746" y="449451"/>
            <a:ext cx="1658319" cy="1193369"/>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DAN</a:t>
            </a:r>
          </a:p>
        </p:txBody>
      </p:sp>
      <p:sp>
        <p:nvSpPr>
          <p:cNvPr id="4" name="Arrow: Right 3"/>
          <p:cNvSpPr/>
          <p:nvPr/>
        </p:nvSpPr>
        <p:spPr>
          <a:xfrm>
            <a:off x="5532895" y="3552125"/>
            <a:ext cx="2058692" cy="1193369"/>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BETHEL</a:t>
            </a:r>
          </a:p>
        </p:txBody>
      </p:sp>
      <p:sp>
        <p:nvSpPr>
          <p:cNvPr id="6" name="Arrow: Left 5"/>
          <p:cNvSpPr/>
          <p:nvPr/>
        </p:nvSpPr>
        <p:spPr>
          <a:xfrm>
            <a:off x="7591587" y="4076055"/>
            <a:ext cx="3505199" cy="12816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JERUSALEM</a:t>
            </a:r>
          </a:p>
        </p:txBody>
      </p:sp>
      <p:sp>
        <p:nvSpPr>
          <p:cNvPr id="7" name="TextBox 6"/>
          <p:cNvSpPr txBox="1"/>
          <p:nvPr/>
        </p:nvSpPr>
        <p:spPr>
          <a:xfrm>
            <a:off x="312631" y="790575"/>
            <a:ext cx="4522840" cy="5878532"/>
          </a:xfrm>
          <a:prstGeom prst="rect">
            <a:avLst/>
          </a:prstGeom>
          <a:noFill/>
        </p:spPr>
        <p:txBody>
          <a:bodyPr wrap="square" rtlCol="0">
            <a:spAutoFit/>
          </a:bodyPr>
          <a:lstStyle/>
          <a:p>
            <a:r>
              <a:rPr lang="en-US" sz="4000" b="1" dirty="0"/>
              <a:t>Dan</a:t>
            </a:r>
          </a:p>
          <a:p>
            <a:pPr marL="285750" indent="-285750">
              <a:buFont typeface="Arial" panose="020B0604020202020204" pitchFamily="34" charset="0"/>
              <a:buChar char="•"/>
            </a:pPr>
            <a:r>
              <a:rPr lang="en-US" sz="3200" dirty="0"/>
              <a:t>At foot of Mt. Hermon</a:t>
            </a:r>
          </a:p>
          <a:p>
            <a:pPr marL="285750" indent="-285750">
              <a:buFont typeface="Arial" panose="020B0604020202020204" pitchFamily="34" charset="0"/>
              <a:buChar char="•"/>
            </a:pPr>
            <a:r>
              <a:rPr lang="en-US" sz="3200" dirty="0"/>
              <a:t>120 miles N.  Jerusalem</a:t>
            </a:r>
          </a:p>
          <a:p>
            <a:endParaRPr lang="en-US" sz="3200" dirty="0"/>
          </a:p>
          <a:p>
            <a:r>
              <a:rPr lang="en-US" sz="4000" b="1" dirty="0"/>
              <a:t>Bethel</a:t>
            </a:r>
          </a:p>
          <a:p>
            <a:pPr marL="285750" indent="-285750">
              <a:buFont typeface="Arial" panose="020B0604020202020204" pitchFamily="34" charset="0"/>
              <a:buChar char="•"/>
            </a:pPr>
            <a:r>
              <a:rPr lang="en-US" sz="3200" dirty="0"/>
              <a:t>12 miles N.  Jerusalem</a:t>
            </a:r>
          </a:p>
          <a:p>
            <a:endParaRPr lang="en-US" sz="3200" dirty="0"/>
          </a:p>
          <a:p>
            <a:r>
              <a:rPr lang="en-US" sz="4000" b="1" dirty="0"/>
              <a:t>Jerusalem</a:t>
            </a:r>
          </a:p>
          <a:p>
            <a:pPr marL="285750" indent="-285750">
              <a:buFont typeface="Arial" panose="020B0604020202020204" pitchFamily="34" charset="0"/>
              <a:buChar char="•"/>
            </a:pPr>
            <a:r>
              <a:rPr lang="en-US" sz="3200" dirty="0"/>
              <a:t>Center of worship</a:t>
            </a:r>
          </a:p>
          <a:p>
            <a:pPr marL="285750" indent="-285750">
              <a:buFont typeface="Arial" panose="020B0604020202020204" pitchFamily="34" charset="0"/>
              <a:buChar char="•"/>
            </a:pPr>
            <a:r>
              <a:rPr lang="en-US" sz="3200" dirty="0"/>
              <a:t>Location of Temple of God</a:t>
            </a:r>
          </a:p>
        </p:txBody>
      </p:sp>
    </p:spTree>
    <p:extLst>
      <p:ext uri="{BB962C8B-B14F-4D97-AF65-F5344CB8AC3E}">
        <p14:creationId xmlns:p14="http://schemas.microsoft.com/office/powerpoint/2010/main" val="4070836992"/>
      </p:ext>
    </p:extLst>
  </p:cSld>
  <p:clrMapOvr>
    <a:masterClrMapping/>
  </p:clrMapOvr>
  <mc:AlternateContent xmlns:mc="http://schemas.openxmlformats.org/markup-compatibility/2006">
    <mc:Choice xmlns:p14="http://schemas.microsoft.com/office/powerpoint/2010/main" Requires="p14">
      <p:transition spd="slow" p14:dur="1500">
        <p14:prism isContent="1"/>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The lure of the easy way</a:t>
            </a:r>
          </a:p>
        </p:txBody>
      </p:sp>
      <p:sp>
        <p:nvSpPr>
          <p:cNvPr id="3" name="Content Placeholder 2"/>
          <p:cNvSpPr>
            <a:spLocks noGrp="1"/>
          </p:cNvSpPr>
          <p:nvPr>
            <p:ph sz="half" idx="1"/>
          </p:nvPr>
        </p:nvSpPr>
        <p:spPr/>
        <p:txBody>
          <a:bodyPr anchor="t"/>
          <a:lstStyle/>
          <a:p>
            <a:pPr marL="522288" indent="-522288"/>
            <a:r>
              <a:rPr lang="en-US" sz="4000" b="1" dirty="0"/>
              <a:t>Lose weight, without dieting or exercise!</a:t>
            </a:r>
          </a:p>
          <a:p>
            <a:pPr marL="522288" indent="-522288"/>
            <a:r>
              <a:rPr lang="en-US" sz="4000" b="1" dirty="0"/>
              <a:t>Quit smoking, the easy way!</a:t>
            </a:r>
          </a:p>
          <a:p>
            <a:endParaRPr lang="en-US" dirty="0"/>
          </a:p>
        </p:txBody>
      </p:sp>
      <p:sp>
        <p:nvSpPr>
          <p:cNvPr id="4" name="Content Placeholder 3"/>
          <p:cNvSpPr>
            <a:spLocks noGrp="1"/>
          </p:cNvSpPr>
          <p:nvPr>
            <p:ph sz="half" idx="2"/>
          </p:nvPr>
        </p:nvSpPr>
        <p:spPr/>
        <p:txBody>
          <a:bodyPr anchor="t">
            <a:normAutofit/>
          </a:bodyPr>
          <a:lstStyle/>
          <a:p>
            <a:pPr marL="522288" indent="-522288"/>
            <a:r>
              <a:rPr lang="en-US" sz="4000" b="1" dirty="0"/>
              <a:t>Washboard abs in 15 minutes!</a:t>
            </a:r>
          </a:p>
          <a:p>
            <a:pPr marL="522288" indent="-522288"/>
            <a:r>
              <a:rPr lang="en-US" sz="4000" b="1" dirty="0"/>
              <a:t>Financial independence in 3 easy steps!</a:t>
            </a:r>
          </a:p>
          <a:p>
            <a:pPr marL="392113" indent="-392113"/>
            <a:endParaRPr lang="en-US" sz="4000" b="1" dirty="0"/>
          </a:p>
        </p:txBody>
      </p:sp>
    </p:spTree>
    <p:extLst>
      <p:ext uri="{BB962C8B-B14F-4D97-AF65-F5344CB8AC3E}">
        <p14:creationId xmlns:p14="http://schemas.microsoft.com/office/powerpoint/2010/main" val="2671187106"/>
      </p:ext>
    </p:extLst>
  </p:cSld>
  <p:clrMapOvr>
    <a:masterClrMapping/>
  </p:clrMapOvr>
  <mc:AlternateContent xmlns:mc="http://schemas.openxmlformats.org/markup-compatibility/2006">
    <mc:Choice xmlns:p14="http://schemas.microsoft.com/office/powerpoint/2010/main" Requires="p14">
      <p:transition spd="slow" p14:dur="15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anim calcmode="lin" valueType="num">
                                      <p:cBhvr>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fade">
                                      <p:cBhvr>
                                        <p:cTn id="21" dur="500"/>
                                        <p:tgtEl>
                                          <p:spTgt spid="4">
                                            <p:txEl>
                                              <p:pRg st="0" end="0"/>
                                            </p:txEl>
                                          </p:spTgt>
                                        </p:tgtEl>
                                      </p:cBhvr>
                                    </p:animEffect>
                                    <p:anim calcmode="lin" valueType="num">
                                      <p:cBhvr>
                                        <p:cTn id="22"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3" dur="5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Effect transition="in" filter="fade">
                                      <p:cBhvr>
                                        <p:cTn id="28" dur="500"/>
                                        <p:tgtEl>
                                          <p:spTgt spid="4">
                                            <p:txEl>
                                              <p:pRg st="1" end="1"/>
                                            </p:txEl>
                                          </p:spTgt>
                                        </p:tgtEl>
                                      </p:cBhvr>
                                    </p:animEffect>
                                    <p:anim calcmode="lin" valueType="num">
                                      <p:cBhvr>
                                        <p:cTn id="2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0" dur="5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The lure of the easy way</a:t>
            </a:r>
          </a:p>
        </p:txBody>
      </p:sp>
      <p:sp>
        <p:nvSpPr>
          <p:cNvPr id="3" name="Content Placeholder 2"/>
          <p:cNvSpPr>
            <a:spLocks noGrp="1"/>
          </p:cNvSpPr>
          <p:nvPr>
            <p:ph sz="half" idx="1"/>
          </p:nvPr>
        </p:nvSpPr>
        <p:spPr>
          <a:xfrm>
            <a:off x="581193" y="2228003"/>
            <a:ext cx="5422390" cy="4342918"/>
          </a:xfrm>
        </p:spPr>
        <p:txBody>
          <a:bodyPr anchor="t"/>
          <a:lstStyle/>
          <a:p>
            <a:pPr marL="522288" indent="-522288"/>
            <a:r>
              <a:rPr lang="en-US" sz="4000" b="1" dirty="0"/>
              <a:t>Where is “Self-Denial”?            (Luke 9:23-24)</a:t>
            </a:r>
          </a:p>
        </p:txBody>
      </p:sp>
      <p:sp>
        <p:nvSpPr>
          <p:cNvPr id="5" name="Content Placeholder 4"/>
          <p:cNvSpPr>
            <a:spLocks noGrp="1"/>
          </p:cNvSpPr>
          <p:nvPr>
            <p:ph sz="half" idx="2"/>
          </p:nvPr>
        </p:nvSpPr>
        <p:spPr/>
        <p:txBody>
          <a:bodyPr/>
          <a:lstStyle/>
          <a:p>
            <a:endParaRPr lang="en-US"/>
          </a:p>
        </p:txBody>
      </p:sp>
    </p:spTree>
    <p:extLst>
      <p:ext uri="{BB962C8B-B14F-4D97-AF65-F5344CB8AC3E}">
        <p14:creationId xmlns:p14="http://schemas.microsoft.com/office/powerpoint/2010/main" val="546280597"/>
      </p:ext>
    </p:extLst>
  </p:cSld>
  <p:clrMapOvr>
    <a:masterClrMapping/>
  </p:clrMapOvr>
  <mc:AlternateContent xmlns:mc="http://schemas.openxmlformats.org/markup-compatibility/2006">
    <mc:Choice xmlns:p14="http://schemas.microsoft.com/office/powerpoint/2010/main" Requires="p14">
      <p:transition spd="slow" p14:dur="15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The lure of the easy way</a:t>
            </a:r>
          </a:p>
        </p:txBody>
      </p:sp>
      <p:sp>
        <p:nvSpPr>
          <p:cNvPr id="3" name="Content Placeholder 2"/>
          <p:cNvSpPr>
            <a:spLocks noGrp="1"/>
          </p:cNvSpPr>
          <p:nvPr>
            <p:ph sz="half" idx="1"/>
          </p:nvPr>
        </p:nvSpPr>
        <p:spPr>
          <a:xfrm>
            <a:off x="581193" y="2228003"/>
            <a:ext cx="5422390" cy="4342918"/>
          </a:xfrm>
        </p:spPr>
        <p:txBody>
          <a:bodyPr anchor="t"/>
          <a:lstStyle/>
          <a:p>
            <a:pPr marL="522288" indent="-522288"/>
            <a:r>
              <a:rPr lang="en-US" sz="4000" b="1" dirty="0"/>
              <a:t>Where is “Self-Denial”?            (Luke 9:23-24)</a:t>
            </a:r>
          </a:p>
          <a:p>
            <a:pPr marL="522288" indent="-522288"/>
            <a:r>
              <a:rPr lang="en-US" sz="4000" b="1" dirty="0"/>
              <a:t>Where is “giving all diligence”?             (2 Peter 1:5-9)</a:t>
            </a:r>
          </a:p>
          <a:p>
            <a:endParaRPr lang="en-US" dirty="0"/>
          </a:p>
        </p:txBody>
      </p:sp>
      <p:sp>
        <p:nvSpPr>
          <p:cNvPr id="5" name="Content Placeholder 4"/>
          <p:cNvSpPr>
            <a:spLocks noGrp="1"/>
          </p:cNvSpPr>
          <p:nvPr>
            <p:ph sz="half" idx="2"/>
          </p:nvPr>
        </p:nvSpPr>
        <p:spPr/>
        <p:txBody>
          <a:bodyPr/>
          <a:lstStyle/>
          <a:p>
            <a:endParaRPr lang="en-US"/>
          </a:p>
        </p:txBody>
      </p:sp>
    </p:spTree>
    <p:extLst>
      <p:ext uri="{BB962C8B-B14F-4D97-AF65-F5344CB8AC3E}">
        <p14:creationId xmlns:p14="http://schemas.microsoft.com/office/powerpoint/2010/main" val="2643596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anim calcmode="lin" valueType="num">
                                      <p:cBhvr>
                                        <p:cTn id="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The lure of the easy way</a:t>
            </a:r>
          </a:p>
        </p:txBody>
      </p:sp>
      <p:sp>
        <p:nvSpPr>
          <p:cNvPr id="3" name="Content Placeholder 2"/>
          <p:cNvSpPr>
            <a:spLocks noGrp="1"/>
          </p:cNvSpPr>
          <p:nvPr>
            <p:ph sz="half" idx="1"/>
          </p:nvPr>
        </p:nvSpPr>
        <p:spPr>
          <a:xfrm>
            <a:off x="581193" y="2228003"/>
            <a:ext cx="5422390" cy="4342918"/>
          </a:xfrm>
        </p:spPr>
        <p:txBody>
          <a:bodyPr anchor="t"/>
          <a:lstStyle/>
          <a:p>
            <a:pPr marL="522288" indent="-522288"/>
            <a:r>
              <a:rPr lang="en-US" sz="4000" b="1" dirty="0"/>
              <a:t>Where is “Self-Denial”?            (Luke 9:23-24)</a:t>
            </a:r>
          </a:p>
          <a:p>
            <a:pPr marL="522288" indent="-522288"/>
            <a:r>
              <a:rPr lang="en-US" sz="4000" b="1" dirty="0"/>
              <a:t>Where is “giving all diligence”?             (2 Peter 1:5-9)</a:t>
            </a:r>
          </a:p>
          <a:p>
            <a:endParaRPr lang="en-US" dirty="0"/>
          </a:p>
        </p:txBody>
      </p:sp>
      <p:sp>
        <p:nvSpPr>
          <p:cNvPr id="4" name="Content Placeholder 3"/>
          <p:cNvSpPr>
            <a:spLocks noGrp="1"/>
          </p:cNvSpPr>
          <p:nvPr>
            <p:ph sz="half" idx="2"/>
          </p:nvPr>
        </p:nvSpPr>
        <p:spPr>
          <a:xfrm>
            <a:off x="6188417" y="2228003"/>
            <a:ext cx="5422392" cy="2322732"/>
          </a:xfrm>
        </p:spPr>
        <p:txBody>
          <a:bodyPr anchor="t">
            <a:normAutofit/>
          </a:bodyPr>
          <a:lstStyle/>
          <a:p>
            <a:pPr marL="522288" indent="-522288"/>
            <a:r>
              <a:rPr lang="en-US" sz="4000" b="1" dirty="0"/>
              <a:t>Where is “striving”?             (Luke 13:22-24)</a:t>
            </a:r>
          </a:p>
        </p:txBody>
      </p:sp>
    </p:spTree>
    <p:extLst>
      <p:ext uri="{BB962C8B-B14F-4D97-AF65-F5344CB8AC3E}">
        <p14:creationId xmlns:p14="http://schemas.microsoft.com/office/powerpoint/2010/main" val="134433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anim calcmode="lin" valueType="num">
                                      <p:cBhvr>
                                        <p:cTn id="8"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191" y="753035"/>
            <a:ext cx="10993549" cy="1075765"/>
          </a:xfrm>
        </p:spPr>
        <p:txBody>
          <a:bodyPr>
            <a:normAutofit/>
          </a:bodyPr>
          <a:lstStyle/>
          <a:p>
            <a:r>
              <a:rPr lang="en-US" sz="6000" dirty="0"/>
              <a:t>Conclusion</a:t>
            </a:r>
          </a:p>
        </p:txBody>
      </p:sp>
      <p:sp>
        <p:nvSpPr>
          <p:cNvPr id="3" name="Subtitle 2"/>
          <p:cNvSpPr>
            <a:spLocks noGrp="1"/>
          </p:cNvSpPr>
          <p:nvPr>
            <p:ph type="subTitle" idx="1"/>
          </p:nvPr>
        </p:nvSpPr>
        <p:spPr>
          <a:xfrm>
            <a:off x="581194" y="1828800"/>
            <a:ext cx="10993546" cy="995082"/>
          </a:xfrm>
        </p:spPr>
        <p:txBody>
          <a:bodyPr/>
          <a:lstStyle/>
          <a:p>
            <a:pPr lvl="0">
              <a:buClr>
                <a:srgbClr val="4590B8"/>
              </a:buClr>
            </a:pPr>
            <a:r>
              <a:rPr lang="en-US" sz="4400" cap="none" dirty="0">
                <a:solidFill>
                  <a:srgbClr val="3D3D3D"/>
                </a:solidFill>
              </a:rPr>
              <a:t>Matthew 7:13-14</a:t>
            </a:r>
          </a:p>
          <a:p>
            <a:endParaRPr lang="en-US" dirty="0"/>
          </a:p>
        </p:txBody>
      </p:sp>
      <p:sp>
        <p:nvSpPr>
          <p:cNvPr id="4" name="TextBox 3"/>
          <p:cNvSpPr txBox="1"/>
          <p:nvPr/>
        </p:nvSpPr>
        <p:spPr>
          <a:xfrm>
            <a:off x="581191" y="3200401"/>
            <a:ext cx="10993549" cy="3046988"/>
          </a:xfrm>
          <a:prstGeom prst="rect">
            <a:avLst/>
          </a:prstGeom>
          <a:noFill/>
        </p:spPr>
        <p:txBody>
          <a:bodyPr wrap="square" rtlCol="0">
            <a:spAutoFit/>
          </a:bodyPr>
          <a:lstStyle/>
          <a:p>
            <a:pPr algn="ctr"/>
            <a:r>
              <a:rPr lang="en-US" sz="4800" b="1" dirty="0">
                <a:solidFill>
                  <a:schemeClr val="bg1"/>
                </a:solidFill>
              </a:rPr>
              <a:t>Too Much? </a:t>
            </a:r>
          </a:p>
          <a:p>
            <a:r>
              <a:rPr lang="en-US" sz="3600" b="1" dirty="0">
                <a:solidFill>
                  <a:schemeClr val="bg1"/>
                </a:solidFill>
              </a:rPr>
              <a:t>Adequate preparation for Bible class… Personal Bible study… Visiting the sick… Personal efforts to evangelize… Practicing discipline… Maintaining personal purity</a:t>
            </a:r>
          </a:p>
        </p:txBody>
      </p:sp>
    </p:spTree>
    <p:extLst>
      <p:ext uri="{BB962C8B-B14F-4D97-AF65-F5344CB8AC3E}">
        <p14:creationId xmlns:p14="http://schemas.microsoft.com/office/powerpoint/2010/main" val="3196057118"/>
      </p:ext>
    </p:extLst>
  </p:cSld>
  <p:clrMapOvr>
    <a:masterClrMapping/>
  </p:clrMapOvr>
  <mc:AlternateContent xmlns:mc="http://schemas.openxmlformats.org/markup-compatibility/2006">
    <mc:Choice xmlns:p14="http://schemas.microsoft.com/office/powerpoint/2010/main" Requires="p14">
      <p:transition spd="slow" p14:dur="1500">
        <p14:prism isContent="1"/>
      </p:transition>
    </mc:Choice>
    <mc:Fallback>
      <p:transition spd="slow">
        <p:fade/>
      </p:transition>
    </mc:Fallback>
  </mc:AlternateContent>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100</TotalTime>
  <Words>1363</Words>
  <Application>Microsoft Office PowerPoint</Application>
  <PresentationFormat>Widescreen</PresentationFormat>
  <Paragraphs>99</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Gill Sans MT</vt:lpstr>
      <vt:lpstr>Wingdings 2</vt:lpstr>
      <vt:lpstr>Dividend</vt:lpstr>
      <vt:lpstr>The Easy Way</vt:lpstr>
      <vt:lpstr>PowerPoint Presentation</vt:lpstr>
      <vt:lpstr>The lure of the easy way</vt:lpstr>
      <vt:lpstr>The lure of the easy way</vt:lpstr>
      <vt:lpstr>The lure of the easy way</vt:lpstr>
      <vt:lpstr>The lure of the easy way</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Easy Way</dc:title>
  <dc:creator>Stan Cox</dc:creator>
  <cp:lastModifiedBy>Stan Cox</cp:lastModifiedBy>
  <cp:revision>12</cp:revision>
  <dcterms:created xsi:type="dcterms:W3CDTF">2016-09-18T01:55:27Z</dcterms:created>
  <dcterms:modified xsi:type="dcterms:W3CDTF">2016-09-18T03:36:00Z</dcterms:modified>
</cp:coreProperties>
</file>