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lored Crayons" panose="02000500000000000000" pitchFamily="2" charset="0"/>
      <p:regular r:id="rId18"/>
    </p:embeddedFont>
    <p:embeddedFont>
      <p:font typeface="Footlight MT Light" panose="0204060206030A0203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0436" autoAdjust="0"/>
  </p:normalViewPr>
  <p:slideViewPr>
    <p:cSldViewPr snapToGrid="0">
      <p:cViewPr varScale="1">
        <p:scale>
          <a:sx n="46" d="100"/>
          <a:sy n="46" d="100"/>
        </p:scale>
        <p:origin x="2021" y="43"/>
      </p:cViewPr>
      <p:guideLst/>
    </p:cSldViewPr>
  </p:slideViewPr>
  <p:notesTextViewPr>
    <p:cViewPr>
      <p:scale>
        <a:sx n="1" d="1"/>
        <a:sy n="1" d="1"/>
      </p:scale>
      <p:origin x="0" y="0"/>
    </p:cViewPr>
  </p:notesTextViewPr>
  <p:notesViewPr>
    <p:cSldViewPr snapToGrid="0">
      <p:cViewPr varScale="1">
        <p:scale>
          <a:sx n="63" d="100"/>
          <a:sy n="63" d="100"/>
        </p:scale>
        <p:origin x="145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53618-A1B6-4628-849F-AD87794A6FEC}"/>
              </a:ext>
            </a:extLst>
          </p:cNvPr>
          <p:cNvSpPr>
            <a:spLocks noGrp="1"/>
          </p:cNvSpPr>
          <p:nvPr>
            <p:ph type="hdr" sz="quarter"/>
          </p:nvPr>
        </p:nvSpPr>
        <p:spPr>
          <a:xfrm>
            <a:off x="0" y="0"/>
            <a:ext cx="4523232" cy="731520"/>
          </a:xfrm>
          <a:prstGeom prst="rect">
            <a:avLst/>
          </a:prstGeom>
        </p:spPr>
        <p:txBody>
          <a:bodyPr vert="horz" lIns="91440" tIns="45720" rIns="91440" bIns="45720" rtlCol="0"/>
          <a:lstStyle>
            <a:lvl1pPr algn="l">
              <a:defRPr sz="1200"/>
            </a:lvl1pPr>
          </a:lstStyle>
          <a:p>
            <a:r>
              <a:rPr lang="en-US" sz="1800" dirty="0">
                <a:latin typeface="Footlight MT Light" panose="0204060206030A020304" pitchFamily="18" charset="0"/>
              </a:rPr>
              <a:t>the </a:t>
            </a:r>
            <a:r>
              <a:rPr lang="en-US" sz="1800" dirty="0">
                <a:latin typeface="Colored Crayons" panose="02000500000000000000" pitchFamily="2" charset="0"/>
              </a:rPr>
              <a:t>Elementary</a:t>
            </a:r>
            <a:r>
              <a:rPr lang="en-US" sz="1800" dirty="0">
                <a:latin typeface="Footlight MT Light" panose="0204060206030A020304" pitchFamily="18" charset="0"/>
              </a:rPr>
              <a:t> Principles of Christ</a:t>
            </a:r>
          </a:p>
          <a:p>
            <a:r>
              <a:rPr lang="en-US" dirty="0"/>
              <a:t>(Hebrews 6:1-3)</a:t>
            </a:r>
          </a:p>
        </p:txBody>
      </p:sp>
      <p:sp>
        <p:nvSpPr>
          <p:cNvPr id="3" name="Date Placeholder 2">
            <a:extLst>
              <a:ext uri="{FF2B5EF4-FFF2-40B4-BE49-F238E27FC236}">
                <a16:creationId xmlns:a16="http://schemas.microsoft.com/office/drawing/2014/main" id="{5AE4C62E-5FF6-4AA3-BC65-54DC00E3D0DE}"/>
              </a:ext>
            </a:extLst>
          </p:cNvPr>
          <p:cNvSpPr>
            <a:spLocks noGrp="1"/>
          </p:cNvSpPr>
          <p:nvPr>
            <p:ph type="dt" sz="quarter" idx="1"/>
          </p:nvPr>
        </p:nvSpPr>
        <p:spPr>
          <a:xfrm>
            <a:off x="4888991" y="0"/>
            <a:ext cx="1967421" cy="458788"/>
          </a:xfrm>
          <a:prstGeom prst="rect">
            <a:avLst/>
          </a:prstGeom>
        </p:spPr>
        <p:txBody>
          <a:bodyPr vert="horz" lIns="91440" tIns="45720" rIns="91440" bIns="45720" rtlCol="0"/>
          <a:lstStyle>
            <a:lvl1pPr algn="r">
              <a:defRPr sz="1200"/>
            </a:lvl1pPr>
          </a:lstStyle>
          <a:p>
            <a:r>
              <a:rPr lang="en-US" dirty="0"/>
              <a:t>September 16, 2018 am</a:t>
            </a:r>
          </a:p>
        </p:txBody>
      </p:sp>
      <p:sp>
        <p:nvSpPr>
          <p:cNvPr id="4" name="Footer Placeholder 3">
            <a:extLst>
              <a:ext uri="{FF2B5EF4-FFF2-40B4-BE49-F238E27FC236}">
                <a16:creationId xmlns:a16="http://schemas.microsoft.com/office/drawing/2014/main" id="{39AC79CF-5CFE-4EEC-9D0B-3ABB561BCC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a:t>
            </a:r>
          </a:p>
        </p:txBody>
      </p:sp>
      <p:sp>
        <p:nvSpPr>
          <p:cNvPr id="5" name="Slide Number Placeholder 4">
            <a:extLst>
              <a:ext uri="{FF2B5EF4-FFF2-40B4-BE49-F238E27FC236}">
                <a16:creationId xmlns:a16="http://schemas.microsoft.com/office/drawing/2014/main" id="{C551CFB2-CA30-4A5D-9DFC-1A0A0F0B67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5B7E771-F859-4EC6-8D40-4A6099197997}" type="slidenum">
              <a:rPr lang="en-US" smtClean="0"/>
              <a:t>‹#›</a:t>
            </a:fld>
            <a:endParaRPr lang="en-US" dirty="0"/>
          </a:p>
        </p:txBody>
      </p:sp>
    </p:spTree>
    <p:extLst>
      <p:ext uri="{BB962C8B-B14F-4D97-AF65-F5344CB8AC3E}">
        <p14:creationId xmlns:p14="http://schemas.microsoft.com/office/powerpoint/2010/main" val="459467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6FD63-F10A-4A01-9C6A-E623FA7F0AC5}" type="datetimeFigureOut">
              <a:rPr lang="en-US" smtClean="0"/>
              <a:t>9/16/2018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107CB-91A2-41BC-9607-4BEB250B2331}" type="slidenum">
              <a:rPr lang="en-US" smtClean="0"/>
              <a:t>‹#›</a:t>
            </a:fld>
            <a:endParaRPr lang="en-US"/>
          </a:p>
        </p:txBody>
      </p:sp>
    </p:spTree>
    <p:extLst>
      <p:ext uri="{BB962C8B-B14F-4D97-AF65-F5344CB8AC3E}">
        <p14:creationId xmlns:p14="http://schemas.microsoft.com/office/powerpoint/2010/main" val="338131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Hebrews 5, the writer describes the qualifications of Jesus Christ as High Priest after the order of Melchizedek.</a:t>
            </a:r>
          </a:p>
          <a:p>
            <a:pPr marL="171450" indent="-171450">
              <a:buFont typeface="Arial" panose="020B0604020202020204" pitchFamily="34" charset="0"/>
              <a:buChar char="•"/>
            </a:pPr>
            <a:r>
              <a:rPr lang="en-US" b="0" dirty="0"/>
              <a:t>He recognized that this teaching, though important, was something that they would struggle with because they had not matured spiritually</a:t>
            </a:r>
          </a:p>
          <a:p>
            <a:pPr marL="0" indent="0">
              <a:buFont typeface="Arial" panose="020B0604020202020204" pitchFamily="34" charset="0"/>
              <a:buNone/>
            </a:pPr>
            <a:r>
              <a:rPr lang="en-US" b="1" dirty="0"/>
              <a:t>(Hebrews 5:11-12), </a:t>
            </a:r>
            <a:r>
              <a:rPr lang="en-US" b="0" i="1" dirty="0"/>
              <a:t>“of whom we have much to say, and hard to explain, since you have become dull of hearing. </a:t>
            </a:r>
            <a:r>
              <a:rPr lang="en-US" b="0" i="1" baseline="30000" dirty="0"/>
              <a:t>12</a:t>
            </a:r>
            <a:r>
              <a:rPr lang="en-US" b="0" i="1" dirty="0"/>
              <a:t> For though by this time you ought to be teachers, you need someone to teach you again the first principles of the oracles of God; and you have come to need milk and not solid food.”</a:t>
            </a:r>
          </a:p>
          <a:p>
            <a:endParaRPr lang="en-US" b="1" dirty="0"/>
          </a:p>
          <a:p>
            <a:r>
              <a:rPr lang="en-US" b="1" dirty="0"/>
              <a:t>So, he here admonishes them for their regression in the faith….</a:t>
            </a:r>
          </a:p>
          <a:p>
            <a:r>
              <a:rPr lang="en-US" b="1" dirty="0"/>
              <a:t>(Hebrews 6:1-3), </a:t>
            </a:r>
            <a:r>
              <a:rPr lang="en-US" i="1" dirty="0"/>
              <a:t>“Therefore, leaving the discussion of the elementary principles of Christ, let us go on to perfection, not laying again the foundation of repentance from dead works and of faith toward God,</a:t>
            </a:r>
            <a:r>
              <a:rPr lang="en-US" i="1" baseline="30000" dirty="0"/>
              <a:t> 2</a:t>
            </a:r>
            <a:r>
              <a:rPr lang="en-US" i="1" dirty="0"/>
              <a:t> of the doctrine of baptisms, of laying on of hands, of resurrection of the dead, and of eternal judgment.</a:t>
            </a:r>
            <a:r>
              <a:rPr lang="en-US" i="1" baseline="30000" dirty="0"/>
              <a:t> 3</a:t>
            </a:r>
            <a:r>
              <a:rPr lang="en-US" i="1" dirty="0"/>
              <a:t> And this we will do if God permits.”</a:t>
            </a:r>
          </a:p>
          <a:p>
            <a:pPr marL="171450" indent="-171450">
              <a:buFont typeface="Arial" panose="020B0604020202020204" pitchFamily="34" charset="0"/>
              <a:buChar char="•"/>
            </a:pPr>
            <a:r>
              <a:rPr lang="en-US" b="0" dirty="0"/>
              <a:t>The list given in verses 1-3 constitute </a:t>
            </a:r>
            <a:r>
              <a:rPr lang="en-US" b="0" i="1" dirty="0"/>
              <a:t>“elementary principles” </a:t>
            </a:r>
            <a:r>
              <a:rPr lang="en-US" b="0" dirty="0"/>
              <a:t>(NKVJ); </a:t>
            </a:r>
            <a:r>
              <a:rPr lang="en-US" b="0" i="1" dirty="0"/>
              <a:t>“elementary doctrine” </a:t>
            </a:r>
            <a:r>
              <a:rPr lang="en-US" b="0" dirty="0"/>
              <a:t>(ESV); </a:t>
            </a:r>
            <a:r>
              <a:rPr lang="en-US" b="0" i="1" dirty="0"/>
              <a:t>“first principles” </a:t>
            </a:r>
            <a:r>
              <a:rPr lang="en-US" b="0" dirty="0"/>
              <a:t>(ASV); </a:t>
            </a:r>
            <a:r>
              <a:rPr lang="en-US" b="0" i="1" dirty="0"/>
              <a:t>“elementary teachings” </a:t>
            </a:r>
            <a:r>
              <a:rPr lang="en-US" b="0" dirty="0"/>
              <a:t>(NIV)</a:t>
            </a:r>
          </a:p>
          <a:p>
            <a:pPr marL="171450" indent="-171450">
              <a:buFont typeface="Arial" panose="020B0604020202020204" pitchFamily="34" charset="0"/>
              <a:buChar char="•"/>
            </a:pPr>
            <a:r>
              <a:rPr lang="en-US" b="0" dirty="0"/>
              <a:t>The writer implies that these are things Christians should all know and understand &amp; then build upon as they mature</a:t>
            </a:r>
          </a:p>
          <a:p>
            <a:pPr marL="171450" indent="-171450">
              <a:buFont typeface="Arial" panose="020B0604020202020204" pitchFamily="34" charset="0"/>
              <a:buChar char="•"/>
            </a:pPr>
            <a:r>
              <a:rPr lang="en-US" b="0" i="1" dirty="0"/>
              <a:t>“Not laying again the foundation”</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Illustration:  Mathematics </a:t>
            </a:r>
            <a:r>
              <a:rPr lang="en-US" b="0" dirty="0"/>
              <a:t>(Start off with adding/subtracting – multiplying and dividing… Then go on to more advanced concepts: algebra, trigonometry, calculus)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There is grave danger in regression.  Rather, we must doggedly and diligently forge ahead in seeking to mature!</a:t>
            </a: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It is interesting how often these elementary doctrines are misunderstood, twisted, denied and abused</a:t>
            </a:r>
          </a:p>
          <a:p>
            <a:pPr marL="171450" indent="-171450">
              <a:buFont typeface="Arial" panose="020B0604020202020204" pitchFamily="34" charset="0"/>
              <a:buChar char="•"/>
            </a:pPr>
            <a:r>
              <a:rPr lang="en-US" b="1" dirty="0"/>
              <a:t>Today’s lesson is a concise attempt to affirm these elementary, foundational, important and simple truths!  With this foundation, we may progress in the process of maturing as Christians.</a:t>
            </a:r>
          </a:p>
        </p:txBody>
      </p:sp>
      <p:sp>
        <p:nvSpPr>
          <p:cNvPr id="4" name="Slide Number Placeholder 3"/>
          <p:cNvSpPr>
            <a:spLocks noGrp="1"/>
          </p:cNvSpPr>
          <p:nvPr>
            <p:ph type="sldNum" sz="quarter" idx="5"/>
          </p:nvPr>
        </p:nvSpPr>
        <p:spPr/>
        <p:txBody>
          <a:bodyPr/>
          <a:lstStyle/>
          <a:p>
            <a:fld id="{035107CB-91A2-41BC-9607-4BEB250B2331}" type="slidenum">
              <a:rPr lang="en-US" smtClean="0"/>
              <a:t>1</a:t>
            </a:fld>
            <a:endParaRPr lang="en-US"/>
          </a:p>
        </p:txBody>
      </p:sp>
    </p:spTree>
    <p:extLst>
      <p:ext uri="{BB962C8B-B14F-4D97-AF65-F5344CB8AC3E}">
        <p14:creationId xmlns:p14="http://schemas.microsoft.com/office/powerpoint/2010/main" val="216484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00FF00"/>
                </a:highlight>
              </a:rPr>
              <a:t>Repentance from dead works (6:1)</a:t>
            </a:r>
          </a:p>
          <a:p>
            <a:pPr marL="171450" indent="-171450">
              <a:buFont typeface="Arial" panose="020B0604020202020204" pitchFamily="34" charset="0"/>
              <a:buChar char="•"/>
            </a:pPr>
            <a:r>
              <a:rPr lang="en-US" b="1" dirty="0">
                <a:highlight>
                  <a:srgbClr val="FFFF00"/>
                </a:highlight>
              </a:rPr>
              <a:t>Interestingly, this is the first of the instructions given to the Jews by our Lord in His ministry</a:t>
            </a:r>
          </a:p>
          <a:p>
            <a:pPr marL="0" indent="0">
              <a:buFont typeface="Arial" panose="020B0604020202020204" pitchFamily="34" charset="0"/>
              <a:buNone/>
            </a:pPr>
            <a:r>
              <a:rPr lang="en-US" b="1" dirty="0">
                <a:solidFill>
                  <a:srgbClr val="FF0000"/>
                </a:solidFill>
              </a:rPr>
              <a:t>(Mark 1:14-15), </a:t>
            </a:r>
            <a:r>
              <a:rPr lang="en-US" b="1" i="1" dirty="0">
                <a:solidFill>
                  <a:srgbClr val="FF0000"/>
                </a:solidFill>
              </a:rPr>
              <a:t>“</a:t>
            </a:r>
            <a:r>
              <a:rPr lang="en-US" i="1" dirty="0">
                <a:solidFill>
                  <a:srgbClr val="FF0000"/>
                </a:solidFill>
              </a:rPr>
              <a:t>Now after John was put in prison, Jesus came to Galilee, preaching the gospel of the kingdom of God,</a:t>
            </a:r>
            <a:r>
              <a:rPr lang="en-US" i="1" baseline="30000" dirty="0">
                <a:solidFill>
                  <a:srgbClr val="FF0000"/>
                </a:solidFill>
              </a:rPr>
              <a:t> 15</a:t>
            </a:r>
            <a:r>
              <a:rPr lang="en-US" i="1" dirty="0">
                <a:solidFill>
                  <a:srgbClr val="FF0000"/>
                </a:solidFill>
              </a:rPr>
              <a:t> and saying, “The time is fulfilled, and the kingdom of God is at hand. Repent, and believe in the gospel.”</a:t>
            </a:r>
            <a:endParaRPr lang="en-US" b="1" i="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highlight>
                  <a:srgbClr val="00FFFF"/>
                </a:highlight>
              </a:rPr>
              <a:t>Definition: Repentance – (metanoia), </a:t>
            </a:r>
            <a:r>
              <a:rPr lang="en-US" sz="1200" b="1" i="0" u="none" strike="noStrike" kern="1200" baseline="0" dirty="0">
                <a:solidFill>
                  <a:schemeClr val="tx1"/>
                </a:solidFill>
                <a:highlight>
                  <a:srgbClr val="00FFFF"/>
                </a:highlight>
                <a:latin typeface="+mn-lt"/>
                <a:ea typeface="+mn-ea"/>
                <a:cs typeface="+mn-cs"/>
              </a:rPr>
              <a:t>a change of mind</a:t>
            </a:r>
            <a:r>
              <a:rPr lang="en-US" sz="1200" b="0" i="0" u="none" strike="noStrike" kern="1200" baseline="0" dirty="0">
                <a:solidFill>
                  <a:schemeClr val="tx1"/>
                </a:solidFill>
                <a:highlight>
                  <a:srgbClr val="00FFFF"/>
                </a:highlight>
                <a:latin typeface="+mn-lt"/>
                <a:ea typeface="+mn-ea"/>
                <a:cs typeface="+mn-cs"/>
              </a:rPr>
              <a:t>, as it appears to one who repents, of a purpose he has formed or of something he has done (Thayer)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 our context, the idea of </a:t>
            </a:r>
            <a:r>
              <a:rPr lang="en-US" sz="1200" b="0" i="1" u="none" strike="noStrike" kern="1200" baseline="0" dirty="0">
                <a:solidFill>
                  <a:srgbClr val="FF0000"/>
                </a:solidFill>
                <a:latin typeface="+mn-lt"/>
                <a:ea typeface="+mn-ea"/>
                <a:cs typeface="+mn-cs"/>
              </a:rPr>
              <a:t>“dead works” </a:t>
            </a:r>
            <a:r>
              <a:rPr lang="en-US" sz="1200" b="0" i="0" u="none" strike="noStrike" kern="1200" baseline="0" dirty="0">
                <a:solidFill>
                  <a:schemeClr val="tx1"/>
                </a:solidFill>
                <a:latin typeface="+mn-lt"/>
                <a:ea typeface="+mn-ea"/>
                <a:cs typeface="+mn-cs"/>
              </a:rPr>
              <a:t>would indicate sinful actions that bring death.  Stated again in </a:t>
            </a:r>
            <a:r>
              <a:rPr lang="en-US" sz="1200" b="1" i="0" u="none" strike="noStrike" kern="1200" baseline="0" dirty="0">
                <a:solidFill>
                  <a:schemeClr val="tx1"/>
                </a:solidFill>
                <a:latin typeface="+mn-lt"/>
                <a:ea typeface="+mn-ea"/>
                <a:cs typeface="+mn-cs"/>
              </a:rPr>
              <a:t>9:14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rgbClr val="FF0000"/>
                </a:solidFill>
                <a:latin typeface="+mn-lt"/>
                <a:ea typeface="+mn-ea"/>
                <a:cs typeface="+mn-cs"/>
              </a:rPr>
              <a:t>(Hebrews 9:14), </a:t>
            </a:r>
            <a:r>
              <a:rPr lang="en-US" sz="1200" b="0" i="1" u="none" strike="noStrike" kern="1200" baseline="0" dirty="0">
                <a:solidFill>
                  <a:srgbClr val="FF0000"/>
                </a:solidFill>
                <a:latin typeface="+mn-lt"/>
                <a:ea typeface="+mn-ea"/>
                <a:cs typeface="+mn-cs"/>
              </a:rPr>
              <a:t>“</a:t>
            </a:r>
            <a:r>
              <a:rPr lang="en-US" i="1" dirty="0">
                <a:solidFill>
                  <a:srgbClr val="FF0000"/>
                </a:solidFill>
              </a:rPr>
              <a:t>how much more shall the blood of Christ, who through the eternal Spirit offered Himself without spot to God, cleanse your conscience from dead works to serve the living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Note:  It is not a change of mind, if one continues to advocate the same purpose, or practice the same action!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This is why the common idea that one can repent of an adulterous relationship, and continue to practice the adulterous action is wrong!</a:t>
            </a:r>
          </a:p>
          <a:p>
            <a:pPr marL="171450" indent="-171450">
              <a:buFont typeface="Arial" panose="020B0604020202020204" pitchFamily="34" charset="0"/>
              <a:buChar char="•"/>
            </a:pPr>
            <a:r>
              <a:rPr lang="en-US" b="1" dirty="0">
                <a:highlight>
                  <a:srgbClr val="FFFF00"/>
                </a:highlight>
              </a:rPr>
              <a:t>All men are required to repent of sinful attitudes and practices in order to be saved eternally!</a:t>
            </a:r>
          </a:p>
          <a:p>
            <a:pPr marL="628650" lvl="1" indent="-171450">
              <a:buFont typeface="Arial" panose="020B0604020202020204" pitchFamily="34" charset="0"/>
              <a:buChar char="•"/>
            </a:pPr>
            <a:r>
              <a:rPr lang="en-US" b="0" dirty="0"/>
              <a:t>This is true of those who have yet to obtain that redeemed state</a:t>
            </a:r>
          </a:p>
          <a:p>
            <a:pPr marL="0" lvl="0" indent="0">
              <a:buFont typeface="Arial" panose="020B0604020202020204" pitchFamily="34" charset="0"/>
              <a:buNone/>
            </a:pPr>
            <a:r>
              <a:rPr lang="en-US" b="1" dirty="0">
                <a:solidFill>
                  <a:srgbClr val="FF0000"/>
                </a:solidFill>
              </a:rPr>
              <a:t>(Acts 2:38), </a:t>
            </a:r>
            <a:r>
              <a:rPr lang="en-US" b="0" i="1" dirty="0">
                <a:solidFill>
                  <a:srgbClr val="FF0000"/>
                </a:solidFill>
              </a:rPr>
              <a:t>“</a:t>
            </a:r>
            <a:r>
              <a:rPr lang="en-US" i="1" dirty="0">
                <a:solidFill>
                  <a:srgbClr val="FF0000"/>
                </a:solidFill>
              </a:rPr>
              <a:t>Then Peter said to them, “Repent, and let every one of you be baptized in the name of Jesus Christ for the remission of sins; and you shall receive the gift of the Holy Spirit.”</a:t>
            </a:r>
            <a:endParaRPr lang="en-US" b="0" i="1" dirty="0">
              <a:solidFill>
                <a:srgbClr val="FF0000"/>
              </a:solidFill>
            </a:endParaRPr>
          </a:p>
          <a:p>
            <a:pPr marL="628650" lvl="1" indent="-171450">
              <a:buFont typeface="Arial" panose="020B0604020202020204" pitchFamily="34" charset="0"/>
              <a:buChar char="•"/>
            </a:pPr>
            <a:r>
              <a:rPr lang="en-US" b="0" dirty="0"/>
              <a:t>It is also true of those who are Christians who have faltered in their efforts to please God</a:t>
            </a:r>
          </a:p>
          <a:p>
            <a:pPr marL="0" lvl="0" indent="0">
              <a:buFont typeface="Arial" panose="020B0604020202020204" pitchFamily="34" charset="0"/>
              <a:buNone/>
            </a:pPr>
            <a:r>
              <a:rPr lang="en-US" b="1" dirty="0">
                <a:solidFill>
                  <a:srgbClr val="FF0000"/>
                </a:solidFill>
              </a:rPr>
              <a:t>(Revelation 2:22), </a:t>
            </a:r>
            <a:r>
              <a:rPr lang="en-US" b="1" dirty="0"/>
              <a:t>[the Lord’s words to those Christians who tolerated the Jezebel among them], </a:t>
            </a:r>
            <a:r>
              <a:rPr lang="en-US" b="0" i="1" dirty="0">
                <a:solidFill>
                  <a:srgbClr val="FF0000"/>
                </a:solidFill>
              </a:rPr>
              <a:t>“</a:t>
            </a:r>
            <a:r>
              <a:rPr lang="en-US" i="1" dirty="0">
                <a:solidFill>
                  <a:srgbClr val="FF0000"/>
                </a:solidFill>
              </a:rPr>
              <a:t>Indeed I will cast her into a sickbed, and those who commit adultery with her into great tribulation, unless they repent of their deeds.”</a:t>
            </a:r>
            <a:endParaRPr lang="en-US" b="0"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48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Faith Toward God (6:1)</a:t>
            </a:r>
          </a:p>
          <a:p>
            <a:pPr marL="171450" indent="-171450">
              <a:buFont typeface="Arial" panose="020B0604020202020204" pitchFamily="34" charset="0"/>
              <a:buChar char="•"/>
            </a:pPr>
            <a:r>
              <a:rPr lang="en-US" b="1" i="0" dirty="0">
                <a:highlight>
                  <a:srgbClr val="00FFFF"/>
                </a:highlight>
              </a:rPr>
              <a:t>Definition of faith </a:t>
            </a:r>
            <a:r>
              <a:rPr lang="en-US" b="0" i="0" dirty="0">
                <a:highlight>
                  <a:srgbClr val="00FFFF"/>
                </a:highlight>
              </a:rPr>
              <a:t>– (</a:t>
            </a:r>
            <a:r>
              <a:rPr lang="en-US" b="0" i="0" dirty="0" err="1">
                <a:highlight>
                  <a:srgbClr val="00FFFF"/>
                </a:highlight>
              </a:rPr>
              <a:t>pistis</a:t>
            </a:r>
            <a:r>
              <a:rPr lang="en-US" b="0" i="0" dirty="0">
                <a:highlight>
                  <a:srgbClr val="00FFFF"/>
                </a:highlight>
              </a:rPr>
              <a:t>) means “to believe to the extent of complete trust and reliance” (Bauer, Arndt, Gingrich Lexicon)</a:t>
            </a:r>
          </a:p>
          <a:p>
            <a:pPr marL="171450" indent="-171450">
              <a:buFont typeface="Arial" panose="020B0604020202020204" pitchFamily="34" charset="0"/>
              <a:buChar char="•"/>
            </a:pPr>
            <a:r>
              <a:rPr lang="en-US" b="0" i="0" dirty="0"/>
              <a:t>The Hebrews would have been familiar with the doctrine of faith, it was the same that it is for the Christian</a:t>
            </a:r>
          </a:p>
          <a:p>
            <a:pPr marL="0" indent="0">
              <a:buFont typeface="Arial" panose="020B0604020202020204" pitchFamily="34" charset="0"/>
              <a:buNone/>
            </a:pPr>
            <a:r>
              <a:rPr lang="en-US" b="1" i="0" dirty="0">
                <a:solidFill>
                  <a:srgbClr val="FF0000"/>
                </a:solidFill>
              </a:rPr>
              <a:t>(Habakkuk 2:4), </a:t>
            </a:r>
            <a:r>
              <a:rPr lang="en-US" b="0" i="1" dirty="0">
                <a:solidFill>
                  <a:srgbClr val="FF0000"/>
                </a:solidFill>
              </a:rPr>
              <a:t>“</a:t>
            </a:r>
            <a:r>
              <a:rPr lang="en-US" i="1" dirty="0">
                <a:solidFill>
                  <a:srgbClr val="FF0000"/>
                </a:solidFill>
              </a:rPr>
              <a:t>Behold the proud, his soul is not upright in him; but the just shall live by his faith.”</a:t>
            </a:r>
            <a:endParaRPr lang="en-US" b="0" i="1" dirty="0">
              <a:solidFill>
                <a:srgbClr val="FF0000"/>
              </a:solidFill>
            </a:endParaRPr>
          </a:p>
          <a:p>
            <a:pPr marL="0" indent="0">
              <a:buFont typeface="Arial" panose="020B0604020202020204" pitchFamily="34" charset="0"/>
              <a:buNone/>
            </a:pPr>
            <a:r>
              <a:rPr lang="en-US" b="1" i="0" dirty="0">
                <a:solidFill>
                  <a:srgbClr val="FF0000"/>
                </a:solidFill>
              </a:rPr>
              <a:t>(Galatians 3:11), </a:t>
            </a:r>
            <a:r>
              <a:rPr lang="en-US" b="0" i="1" dirty="0">
                <a:solidFill>
                  <a:srgbClr val="FF0000"/>
                </a:solidFill>
              </a:rPr>
              <a:t>“</a:t>
            </a:r>
            <a:r>
              <a:rPr lang="en-US" i="1" dirty="0">
                <a:solidFill>
                  <a:srgbClr val="FF0000"/>
                </a:solidFill>
              </a:rPr>
              <a:t>But that no one is justified by the law in the sight of God is evident, for ‘the just shall live by faith.’”</a:t>
            </a:r>
          </a:p>
          <a:p>
            <a:pPr marL="171450" indent="-171450">
              <a:buFont typeface="Arial" panose="020B0604020202020204" pitchFamily="34" charset="0"/>
              <a:buChar char="•"/>
            </a:pPr>
            <a:r>
              <a:rPr lang="en-US" b="1" i="0" dirty="0">
                <a:highlight>
                  <a:srgbClr val="FFFF00"/>
                </a:highlight>
              </a:rPr>
              <a:t>Faith in God is required to be acceptable to Him</a:t>
            </a:r>
          </a:p>
          <a:p>
            <a:pPr marL="0" indent="0">
              <a:buFont typeface="Arial" panose="020B0604020202020204" pitchFamily="34" charset="0"/>
              <a:buNone/>
            </a:pPr>
            <a:r>
              <a:rPr lang="en-US" b="1" i="0" dirty="0"/>
              <a:t>(Hebrews 11:6), </a:t>
            </a:r>
            <a:r>
              <a:rPr lang="en-US" b="0" i="1" dirty="0"/>
              <a:t>“</a:t>
            </a:r>
            <a:r>
              <a:rPr lang="en-US" dirty="0"/>
              <a:t>But without faith it is impossible to please Him, for he who comes to God must believe that He is, and that He is a rewarder of those who diligently seek Him.”</a:t>
            </a:r>
          </a:p>
          <a:p>
            <a:pPr marL="171450" indent="-171450">
              <a:buFont typeface="Arial" panose="020B0604020202020204" pitchFamily="34" charset="0"/>
              <a:buChar char="•"/>
            </a:pPr>
            <a:r>
              <a:rPr lang="en-US" b="1" i="0" dirty="0"/>
              <a:t>Faith in Jesus as the Son of God is the basis of our reconciliation to the Father</a:t>
            </a:r>
          </a:p>
          <a:p>
            <a:pPr marL="0" indent="0">
              <a:buFont typeface="Arial" panose="020B0604020202020204" pitchFamily="34" charset="0"/>
              <a:buNone/>
            </a:pPr>
            <a:r>
              <a:rPr lang="en-US" b="1" i="0" dirty="0">
                <a:solidFill>
                  <a:srgbClr val="FF0000"/>
                </a:solidFill>
              </a:rPr>
              <a:t>(Acts 8:36-37) </a:t>
            </a:r>
            <a:r>
              <a:rPr lang="en-US" b="1" i="0" dirty="0"/>
              <a:t>[Conversation between Philip and the Ethiopian Eunuch],</a:t>
            </a:r>
            <a:r>
              <a:rPr lang="en-US" b="1" i="0" dirty="0">
                <a:solidFill>
                  <a:srgbClr val="FF0000"/>
                </a:solidFill>
              </a:rPr>
              <a:t> </a:t>
            </a:r>
            <a:r>
              <a:rPr lang="en-US" b="0" i="1" dirty="0">
                <a:solidFill>
                  <a:srgbClr val="FF0000"/>
                </a:solidFill>
              </a:rPr>
              <a:t>“</a:t>
            </a:r>
            <a:r>
              <a:rPr lang="en-US" i="1" dirty="0">
                <a:solidFill>
                  <a:srgbClr val="FF0000"/>
                </a:solidFill>
              </a:rPr>
              <a:t>Now as they went down the road, they came to some water. And the eunuch said, ‘See, here is water. What hinders me from being baptized?’ </a:t>
            </a:r>
            <a:r>
              <a:rPr lang="en-US" i="1" baseline="30000" dirty="0">
                <a:solidFill>
                  <a:srgbClr val="FF0000"/>
                </a:solidFill>
              </a:rPr>
              <a:t>37</a:t>
            </a:r>
            <a:r>
              <a:rPr lang="en-US" i="1" dirty="0">
                <a:solidFill>
                  <a:srgbClr val="FF0000"/>
                </a:solidFill>
              </a:rPr>
              <a:t> Then Philip said, ‘If you believe with all your heart, you may.’ And he answered and said, ‘I believe that Jesus Christ is the Son of God.’”</a:t>
            </a:r>
          </a:p>
          <a:p>
            <a:pPr marL="0" indent="0">
              <a:buFont typeface="Arial" panose="020B0604020202020204" pitchFamily="34" charset="0"/>
              <a:buNone/>
            </a:pPr>
            <a:r>
              <a:rPr lang="en-US" b="1" i="0" dirty="0">
                <a:solidFill>
                  <a:srgbClr val="FF0000"/>
                </a:solidFill>
              </a:rPr>
              <a:t>(1 Corinthians 1:21), </a:t>
            </a:r>
            <a:r>
              <a:rPr lang="en-US" b="0" i="1" dirty="0">
                <a:solidFill>
                  <a:srgbClr val="FF0000"/>
                </a:solidFill>
              </a:rPr>
              <a:t>“</a:t>
            </a:r>
            <a:r>
              <a:rPr lang="en-US" i="1" dirty="0">
                <a:solidFill>
                  <a:srgbClr val="FF0000"/>
                </a:solidFill>
              </a:rPr>
              <a:t>For since, in the wisdom of God, the world through wisdom did not know God, it pleased God through the foolishness of the message preached to save those who believe.”</a:t>
            </a:r>
            <a:endParaRPr lang="en-US" b="0"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68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doctrine of baptisms (6:2)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00FFFF"/>
                </a:highlight>
              </a:rPr>
              <a:t>The phrase here is relatively peculiar (because of the plural term [</a:t>
            </a:r>
            <a:r>
              <a:rPr lang="en-US" b="1" i="0" dirty="0" err="1">
                <a:highlight>
                  <a:srgbClr val="00FFFF"/>
                </a:highlight>
              </a:rPr>
              <a:t>baptismos</a:t>
            </a:r>
            <a:r>
              <a:rPr lang="en-US" b="1" i="0" dirty="0">
                <a:highlight>
                  <a:srgbClr val="00FFFF"/>
                </a:highlight>
              </a:rPr>
              <a:t>] - </a:t>
            </a:r>
            <a:r>
              <a:rPr lang="en-US" sz="1200" b="0" i="0" u="none" strike="noStrike" kern="1200" baseline="0" dirty="0">
                <a:solidFill>
                  <a:schemeClr val="tx1"/>
                </a:solidFill>
                <a:highlight>
                  <a:srgbClr val="00FFFF"/>
                </a:highlight>
                <a:latin typeface="+mn-lt"/>
                <a:ea typeface="+mn-ea"/>
                <a:cs typeface="+mn-cs"/>
              </a:rPr>
              <a:t>a washing, purification effected by means of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highlight>
                  <a:srgbClr val="FFFF00"/>
                </a:highlight>
                <a:latin typeface="+mn-lt"/>
                <a:ea typeface="+mn-ea"/>
                <a:cs typeface="+mn-cs"/>
              </a:rPr>
              <a:t>It is probable that the Hebrew writer wanted to make sure his readers knew the difference between the washings of the Old Testament, and the efficacy of baptism in the Lord’s 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rgbClr val="FF0000"/>
                </a:solidFill>
                <a:latin typeface="+mn-lt"/>
                <a:ea typeface="+mn-ea"/>
                <a:cs typeface="+mn-cs"/>
              </a:rPr>
              <a:t>(Hebrews 9:9-10), </a:t>
            </a:r>
            <a:r>
              <a:rPr lang="en-US" sz="1200" b="1" i="0" u="none" strike="noStrike" kern="1200" baseline="0" dirty="0">
                <a:solidFill>
                  <a:schemeClr val="tx1"/>
                </a:solidFill>
                <a:latin typeface="+mn-lt"/>
                <a:ea typeface="+mn-ea"/>
                <a:cs typeface="+mn-cs"/>
              </a:rPr>
              <a:t>[Referencing the Old Testament’s inability to make perfect, with the tabernacle service, as contrasted with Christ’s redemptive blood], </a:t>
            </a:r>
            <a:r>
              <a:rPr lang="en-US" sz="1200" b="0" i="1" u="none" strike="noStrike" kern="1200" baseline="0" dirty="0">
                <a:solidFill>
                  <a:srgbClr val="FF0000"/>
                </a:solidFill>
                <a:latin typeface="+mn-lt"/>
                <a:ea typeface="+mn-ea"/>
                <a:cs typeface="+mn-cs"/>
              </a:rPr>
              <a:t>“</a:t>
            </a:r>
            <a:r>
              <a:rPr lang="en-US" i="1" dirty="0">
                <a:solidFill>
                  <a:srgbClr val="FF0000"/>
                </a:solidFill>
              </a:rPr>
              <a:t>It was symbolic for the present time in which both gifts and sacrifices are offered which cannot make him who performed the service perfect in regard to the conscience—</a:t>
            </a:r>
            <a:r>
              <a:rPr lang="en-US" i="1" baseline="30000" dirty="0">
                <a:solidFill>
                  <a:srgbClr val="FF0000"/>
                </a:solidFill>
              </a:rPr>
              <a:t> 10</a:t>
            </a:r>
            <a:r>
              <a:rPr lang="en-US" i="1" dirty="0">
                <a:solidFill>
                  <a:srgbClr val="FF0000"/>
                </a:solidFill>
              </a:rPr>
              <a:t> concerned only with foods and drinks, </a:t>
            </a:r>
            <a:r>
              <a:rPr lang="en-US" i="1" u="sng" dirty="0">
                <a:solidFill>
                  <a:srgbClr val="FF0000"/>
                </a:solidFill>
              </a:rPr>
              <a:t>various washings</a:t>
            </a:r>
            <a:r>
              <a:rPr lang="en-US" i="1" dirty="0">
                <a:solidFill>
                  <a:srgbClr val="FF0000"/>
                </a:solidFill>
              </a:rPr>
              <a:t>, and fleshly ordinances imposed until the time of reformation.”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FFFF00"/>
                </a:highlight>
              </a:rPr>
              <a:t>The washing that is required under the new covenant is immersion in water (baptism)!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(John 3:5), </a:t>
            </a:r>
            <a:r>
              <a:rPr lang="en-US" b="1" i="0" dirty="0"/>
              <a:t>[Jesus talking with Nicodemus], </a:t>
            </a:r>
            <a:r>
              <a:rPr lang="en-US" b="0" i="1" dirty="0">
                <a:solidFill>
                  <a:srgbClr val="FF0000"/>
                </a:solidFill>
              </a:rPr>
              <a:t>“</a:t>
            </a:r>
            <a:r>
              <a:rPr lang="en-US" i="1" dirty="0">
                <a:solidFill>
                  <a:srgbClr val="FF0000"/>
                </a:solidFill>
              </a:rPr>
              <a:t>Jesus answered, ‘Most assuredly, I say to you, unless one is born of water and the Spirit, he cannot enter the kingdom of God.’”</a:t>
            </a:r>
            <a:endParaRPr lang="en-US" b="0" i="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FFFF00"/>
                </a:highlight>
              </a:rPr>
              <a:t>What is accomplished by baptism?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Sins are washed away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(Acts 22:16), </a:t>
            </a:r>
            <a:r>
              <a:rPr lang="en-US" b="1" i="0" dirty="0"/>
              <a:t>[Ananias to Paul], </a:t>
            </a:r>
            <a:r>
              <a:rPr lang="en-US" b="0" i="1" dirty="0">
                <a:solidFill>
                  <a:srgbClr val="FF0000"/>
                </a:solidFill>
              </a:rPr>
              <a:t>“</a:t>
            </a:r>
            <a:r>
              <a:rPr lang="en-US" i="1" dirty="0">
                <a:solidFill>
                  <a:srgbClr val="FF0000"/>
                </a:solidFill>
              </a:rPr>
              <a:t>And now why are you waiting? Arise and be baptized, and wash away your sins, calling on the name of the Lord.”</a:t>
            </a:r>
            <a:endParaRPr lang="en-US" b="0" i="1" dirty="0">
              <a:solidFill>
                <a:srgbClr val="FF0000"/>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 new life is begun!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(Romans 6:3-4), </a:t>
            </a:r>
            <a:r>
              <a:rPr lang="en-US" b="0" i="1" dirty="0">
                <a:solidFill>
                  <a:srgbClr val="FF0000"/>
                </a:solidFill>
              </a:rPr>
              <a:t>“</a:t>
            </a:r>
            <a:r>
              <a:rPr lang="en-US" i="1" dirty="0">
                <a:solidFill>
                  <a:srgbClr val="FF0000"/>
                </a:solidFill>
              </a:rPr>
              <a:t>Or do you not know that as many of us as were baptized into Christ Jesus were baptized into His death?</a:t>
            </a:r>
            <a:r>
              <a:rPr lang="en-US" i="1" baseline="30000" dirty="0">
                <a:solidFill>
                  <a:srgbClr val="FF0000"/>
                </a:solidFill>
              </a:rPr>
              <a:t> 4</a:t>
            </a:r>
            <a:r>
              <a:rPr lang="en-US" i="1" dirty="0">
                <a:solidFill>
                  <a:srgbClr val="FF0000"/>
                </a:solidFill>
              </a:rPr>
              <a:t> Therefore we were buried with Him through baptism into death, that just as Christ was raised from the dead by the glory of the Father, even so we also should walk in newness of life.”</a:t>
            </a:r>
            <a:endParaRPr lang="en-US" b="0" i="1"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00FFFF"/>
                </a:highlight>
              </a:rPr>
              <a:t>Note:  </a:t>
            </a:r>
            <a:r>
              <a:rPr lang="en-US" b="0" i="0" dirty="0">
                <a:highlight>
                  <a:srgbClr val="00FFFF"/>
                </a:highlight>
              </a:rPr>
              <a:t>Summary statement taken from </a:t>
            </a:r>
            <a:r>
              <a:rPr lang="en-US" b="1" i="0" dirty="0">
                <a:solidFill>
                  <a:srgbClr val="FF0000"/>
                </a:solidFill>
                <a:highlight>
                  <a:srgbClr val="00FFFF"/>
                </a:highlight>
              </a:rPr>
              <a:t>Ephesians 5:25-26</a:t>
            </a:r>
            <a:r>
              <a:rPr lang="en-US" b="0" i="0" dirty="0">
                <a:solidFill>
                  <a:srgbClr val="FF0000"/>
                </a:solidFill>
                <a:highlight>
                  <a:srgbClr val="00FFFF"/>
                </a:highlight>
              </a:rPr>
              <a:t>, </a:t>
            </a:r>
            <a:r>
              <a:rPr lang="en-US" b="0" i="1" dirty="0">
                <a:solidFill>
                  <a:srgbClr val="FF0000"/>
                </a:solidFill>
                <a:highlight>
                  <a:srgbClr val="00FFFF"/>
                </a:highlight>
              </a:rPr>
              <a:t>“Husbands, love your wives, just as Christ also loved the church and gave Himself for her,</a:t>
            </a:r>
            <a:r>
              <a:rPr lang="en-US" b="0" i="1" baseline="30000" dirty="0">
                <a:solidFill>
                  <a:srgbClr val="FF0000"/>
                </a:solidFill>
                <a:highlight>
                  <a:srgbClr val="00FFFF"/>
                </a:highlight>
              </a:rPr>
              <a:t> 26</a:t>
            </a:r>
            <a:r>
              <a:rPr lang="en-US" b="0" i="1" dirty="0">
                <a:solidFill>
                  <a:srgbClr val="FF0000"/>
                </a:solidFill>
                <a:highlight>
                  <a:srgbClr val="00FFFF"/>
                </a:highlight>
              </a:rPr>
              <a:t> that He might sanctify and cleanse her with the washing of water by the word.”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97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Laying on of hands (6:2)</a:t>
            </a:r>
          </a:p>
          <a:p>
            <a:pPr marL="171450" indent="-171450">
              <a:buFont typeface="Arial" panose="020B0604020202020204" pitchFamily="34" charset="0"/>
              <a:buChar char="•"/>
            </a:pPr>
            <a:r>
              <a:rPr lang="en-US" i="0" dirty="0"/>
              <a:t>In both the Old and New Testaments, the laying on of hands was part of the ordination process for officials and the giving of a blessing</a:t>
            </a:r>
          </a:p>
          <a:p>
            <a:pPr marL="171450" indent="-171450">
              <a:buFont typeface="Arial" panose="020B0604020202020204" pitchFamily="34" charset="0"/>
              <a:buChar char="•"/>
            </a:pPr>
            <a:r>
              <a:rPr lang="en-US" b="1" i="0" dirty="0">
                <a:highlight>
                  <a:srgbClr val="FFFF00"/>
                </a:highlight>
              </a:rPr>
              <a:t>New Testament examples where this was done</a:t>
            </a:r>
          </a:p>
          <a:p>
            <a:pPr marL="628650" lvl="1" indent="-171450">
              <a:buFont typeface="Arial" panose="020B0604020202020204" pitchFamily="34" charset="0"/>
              <a:buChar char="•"/>
            </a:pPr>
            <a:r>
              <a:rPr lang="en-US" i="0" dirty="0"/>
              <a:t>Healing</a:t>
            </a:r>
          </a:p>
          <a:p>
            <a:pPr marL="0" indent="0">
              <a:buFont typeface="Arial" panose="020B0604020202020204" pitchFamily="34" charset="0"/>
              <a:buNone/>
            </a:pPr>
            <a:r>
              <a:rPr lang="en-US" b="1" i="0" dirty="0">
                <a:solidFill>
                  <a:srgbClr val="FF0000"/>
                </a:solidFill>
              </a:rPr>
              <a:t>(Acts 9:11-12), </a:t>
            </a:r>
            <a:r>
              <a:rPr lang="en-US" b="1" i="0" dirty="0"/>
              <a:t>[Ananias’ healing of blind Saul], </a:t>
            </a:r>
            <a:r>
              <a:rPr lang="en-US" i="1" dirty="0">
                <a:solidFill>
                  <a:srgbClr val="FF0000"/>
                </a:solidFill>
              </a:rPr>
              <a:t>“So the Lord said to him, “Arise and go to the street called Straight, and inquire at the house of Judas for one called Saul of Tarsus, for behold, he is praying.</a:t>
            </a:r>
            <a:r>
              <a:rPr lang="en-US" i="1" baseline="30000" dirty="0">
                <a:solidFill>
                  <a:srgbClr val="FF0000"/>
                </a:solidFill>
              </a:rPr>
              <a:t> 12</a:t>
            </a:r>
            <a:r>
              <a:rPr lang="en-US" i="1" dirty="0">
                <a:solidFill>
                  <a:srgbClr val="FF0000"/>
                </a:solidFill>
              </a:rPr>
              <a:t> And in a vision he has seen a man named Ananias coming in and putting his hand on him, so that he might receive his sight.”</a:t>
            </a:r>
          </a:p>
          <a:p>
            <a:pPr marL="628650" lvl="1" indent="-171450">
              <a:buFont typeface="Arial" panose="020B0604020202020204" pitchFamily="34" charset="0"/>
              <a:buChar char="•"/>
            </a:pPr>
            <a:r>
              <a:rPr lang="en-US" i="0" dirty="0"/>
              <a:t>Expressions of approval</a:t>
            </a:r>
          </a:p>
          <a:p>
            <a:pPr marL="0" indent="0">
              <a:buFont typeface="Arial" panose="020B0604020202020204" pitchFamily="34" charset="0"/>
              <a:buNone/>
            </a:pPr>
            <a:r>
              <a:rPr lang="en-US" b="1" i="0" dirty="0">
                <a:solidFill>
                  <a:srgbClr val="FF0000"/>
                </a:solidFill>
              </a:rPr>
              <a:t>(Acts 6:5-6) </a:t>
            </a:r>
            <a:r>
              <a:rPr lang="en-US" b="1" i="0" dirty="0"/>
              <a:t>[Appointment of men to serve tables], </a:t>
            </a:r>
            <a:r>
              <a:rPr lang="en-US" i="1" dirty="0">
                <a:solidFill>
                  <a:srgbClr val="FF0000"/>
                </a:solidFill>
              </a:rPr>
              <a:t>“And the saying pleased the whole multitude. And they chose Stephen, a man full of faith and the Holy Spirit, and Philip, </a:t>
            </a:r>
            <a:r>
              <a:rPr lang="en-US" i="1" dirty="0" err="1">
                <a:solidFill>
                  <a:srgbClr val="FF0000"/>
                </a:solidFill>
              </a:rPr>
              <a:t>Prochorus</a:t>
            </a:r>
            <a:r>
              <a:rPr lang="en-US" i="1" dirty="0">
                <a:solidFill>
                  <a:srgbClr val="FF0000"/>
                </a:solidFill>
              </a:rPr>
              <a:t>, Nicanor, Timon, </a:t>
            </a:r>
            <a:r>
              <a:rPr lang="en-US" i="1" dirty="0" err="1">
                <a:solidFill>
                  <a:srgbClr val="FF0000"/>
                </a:solidFill>
              </a:rPr>
              <a:t>Parmenas</a:t>
            </a:r>
            <a:r>
              <a:rPr lang="en-US" i="1" dirty="0">
                <a:solidFill>
                  <a:srgbClr val="FF0000"/>
                </a:solidFill>
              </a:rPr>
              <a:t>, and Nicolas, a proselyte from Antioch,</a:t>
            </a:r>
            <a:r>
              <a:rPr lang="en-US" i="1" baseline="30000" dirty="0">
                <a:solidFill>
                  <a:srgbClr val="FF0000"/>
                </a:solidFill>
              </a:rPr>
              <a:t> 6</a:t>
            </a:r>
            <a:r>
              <a:rPr lang="en-US" i="1" dirty="0">
                <a:solidFill>
                  <a:srgbClr val="FF0000"/>
                </a:solidFill>
              </a:rPr>
              <a:t> whom they set before the apostles; and when they had prayed, they laid hands on them.”</a:t>
            </a:r>
          </a:p>
          <a:p>
            <a:pPr marL="628650" lvl="1" indent="-171450">
              <a:buFont typeface="Arial" panose="020B0604020202020204" pitchFamily="34" charset="0"/>
              <a:buChar char="•"/>
            </a:pPr>
            <a:r>
              <a:rPr lang="en-US" i="0" dirty="0"/>
              <a:t>Imparting of Spiritual gifts (May be the primary reference here, due to its significance in the early church)</a:t>
            </a:r>
          </a:p>
          <a:p>
            <a:pPr marL="0" lvl="0" indent="0">
              <a:buFont typeface="Arial" panose="020B0604020202020204" pitchFamily="34" charset="0"/>
              <a:buNone/>
            </a:pPr>
            <a:r>
              <a:rPr lang="en-US" b="1" i="0" dirty="0">
                <a:solidFill>
                  <a:srgbClr val="FF0000"/>
                </a:solidFill>
              </a:rPr>
              <a:t>(Acts 8:17-21), </a:t>
            </a:r>
            <a:r>
              <a:rPr lang="en-US" i="1" dirty="0">
                <a:solidFill>
                  <a:srgbClr val="FF0000"/>
                </a:solidFill>
              </a:rPr>
              <a:t>“Then they laid hands on them, and they received the Holy Spirit. </a:t>
            </a:r>
            <a:r>
              <a:rPr lang="en-US" i="1" baseline="30000" dirty="0">
                <a:solidFill>
                  <a:srgbClr val="FF0000"/>
                </a:solidFill>
              </a:rPr>
              <a:t>18</a:t>
            </a:r>
            <a:r>
              <a:rPr lang="en-US" i="1" dirty="0">
                <a:solidFill>
                  <a:srgbClr val="FF0000"/>
                </a:solidFill>
              </a:rPr>
              <a:t> And when Simon saw that through the laying on of the apostles’ hands the Holy Spirit was given, he offered them money,</a:t>
            </a:r>
            <a:r>
              <a:rPr lang="en-US" i="1" baseline="30000" dirty="0">
                <a:solidFill>
                  <a:srgbClr val="FF0000"/>
                </a:solidFill>
              </a:rPr>
              <a:t> 19</a:t>
            </a:r>
            <a:r>
              <a:rPr lang="en-US" i="1" dirty="0">
                <a:solidFill>
                  <a:srgbClr val="FF0000"/>
                </a:solidFill>
              </a:rPr>
              <a:t> saying, “Give me this power also, that anyone on whom I lay hands may receive the Holy Spirit.” </a:t>
            </a:r>
            <a:r>
              <a:rPr lang="en-US" i="1" baseline="30000" dirty="0">
                <a:solidFill>
                  <a:srgbClr val="FF0000"/>
                </a:solidFill>
              </a:rPr>
              <a:t>20</a:t>
            </a:r>
            <a:r>
              <a:rPr lang="en-US" i="1" dirty="0">
                <a:solidFill>
                  <a:srgbClr val="FF0000"/>
                </a:solidFill>
              </a:rPr>
              <a:t> But Peter said to him, “Your money perish with you, because you thought that the gift of God could be purchased with money!</a:t>
            </a:r>
            <a:r>
              <a:rPr lang="en-US" i="1" baseline="30000" dirty="0">
                <a:solidFill>
                  <a:srgbClr val="FF0000"/>
                </a:solidFill>
              </a:rPr>
              <a:t> 21</a:t>
            </a:r>
            <a:r>
              <a:rPr lang="en-US" i="1" dirty="0">
                <a:solidFill>
                  <a:srgbClr val="FF0000"/>
                </a:solidFill>
              </a:rPr>
              <a:t> You have neither part nor portion in this matter, for your heart is not right in the sight of God.”</a:t>
            </a:r>
          </a:p>
          <a:p>
            <a:pPr marL="0" lvl="0" indent="0">
              <a:buFont typeface="Arial" panose="020B0604020202020204" pitchFamily="34" charset="0"/>
              <a:buNone/>
            </a:pPr>
            <a:r>
              <a:rPr lang="en-US" b="1" i="0" dirty="0">
                <a:solidFill>
                  <a:srgbClr val="FF0000"/>
                </a:solidFill>
              </a:rPr>
              <a:t>(2 Timothy 1:6-7), </a:t>
            </a:r>
            <a:r>
              <a:rPr lang="en-US" i="1" dirty="0">
                <a:solidFill>
                  <a:srgbClr val="FF0000"/>
                </a:solidFill>
              </a:rPr>
              <a:t>“Therefore I remind you to stir up the gift of God which is in you through the laying on of my hands.</a:t>
            </a:r>
            <a:r>
              <a:rPr lang="en-US" i="1" baseline="30000" dirty="0">
                <a:solidFill>
                  <a:srgbClr val="FF0000"/>
                </a:solidFill>
              </a:rPr>
              <a:t> 7</a:t>
            </a:r>
            <a:r>
              <a:rPr lang="en-US" i="1" dirty="0">
                <a:solidFill>
                  <a:srgbClr val="FF0000"/>
                </a:solidFill>
              </a:rPr>
              <a:t> For God has not given us a spirit of fear, but of power and of love and of a sound mind.”</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Resurrection of the dead (6:2)</a:t>
            </a:r>
          </a:p>
          <a:p>
            <a:pPr marL="171450" indent="-171450">
              <a:buFont typeface="Arial" panose="020B0604020202020204" pitchFamily="34" charset="0"/>
              <a:buChar char="•"/>
            </a:pPr>
            <a:r>
              <a:rPr lang="en-US" b="1" i="0" dirty="0">
                <a:highlight>
                  <a:srgbClr val="FFFF00"/>
                </a:highlight>
              </a:rPr>
              <a:t>The resurrection of the dead was a conviction held almost exclusively by the Jews before Jesus’ coming (though the </a:t>
            </a:r>
            <a:r>
              <a:rPr lang="en-US" b="1" i="0" dirty="0" err="1">
                <a:highlight>
                  <a:srgbClr val="FFFF00"/>
                </a:highlight>
              </a:rPr>
              <a:t>Sadduccees</a:t>
            </a:r>
            <a:r>
              <a:rPr lang="en-US" b="1" i="0" dirty="0">
                <a:highlight>
                  <a:srgbClr val="FFFF00"/>
                </a:highlight>
              </a:rPr>
              <a:t> denied it!)</a:t>
            </a:r>
          </a:p>
          <a:p>
            <a:pPr marL="0" indent="0">
              <a:buFont typeface="Arial" panose="020B0604020202020204" pitchFamily="34" charset="0"/>
              <a:buNone/>
            </a:pPr>
            <a:r>
              <a:rPr lang="en-US" b="1" i="0" dirty="0">
                <a:solidFill>
                  <a:srgbClr val="FF0000"/>
                </a:solidFill>
              </a:rPr>
              <a:t>(Daniel 12:1-2) </a:t>
            </a:r>
            <a:r>
              <a:rPr lang="en-US" b="1" i="0" dirty="0"/>
              <a:t>[Daniel’s prophecy concerning eternal judgment], </a:t>
            </a:r>
            <a:r>
              <a:rPr lang="en-US" i="1" dirty="0">
                <a:solidFill>
                  <a:srgbClr val="FF0000"/>
                </a:solidFill>
              </a:rPr>
              <a:t>“At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r>
              <a:rPr lang="en-US" i="1" baseline="30000" dirty="0">
                <a:solidFill>
                  <a:srgbClr val="FF0000"/>
                </a:solidFill>
              </a:rPr>
              <a:t>2</a:t>
            </a:r>
            <a:r>
              <a:rPr lang="en-US" i="1" dirty="0">
                <a:solidFill>
                  <a:srgbClr val="FF0000"/>
                </a:solidFill>
              </a:rPr>
              <a:t> And many of those who sleep in the dust of the earth shall awake</a:t>
            </a:r>
            <a:r>
              <a:rPr lang="en-US" i="1" u="none" dirty="0">
                <a:solidFill>
                  <a:srgbClr val="FF0000"/>
                </a:solidFill>
              </a:rPr>
              <a:t>, </a:t>
            </a:r>
            <a:r>
              <a:rPr lang="en-US" i="1" u="sng" dirty="0">
                <a:solidFill>
                  <a:srgbClr val="FF0000"/>
                </a:solidFill>
              </a:rPr>
              <a:t>some to everlasting life, some to shame and everlasting contempt</a:t>
            </a:r>
            <a:r>
              <a:rPr lang="en-US" i="1" dirty="0">
                <a:solidFill>
                  <a:srgbClr val="FF0000"/>
                </a:solidFill>
              </a:rPr>
              <a:t>.”</a:t>
            </a:r>
          </a:p>
          <a:p>
            <a:pPr marL="171450" indent="-171450">
              <a:buFont typeface="Arial" panose="020B0604020202020204" pitchFamily="34" charset="0"/>
              <a:buChar char="•"/>
            </a:pPr>
            <a:r>
              <a:rPr lang="en-US" b="1" i="0" dirty="0">
                <a:highlight>
                  <a:srgbClr val="FFFF00"/>
                </a:highlight>
              </a:rPr>
              <a:t>The doctrine of the resurrection of the dead is an integral Christian doctrine.</a:t>
            </a:r>
          </a:p>
          <a:p>
            <a:pPr marL="628650" lvl="1" indent="-171450">
              <a:buFont typeface="Arial" panose="020B0604020202020204" pitchFamily="34" charset="0"/>
              <a:buChar char="•"/>
            </a:pPr>
            <a:r>
              <a:rPr lang="en-US" i="0" dirty="0"/>
              <a:t>It was affirmed by Jesus</a:t>
            </a:r>
          </a:p>
          <a:p>
            <a:pPr marL="0" lvl="0" indent="0">
              <a:buFont typeface="Arial" panose="020B0604020202020204" pitchFamily="34" charset="0"/>
              <a:buNone/>
            </a:pPr>
            <a:r>
              <a:rPr lang="en-US" b="1" i="0" dirty="0">
                <a:solidFill>
                  <a:srgbClr val="FF0000"/>
                </a:solidFill>
              </a:rPr>
              <a:t>(Matthew 22:31-32), </a:t>
            </a:r>
            <a:r>
              <a:rPr lang="en-US" i="1" dirty="0">
                <a:solidFill>
                  <a:srgbClr val="FF0000"/>
                </a:solidFill>
              </a:rPr>
              <a:t>“But concerning the resurrection of the dead, have you not read what was spoken to you by God, saying,</a:t>
            </a:r>
            <a:r>
              <a:rPr lang="en-US" i="1" baseline="30000" dirty="0">
                <a:solidFill>
                  <a:srgbClr val="FF0000"/>
                </a:solidFill>
              </a:rPr>
              <a:t> 32</a:t>
            </a:r>
            <a:r>
              <a:rPr lang="en-US" i="1" dirty="0">
                <a:solidFill>
                  <a:srgbClr val="FF0000"/>
                </a:solidFill>
              </a:rPr>
              <a:t> “I am the God of Abraham, the God of Isaac, and the God of Jacob’ ? God is not the God of the dead, but of the living.”</a:t>
            </a:r>
          </a:p>
          <a:p>
            <a:pPr marL="628650" lvl="1" indent="-171450">
              <a:buFont typeface="Arial" panose="020B0604020202020204" pitchFamily="34" charset="0"/>
              <a:buChar char="•"/>
            </a:pPr>
            <a:r>
              <a:rPr lang="en-US" i="0" dirty="0"/>
              <a:t>It was taught by the Apostles</a:t>
            </a:r>
          </a:p>
          <a:p>
            <a:pPr marL="0" lvl="0" indent="0">
              <a:buFont typeface="Arial" panose="020B0604020202020204" pitchFamily="34" charset="0"/>
              <a:buNone/>
            </a:pPr>
            <a:r>
              <a:rPr lang="en-US" b="1" i="0" dirty="0">
                <a:solidFill>
                  <a:srgbClr val="FF0000"/>
                </a:solidFill>
              </a:rPr>
              <a:t>(Acts 26:22-23) </a:t>
            </a:r>
            <a:r>
              <a:rPr lang="en-US" b="1" i="0" dirty="0"/>
              <a:t>[Paul’s defense before Agrippa], </a:t>
            </a:r>
            <a:r>
              <a:rPr lang="en-US" i="1" dirty="0">
                <a:solidFill>
                  <a:srgbClr val="FF0000"/>
                </a:solidFill>
              </a:rPr>
              <a:t>“Therefore, having obtained help from God, to this day I stand, witnessing both to small and great, saying no other things than those which the prophets and Moses said would come—</a:t>
            </a:r>
            <a:r>
              <a:rPr lang="en-US" i="1" baseline="30000" dirty="0">
                <a:solidFill>
                  <a:srgbClr val="FF0000"/>
                </a:solidFill>
              </a:rPr>
              <a:t> 23</a:t>
            </a:r>
            <a:r>
              <a:rPr lang="en-US" i="1" dirty="0">
                <a:solidFill>
                  <a:srgbClr val="FF0000"/>
                </a:solidFill>
              </a:rPr>
              <a:t> that the Christ would suffer, that He would </a:t>
            </a:r>
            <a:r>
              <a:rPr lang="en-US" i="1" u="sng" dirty="0">
                <a:solidFill>
                  <a:srgbClr val="FF0000"/>
                </a:solidFill>
              </a:rPr>
              <a:t>be the first </a:t>
            </a:r>
            <a:r>
              <a:rPr lang="en-US" i="1" dirty="0">
                <a:solidFill>
                  <a:srgbClr val="FF0000"/>
                </a:solidFill>
              </a:rPr>
              <a:t>to rise from the dead, and would proclaim light to the Jewish people and to the Gentiles.”</a:t>
            </a:r>
          </a:p>
          <a:p>
            <a:pPr marL="628650" lvl="1" indent="-171450">
              <a:buFont typeface="Arial" panose="020B0604020202020204" pitchFamily="34" charset="0"/>
              <a:buChar char="•"/>
            </a:pPr>
            <a:r>
              <a:rPr lang="en-US" i="0" dirty="0"/>
              <a:t>If not so, Christ was not raised, and our faith is futile!</a:t>
            </a:r>
          </a:p>
          <a:p>
            <a:pPr marL="0" lvl="0" indent="0">
              <a:buFont typeface="Arial" panose="020B0604020202020204" pitchFamily="34" charset="0"/>
              <a:buNone/>
            </a:pPr>
            <a:r>
              <a:rPr lang="en-US" b="1" i="0" dirty="0">
                <a:solidFill>
                  <a:srgbClr val="FF0000"/>
                </a:solidFill>
              </a:rPr>
              <a:t>(1 Corinthians 15:12-13, 16-17, 20-22), (12-13), </a:t>
            </a:r>
            <a:r>
              <a:rPr lang="en-US" i="1" dirty="0">
                <a:solidFill>
                  <a:srgbClr val="FF0000"/>
                </a:solidFill>
              </a:rPr>
              <a:t>“Now if Christ is preached that He has been raised from the dead, how do some among you say that there is no resurrection of the dead?</a:t>
            </a:r>
            <a:r>
              <a:rPr lang="en-US" i="1" baseline="30000" dirty="0">
                <a:solidFill>
                  <a:srgbClr val="FF0000"/>
                </a:solidFill>
              </a:rPr>
              <a:t> 13</a:t>
            </a:r>
            <a:r>
              <a:rPr lang="en-US" i="1" dirty="0">
                <a:solidFill>
                  <a:srgbClr val="FF0000"/>
                </a:solidFill>
              </a:rPr>
              <a:t> But if there is no resurrection of the dead, then Christ is not risen.”</a:t>
            </a:r>
            <a:r>
              <a:rPr lang="en-US" dirty="0">
                <a:solidFill>
                  <a:srgbClr val="FF0000"/>
                </a:solidFill>
              </a:rPr>
              <a:t> </a:t>
            </a:r>
            <a:r>
              <a:rPr lang="en-US" b="1" dirty="0"/>
              <a:t>-----</a:t>
            </a:r>
            <a:r>
              <a:rPr lang="en-US" i="0" dirty="0"/>
              <a:t> </a:t>
            </a:r>
            <a:r>
              <a:rPr lang="en-US" b="1" i="0" dirty="0">
                <a:solidFill>
                  <a:srgbClr val="FF0000"/>
                </a:solidFill>
              </a:rPr>
              <a:t>(16-17), </a:t>
            </a:r>
            <a:r>
              <a:rPr lang="en-US" i="1" dirty="0">
                <a:solidFill>
                  <a:srgbClr val="FF0000"/>
                </a:solidFill>
              </a:rPr>
              <a:t>“For if the dead do not rise, then Christ is not risen.</a:t>
            </a:r>
            <a:r>
              <a:rPr lang="en-US" i="1" baseline="30000" dirty="0">
                <a:solidFill>
                  <a:srgbClr val="FF0000"/>
                </a:solidFill>
              </a:rPr>
              <a:t> 17</a:t>
            </a:r>
            <a:r>
              <a:rPr lang="en-US" i="1" dirty="0">
                <a:solidFill>
                  <a:srgbClr val="FF0000"/>
                </a:solidFill>
              </a:rPr>
              <a:t> And if Christ is not risen, your faith is futile; you are still in your sins!” </a:t>
            </a:r>
            <a:r>
              <a:rPr lang="en-US" b="1" dirty="0"/>
              <a:t>-----</a:t>
            </a:r>
            <a:r>
              <a:rPr lang="en-US" i="0" dirty="0"/>
              <a:t> </a:t>
            </a:r>
            <a:r>
              <a:rPr lang="en-US" b="1" i="0" dirty="0">
                <a:solidFill>
                  <a:srgbClr val="FF0000"/>
                </a:solidFill>
              </a:rPr>
              <a:t>(20-22), </a:t>
            </a:r>
            <a:r>
              <a:rPr lang="en-US" i="1" dirty="0">
                <a:solidFill>
                  <a:srgbClr val="FF0000"/>
                </a:solidFill>
              </a:rPr>
              <a:t>“But now Christ is risen from the dead, and has become the </a:t>
            </a:r>
            <a:r>
              <a:rPr lang="en-US" i="1" dirty="0" err="1">
                <a:solidFill>
                  <a:srgbClr val="FF0000"/>
                </a:solidFill>
              </a:rPr>
              <a:t>firstfruits</a:t>
            </a:r>
            <a:r>
              <a:rPr lang="en-US" i="1" dirty="0">
                <a:solidFill>
                  <a:srgbClr val="FF0000"/>
                </a:solidFill>
              </a:rPr>
              <a:t> of those who have fallen asleep.</a:t>
            </a:r>
            <a:r>
              <a:rPr lang="en-US" i="1" baseline="30000" dirty="0">
                <a:solidFill>
                  <a:srgbClr val="FF0000"/>
                </a:solidFill>
              </a:rPr>
              <a:t> 21</a:t>
            </a:r>
            <a:r>
              <a:rPr lang="en-US" i="1" dirty="0">
                <a:solidFill>
                  <a:srgbClr val="FF0000"/>
                </a:solidFill>
              </a:rPr>
              <a:t> For since by man came death, by Man also came the resurrection of the dead.</a:t>
            </a:r>
            <a:r>
              <a:rPr lang="en-US" i="1" baseline="30000" dirty="0">
                <a:solidFill>
                  <a:srgbClr val="FF0000"/>
                </a:solidFill>
              </a:rPr>
              <a:t> 22</a:t>
            </a:r>
            <a:r>
              <a:rPr lang="en-US" i="1" dirty="0">
                <a:solidFill>
                  <a:srgbClr val="FF0000"/>
                </a:solidFill>
              </a:rPr>
              <a:t> For as in Adam all die, even so in Christ all shall be made alive.”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43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Eternal Judgment (6:2)</a:t>
            </a:r>
          </a:p>
          <a:p>
            <a:pPr marL="171450" indent="-171450">
              <a:buFont typeface="Arial" panose="020B0604020202020204" pitchFamily="34" charset="0"/>
              <a:buChar char="•"/>
            </a:pPr>
            <a:r>
              <a:rPr lang="en-US" b="1" dirty="0">
                <a:highlight>
                  <a:srgbClr val="FFFF00"/>
                </a:highlight>
              </a:rPr>
              <a:t>Again, the Jews were familiar with the concept of judgment that had everlasting (eternal) consequences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(Isaiah 66:22-24), </a:t>
            </a:r>
            <a:r>
              <a:rPr lang="en-US" i="1" dirty="0">
                <a:solidFill>
                  <a:srgbClr val="FF0000"/>
                </a:solidFill>
              </a:rPr>
              <a:t>“For as the new heavens and the new earth which I will make shall remain before Me,” says the Lord, “So shall your descendants and your name remain. </a:t>
            </a:r>
            <a:r>
              <a:rPr lang="en-US" i="1" baseline="30000" dirty="0">
                <a:solidFill>
                  <a:srgbClr val="FF0000"/>
                </a:solidFill>
              </a:rPr>
              <a:t>23</a:t>
            </a:r>
            <a:r>
              <a:rPr lang="en-US" i="1" dirty="0">
                <a:solidFill>
                  <a:srgbClr val="FF0000"/>
                </a:solidFill>
              </a:rPr>
              <a:t> And it shall come to pass that from one New Moon to another, and from one Sabbath to another, all flesh shall come to worship before Me,” says the Lord. </a:t>
            </a:r>
            <a:r>
              <a:rPr lang="en-US" i="1" baseline="30000" dirty="0">
                <a:solidFill>
                  <a:srgbClr val="FF0000"/>
                </a:solidFill>
              </a:rPr>
              <a:t>24</a:t>
            </a:r>
            <a:r>
              <a:rPr lang="en-US" i="1" dirty="0">
                <a:solidFill>
                  <a:srgbClr val="FF0000"/>
                </a:solidFill>
              </a:rPr>
              <a:t> “And they shall go forth and look upon the corpses of the men who have transgressed against Me. For their worm does not die, and their fire is not quenched. They shall be an abhorrence to all flesh.”</a:t>
            </a:r>
            <a:endParaRPr lang="en-US" i="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FFFF00"/>
                </a:highlight>
              </a:rPr>
              <a:t>By judgment, we mean the sentencing of men either to eternal life or eternal death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(Matthew 25:31-33, 46), (31-33), </a:t>
            </a:r>
            <a:r>
              <a:rPr lang="en-US" b="1" i="0" dirty="0"/>
              <a:t>[Jesus said</a:t>
            </a:r>
            <a:r>
              <a:rPr lang="en-US" b="1" i="0" dirty="0">
                <a:solidFill>
                  <a:srgbClr val="FF0000"/>
                </a:solidFill>
              </a:rPr>
              <a:t>], </a:t>
            </a:r>
            <a:r>
              <a:rPr lang="en-US" i="1" dirty="0">
                <a:solidFill>
                  <a:srgbClr val="FF0000"/>
                </a:solidFill>
              </a:rPr>
              <a:t>“When the Son of Man comes in His glory, and all the holy angels with Him, then He will sit on the throne of His glory.</a:t>
            </a:r>
            <a:r>
              <a:rPr lang="en-US" i="1" baseline="30000" dirty="0">
                <a:solidFill>
                  <a:srgbClr val="FF0000"/>
                </a:solidFill>
              </a:rPr>
              <a:t> 32</a:t>
            </a:r>
            <a:r>
              <a:rPr lang="en-US" i="1" dirty="0">
                <a:solidFill>
                  <a:srgbClr val="FF0000"/>
                </a:solidFill>
              </a:rPr>
              <a:t> All the nations will be gathered before Him, and He will separate them one from another, as a shepherd divides his sheep from the goats.</a:t>
            </a:r>
            <a:r>
              <a:rPr lang="en-US" i="1" baseline="30000" dirty="0">
                <a:solidFill>
                  <a:srgbClr val="FF0000"/>
                </a:solidFill>
              </a:rPr>
              <a:t> 33</a:t>
            </a:r>
            <a:r>
              <a:rPr lang="en-US" i="1" dirty="0">
                <a:solidFill>
                  <a:srgbClr val="FF0000"/>
                </a:solidFill>
              </a:rPr>
              <a:t> And He will set the sheep on His right hand, but the goats on the left.” </a:t>
            </a:r>
            <a:r>
              <a:rPr lang="en-US" b="1" i="0" dirty="0"/>
              <a:t>---- </a:t>
            </a:r>
            <a:r>
              <a:rPr lang="en-US" b="1" i="0" dirty="0">
                <a:solidFill>
                  <a:srgbClr val="FF0000"/>
                </a:solidFill>
              </a:rPr>
              <a:t>(46), </a:t>
            </a:r>
            <a:r>
              <a:rPr lang="en-US" i="1" dirty="0">
                <a:solidFill>
                  <a:srgbClr val="FF0000"/>
                </a:solidFill>
              </a:rPr>
              <a:t>“And these</a:t>
            </a:r>
            <a:r>
              <a:rPr lang="en-US" i="1" dirty="0"/>
              <a:t> </a:t>
            </a:r>
            <a:r>
              <a:rPr lang="en-US" b="1" i="0" dirty="0"/>
              <a:t>[goats on the left]</a:t>
            </a:r>
            <a:r>
              <a:rPr lang="en-US" i="1" dirty="0"/>
              <a:t> </a:t>
            </a:r>
            <a:r>
              <a:rPr lang="en-US" i="1" dirty="0">
                <a:solidFill>
                  <a:srgbClr val="FF0000"/>
                </a:solidFill>
              </a:rPr>
              <a:t>will go away into everlasting punishment, but the righteous</a:t>
            </a:r>
            <a:r>
              <a:rPr lang="en-US" b="1" i="0" dirty="0">
                <a:solidFill>
                  <a:srgbClr val="FF0000"/>
                </a:solidFill>
              </a:rPr>
              <a:t> </a:t>
            </a:r>
            <a:r>
              <a:rPr lang="en-US" b="1" i="0" dirty="0"/>
              <a:t>[sheep on the right] </a:t>
            </a:r>
            <a:r>
              <a:rPr lang="en-US" i="1" dirty="0">
                <a:solidFill>
                  <a:srgbClr val="FF0000"/>
                </a:solidFill>
              </a:rPr>
              <a:t>into eternal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This is the end of all men, no one will escape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(Hebrews 9:27-28), </a:t>
            </a:r>
            <a:r>
              <a:rPr lang="en-US" i="1" dirty="0">
                <a:solidFill>
                  <a:srgbClr val="FF0000"/>
                </a:solidFill>
              </a:rPr>
              <a:t>“And as it is appointed for men to die once, but after this the judgment,</a:t>
            </a:r>
            <a:r>
              <a:rPr lang="en-US" i="1" baseline="30000" dirty="0">
                <a:solidFill>
                  <a:srgbClr val="FF0000"/>
                </a:solidFill>
              </a:rPr>
              <a:t> 28</a:t>
            </a:r>
            <a:r>
              <a:rPr lang="en-US" i="1" dirty="0">
                <a:solidFill>
                  <a:srgbClr val="FF0000"/>
                </a:solidFill>
              </a:rPr>
              <a:t> so Christ was offered once to bear the sins of many. To those who eagerly wait for Him He will appear a second time, apart from sin, for salvation.”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highlight>
                  <a:srgbClr val="FFFF00"/>
                </a:highlight>
              </a:rPr>
              <a:t>For the Christian, it is a day to look forward 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FF0000"/>
                </a:solidFill>
              </a:rPr>
              <a:t>(2 Peter 3:13), </a:t>
            </a:r>
            <a:r>
              <a:rPr lang="en-US" i="1" dirty="0">
                <a:solidFill>
                  <a:srgbClr val="FF0000"/>
                </a:solidFill>
              </a:rPr>
              <a:t>“Nevertheless we, according to His promise, look for new heavens and a new earth in which righteousness dwells.”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64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highlight>
                  <a:srgbClr val="00FF00"/>
                </a:highlight>
              </a:rPr>
              <a:t>Remember the danger of not progressing, as noted in our passage.</a:t>
            </a:r>
          </a:p>
          <a:p>
            <a:endParaRPr lang="en-US" sz="1200" b="1" dirty="0"/>
          </a:p>
          <a:p>
            <a:r>
              <a:rPr lang="en-US" sz="1200" b="1" dirty="0">
                <a:solidFill>
                  <a:srgbClr val="FF0000"/>
                </a:solidFill>
              </a:rPr>
              <a:t>(Hebrews 6:4-6), </a:t>
            </a:r>
            <a:r>
              <a:rPr lang="en-US" sz="1200" i="1" dirty="0">
                <a:solidFill>
                  <a:srgbClr val="FF0000"/>
                </a:solidFill>
              </a:rPr>
              <a:t>“</a:t>
            </a:r>
            <a:r>
              <a:rPr lang="en-US" i="1" dirty="0">
                <a:solidFill>
                  <a:srgbClr val="FF0000"/>
                </a:solidFill>
              </a:rPr>
              <a:t>For it is impossible for those who were once enlightened, and have tasted the heavenly gift, and have become partakers of the Holy Spirit,</a:t>
            </a:r>
            <a:r>
              <a:rPr lang="en-US" i="1" baseline="30000" dirty="0">
                <a:solidFill>
                  <a:srgbClr val="FF0000"/>
                </a:solidFill>
              </a:rPr>
              <a:t> 5</a:t>
            </a:r>
            <a:r>
              <a:rPr lang="en-US" i="1" dirty="0">
                <a:solidFill>
                  <a:srgbClr val="FF0000"/>
                </a:solidFill>
              </a:rPr>
              <a:t> and have tasted the good word of God and the powers of the age to come,</a:t>
            </a:r>
            <a:r>
              <a:rPr lang="en-US" i="1" baseline="30000" dirty="0">
                <a:solidFill>
                  <a:srgbClr val="FF0000"/>
                </a:solidFill>
              </a:rPr>
              <a:t> 6</a:t>
            </a:r>
            <a:r>
              <a:rPr lang="en-US" i="1" dirty="0">
                <a:solidFill>
                  <a:srgbClr val="FF0000"/>
                </a:solidFill>
              </a:rPr>
              <a:t> if they fall away, to renew them again to repentance, since they crucify again for themselves the Son of God, and put Him to an open shame.”</a:t>
            </a:r>
            <a:endParaRPr lang="en-US" sz="1200" i="1" dirty="0">
              <a:solidFill>
                <a:srgbClr val="FF0000"/>
              </a:solidFill>
            </a:endParaRPr>
          </a:p>
          <a:p>
            <a:endParaRPr lang="en-US" sz="900" dirty="0"/>
          </a:p>
          <a:p>
            <a:r>
              <a:rPr lang="en-US" sz="1200" b="1" dirty="0">
                <a:highlight>
                  <a:srgbClr val="00FF00"/>
                </a:highlight>
              </a:rPr>
              <a:t>Be diligent to study and grow!</a:t>
            </a:r>
          </a:p>
          <a:p>
            <a:endParaRPr lang="en-US" b="1" dirty="0"/>
          </a:p>
          <a:p>
            <a:r>
              <a:rPr lang="en-US" b="1" dirty="0">
                <a:solidFill>
                  <a:srgbClr val="FF0000"/>
                </a:solidFill>
              </a:rPr>
              <a:t>(2 Peter 1:10-11), </a:t>
            </a:r>
            <a:r>
              <a:rPr lang="en-US" b="0" i="1" dirty="0">
                <a:solidFill>
                  <a:srgbClr val="FF0000"/>
                </a:solidFill>
              </a:rPr>
              <a:t>“Therefore, brethren, be even more diligent to make your call and election sure, for if you do these things you will never stumble;</a:t>
            </a:r>
            <a:r>
              <a:rPr lang="en-US" b="0" i="1" baseline="30000" dirty="0">
                <a:solidFill>
                  <a:srgbClr val="FF0000"/>
                </a:solidFill>
              </a:rPr>
              <a:t> 11</a:t>
            </a:r>
            <a:r>
              <a:rPr lang="en-US" b="0" i="1" dirty="0">
                <a:solidFill>
                  <a:srgbClr val="FF0000"/>
                </a:solidFill>
              </a:rPr>
              <a:t> for so an entrance will be supplied to you abundantly into the everlasting kingdom of our Lord and Savior Jesus Christ.”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107CB-91A2-41BC-9607-4BEB250B2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65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C46B-4CDD-4762-9E24-D14D7F1FB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F375A-07B2-4DA1-BC1E-91E5E7B77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0BE844-954B-4307-9CD3-C39E7043868E}"/>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FF27B729-70EA-4EA0-B2FF-2618C4089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6DC45-940D-45A8-A3DD-796A66F37EA4}"/>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32365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FCF5-5322-45AE-BF2E-07684FC84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59772-8750-4583-A310-E963B706A6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39F54-08BC-4292-97E6-DF2DB4B22152}"/>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CEEBA3E0-1338-47F9-B62E-C002E645C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15898-107D-42EC-8D2F-7415FF586BBD}"/>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26807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4CE6F9-A05C-4F9A-9FBE-FC960FDE9B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316B27-0649-4903-808E-FDD9BF935A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6086C-67D0-40DA-8609-EB001DA1A89E}"/>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984DC6D1-3BD2-441F-A702-8134DC469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0CB82-34A6-4445-9AF6-2B0C68E8DDDE}"/>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90896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2481-8CA1-4131-BE65-E1A881770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ED500-5F09-4D04-8D30-814BD288A2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5D3A9-E712-496F-ACC6-7190A4EE94CE}"/>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27ABAF7C-4C09-43B1-9798-CA54B51E9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18551-0660-41EA-A54B-B566EF6C9AD5}"/>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12897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C2B3-4390-4750-B6DD-95C284C38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30B68-5E7B-4B07-AD59-A9C586BC9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C7C120-4E55-4803-ADD0-28D2C0D50562}"/>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CAD5F7F7-40D0-46B7-9134-0D4D10577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743AC-8C2C-4779-BC20-5C68105E70A7}"/>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327546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C324-6932-437B-89BA-A538B8FDF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F200C-A7A1-4DA2-9EDF-170E9E74F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312EC-B7F3-4EF3-B9E5-4512346204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6B74F-A01F-4B3D-B10E-B898DE6F5A86}"/>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6" name="Footer Placeholder 5">
            <a:extLst>
              <a:ext uri="{FF2B5EF4-FFF2-40B4-BE49-F238E27FC236}">
                <a16:creationId xmlns:a16="http://schemas.microsoft.com/office/drawing/2014/main" id="{C21DF1C4-E027-475F-B796-A665F9950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DAB15-051C-4D4E-9BB2-3491D6C137CA}"/>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19151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B6B0-5B62-4095-91CC-6BB4B2483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9039A-2CE6-4F59-AFB8-6909D8CCB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42BE69-ACD7-47E2-BA9E-B663C70F48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402C93-6DEA-4334-9956-C27DCC2A1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938BC-987A-4932-833B-817A6C6AFD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8FF101-2210-48A2-A3EC-7CD0F7145E60}"/>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8" name="Footer Placeholder 7">
            <a:extLst>
              <a:ext uri="{FF2B5EF4-FFF2-40B4-BE49-F238E27FC236}">
                <a16:creationId xmlns:a16="http://schemas.microsoft.com/office/drawing/2014/main" id="{6D30F0D3-A05D-41DA-80A0-C1A1DA179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2FF7D-044D-4F8F-B6F9-A5035D4A6568}"/>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41099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C821-CFE6-492D-91A3-DB8978C57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C5878-19FA-4CCB-878A-92626C4F9F20}"/>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4" name="Footer Placeholder 3">
            <a:extLst>
              <a:ext uri="{FF2B5EF4-FFF2-40B4-BE49-F238E27FC236}">
                <a16:creationId xmlns:a16="http://schemas.microsoft.com/office/drawing/2014/main" id="{63933934-9875-41C6-B4FA-CC797D574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B698EE-A121-4581-9997-F8CB001C4B68}"/>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262784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44056-F44C-474C-857E-B689F73D5ECD}"/>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3" name="Footer Placeholder 2">
            <a:extLst>
              <a:ext uri="{FF2B5EF4-FFF2-40B4-BE49-F238E27FC236}">
                <a16:creationId xmlns:a16="http://schemas.microsoft.com/office/drawing/2014/main" id="{C479EE17-1D47-435E-A75E-D38BA846E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E6B7D7-FFB7-44C8-B06C-DE0708E07F90}"/>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25746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8C59-7EA2-46AE-975F-9F64A4316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A185C7-605E-415B-BA27-0259BC4AF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EF196-884C-467F-AC01-873988CC5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783EB3-0B1D-4ECB-9D3A-8EC22729F18A}"/>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6" name="Footer Placeholder 5">
            <a:extLst>
              <a:ext uri="{FF2B5EF4-FFF2-40B4-BE49-F238E27FC236}">
                <a16:creationId xmlns:a16="http://schemas.microsoft.com/office/drawing/2014/main" id="{B85B2531-1267-445A-A387-266B803DF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E8BDF-C408-4811-AC27-A31C32A09DED}"/>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323029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3D23-DC29-48A8-BF34-30B57EF12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EFD98-DF82-4567-AC46-65137C8F4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31639-6637-4C2D-AD9D-755200B9F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4AB180-2188-429B-9BD1-7EB1319DD155}"/>
              </a:ext>
            </a:extLst>
          </p:cNvPr>
          <p:cNvSpPr>
            <a:spLocks noGrp="1"/>
          </p:cNvSpPr>
          <p:nvPr>
            <p:ph type="dt" sz="half" idx="10"/>
          </p:nvPr>
        </p:nvSpPr>
        <p:spPr/>
        <p:txBody>
          <a:bodyPr/>
          <a:lstStyle/>
          <a:p>
            <a:fld id="{58E484C5-23BC-4B1C-A9C4-CB5CDC5F9844}" type="datetimeFigureOut">
              <a:rPr lang="en-US" smtClean="0"/>
              <a:t>9/16/2018</a:t>
            </a:fld>
            <a:endParaRPr lang="en-US"/>
          </a:p>
        </p:txBody>
      </p:sp>
      <p:sp>
        <p:nvSpPr>
          <p:cNvPr id="6" name="Footer Placeholder 5">
            <a:extLst>
              <a:ext uri="{FF2B5EF4-FFF2-40B4-BE49-F238E27FC236}">
                <a16:creationId xmlns:a16="http://schemas.microsoft.com/office/drawing/2014/main" id="{8DC12F60-8053-405A-9FAC-5F51801F5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C0A02-E0E2-4279-96B9-7BFF8EB5B910}"/>
              </a:ext>
            </a:extLst>
          </p:cNvPr>
          <p:cNvSpPr>
            <a:spLocks noGrp="1"/>
          </p:cNvSpPr>
          <p:nvPr>
            <p:ph type="sldNum" sz="quarter" idx="12"/>
          </p:nvPr>
        </p:nvSpPr>
        <p:spPr/>
        <p:txBody>
          <a:bodyPr/>
          <a:lstStyle/>
          <a:p>
            <a:fld id="{66CBBB58-8D15-4F24-B05D-7A36A3673941}" type="slidenum">
              <a:rPr lang="en-US" smtClean="0"/>
              <a:t>‹#›</a:t>
            </a:fld>
            <a:endParaRPr lang="en-US"/>
          </a:p>
        </p:txBody>
      </p:sp>
    </p:spTree>
    <p:extLst>
      <p:ext uri="{BB962C8B-B14F-4D97-AF65-F5344CB8AC3E}">
        <p14:creationId xmlns:p14="http://schemas.microsoft.com/office/powerpoint/2010/main" val="156828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59CBF-9A96-41BD-8E51-04AC78AD9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80508-BD7A-4307-9E90-49476DA61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5C0F2-3FDC-4C92-882D-C435ED996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484C5-23BC-4B1C-A9C4-CB5CDC5F9844}" type="datetimeFigureOut">
              <a:rPr lang="en-US" smtClean="0"/>
              <a:t>9/16/2018</a:t>
            </a:fld>
            <a:endParaRPr lang="en-US"/>
          </a:p>
        </p:txBody>
      </p:sp>
      <p:sp>
        <p:nvSpPr>
          <p:cNvPr id="5" name="Footer Placeholder 4">
            <a:extLst>
              <a:ext uri="{FF2B5EF4-FFF2-40B4-BE49-F238E27FC236}">
                <a16:creationId xmlns:a16="http://schemas.microsoft.com/office/drawing/2014/main" id="{911FE4EB-F552-4FAC-844A-9764E04CD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26DB04-5653-4837-97CA-3BE49C00B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BBB58-8D15-4F24-B05D-7A36A3673941}" type="slidenum">
              <a:rPr lang="en-US" smtClean="0"/>
              <a:t>‹#›</a:t>
            </a:fld>
            <a:endParaRPr lang="en-US"/>
          </a:p>
        </p:txBody>
      </p:sp>
    </p:spTree>
    <p:extLst>
      <p:ext uri="{BB962C8B-B14F-4D97-AF65-F5344CB8AC3E}">
        <p14:creationId xmlns:p14="http://schemas.microsoft.com/office/powerpoint/2010/main" val="225053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3104793" y="4862125"/>
            <a:ext cx="6184490" cy="1101213"/>
          </a:xfrm>
          <a:prstGeom prst="snip2DiagRect">
            <a:avLst>
              <a:gd name="adj1" fmla="val 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4255" y="378691"/>
            <a:ext cx="10834254" cy="3691864"/>
          </a:xfrm>
          <a:noFill/>
        </p:spPr>
        <p:txBody>
          <a:bodyPr>
            <a:normAutofit/>
          </a:bodyPr>
          <a:lstStyle/>
          <a:p>
            <a:r>
              <a:rPr lang="en-US" sz="4800" dirty="0">
                <a:solidFill>
                  <a:schemeClr val="bg1"/>
                </a:solidFill>
                <a:effectLst>
                  <a:outerShdw blurRad="38100" dist="38100" dir="2700000" algn="tl">
                    <a:srgbClr val="000000">
                      <a:alpha val="43137"/>
                    </a:srgbClr>
                  </a:outerShdw>
                </a:effectLst>
                <a:latin typeface="Footlight MT Light" panose="0204060206030A020304" pitchFamily="18" charset="0"/>
              </a:rPr>
              <a:t>the</a:t>
            </a:r>
            <a:br>
              <a:rPr lang="en-US" dirty="0">
                <a:latin typeface="Footlight MT Light" panose="0204060206030A020304" pitchFamily="18" charset="0"/>
              </a:rPr>
            </a:br>
            <a:r>
              <a:rPr lang="en-US" sz="9600" dirty="0">
                <a:solidFill>
                  <a:srgbClr val="FF0000"/>
                </a:solidFill>
                <a:effectLst>
                  <a:outerShdw blurRad="38100" dist="38100" dir="2700000" algn="tl">
                    <a:srgbClr val="000000">
                      <a:alpha val="43137"/>
                    </a:srgbClr>
                  </a:outerShdw>
                </a:effectLst>
                <a:latin typeface="Colored Crayons" panose="02000500000000000000" pitchFamily="2" charset="0"/>
              </a:rPr>
              <a:t>E</a:t>
            </a:r>
            <a:r>
              <a:rPr lang="en-US" sz="9600" dirty="0">
                <a:solidFill>
                  <a:srgbClr val="0070C0"/>
                </a:solidFill>
                <a:effectLst>
                  <a:outerShdw blurRad="38100" dist="38100" dir="2700000" algn="tl">
                    <a:srgbClr val="000000">
                      <a:alpha val="43137"/>
                    </a:srgbClr>
                  </a:outerShdw>
                </a:effectLst>
                <a:latin typeface="Colored Crayons" panose="02000500000000000000" pitchFamily="2" charset="0"/>
              </a:rPr>
              <a:t>L</a:t>
            </a:r>
            <a:r>
              <a:rPr lang="en-US" sz="9600" dirty="0">
                <a:solidFill>
                  <a:srgbClr val="00B050"/>
                </a:solidFill>
                <a:effectLst>
                  <a:outerShdw blurRad="38100" dist="38100" dir="2700000" algn="tl">
                    <a:srgbClr val="000000">
                      <a:alpha val="43137"/>
                    </a:srgbClr>
                  </a:outerShdw>
                </a:effectLst>
                <a:latin typeface="Colored Crayons" panose="02000500000000000000" pitchFamily="2" charset="0"/>
              </a:rPr>
              <a:t>E</a:t>
            </a:r>
            <a:r>
              <a:rPr lang="en-US" sz="9600" dirty="0">
                <a:solidFill>
                  <a:srgbClr val="FFFF00"/>
                </a:solidFill>
                <a:effectLst>
                  <a:outerShdw blurRad="38100" dist="38100" dir="2700000" algn="tl">
                    <a:srgbClr val="000000">
                      <a:alpha val="43137"/>
                    </a:srgbClr>
                  </a:outerShdw>
                </a:effectLst>
                <a:latin typeface="Colored Crayons" panose="02000500000000000000" pitchFamily="2" charset="0"/>
              </a:rPr>
              <a:t>M</a:t>
            </a:r>
            <a:r>
              <a:rPr lang="en-US" sz="9600" dirty="0">
                <a:solidFill>
                  <a:srgbClr val="7030A0"/>
                </a:solidFill>
                <a:effectLst>
                  <a:outerShdw blurRad="38100" dist="38100" dir="2700000" algn="tl">
                    <a:srgbClr val="000000">
                      <a:alpha val="43137"/>
                    </a:srgbClr>
                  </a:outerShdw>
                </a:effectLst>
                <a:latin typeface="Colored Crayons" panose="02000500000000000000" pitchFamily="2" charset="0"/>
              </a:rPr>
              <a:t>E</a:t>
            </a:r>
            <a:r>
              <a:rPr lang="en-US" sz="9600" dirty="0">
                <a:solidFill>
                  <a:srgbClr val="FF0000"/>
                </a:solidFill>
                <a:effectLst>
                  <a:outerShdw blurRad="38100" dist="38100" dir="2700000" algn="tl">
                    <a:srgbClr val="000000">
                      <a:alpha val="43137"/>
                    </a:srgbClr>
                  </a:outerShdw>
                </a:effectLst>
                <a:latin typeface="Colored Crayons" panose="02000500000000000000" pitchFamily="2" charset="0"/>
              </a:rPr>
              <a:t>N</a:t>
            </a:r>
            <a:r>
              <a:rPr lang="en-US" sz="9600" dirty="0">
                <a:solidFill>
                  <a:srgbClr val="0070C0"/>
                </a:solidFill>
                <a:effectLst>
                  <a:outerShdw blurRad="38100" dist="38100" dir="2700000" algn="tl">
                    <a:srgbClr val="000000">
                      <a:alpha val="43137"/>
                    </a:srgbClr>
                  </a:outerShdw>
                </a:effectLst>
                <a:latin typeface="Colored Crayons" panose="02000500000000000000" pitchFamily="2" charset="0"/>
              </a:rPr>
              <a:t>T</a:t>
            </a:r>
            <a:r>
              <a:rPr lang="en-US" sz="9600" dirty="0">
                <a:solidFill>
                  <a:srgbClr val="00B050"/>
                </a:solidFill>
                <a:effectLst>
                  <a:outerShdw blurRad="38100" dist="38100" dir="2700000" algn="tl">
                    <a:srgbClr val="000000">
                      <a:alpha val="43137"/>
                    </a:srgbClr>
                  </a:outerShdw>
                </a:effectLst>
                <a:latin typeface="Colored Crayons" panose="02000500000000000000" pitchFamily="2" charset="0"/>
              </a:rPr>
              <a:t>A</a:t>
            </a:r>
            <a:r>
              <a:rPr lang="en-US" sz="9600" dirty="0">
                <a:solidFill>
                  <a:srgbClr val="FFFF00"/>
                </a:solidFill>
                <a:effectLst>
                  <a:outerShdw blurRad="38100" dist="38100" dir="2700000" algn="tl">
                    <a:srgbClr val="000000">
                      <a:alpha val="43137"/>
                    </a:srgbClr>
                  </a:outerShdw>
                </a:effectLst>
                <a:latin typeface="Colored Crayons" panose="02000500000000000000" pitchFamily="2" charset="0"/>
              </a:rPr>
              <a:t>R</a:t>
            </a:r>
            <a:r>
              <a:rPr lang="en-US" sz="9600" dirty="0">
                <a:solidFill>
                  <a:srgbClr val="7030A0"/>
                </a:solidFill>
                <a:effectLst>
                  <a:outerShdw blurRad="38100" dist="38100" dir="2700000" algn="tl">
                    <a:srgbClr val="000000">
                      <a:alpha val="43137"/>
                    </a:srgbClr>
                  </a:outerShdw>
                </a:effectLst>
                <a:latin typeface="Colored Crayons" panose="02000500000000000000" pitchFamily="2" charset="0"/>
              </a:rPr>
              <a:t>Y</a:t>
            </a:r>
            <a:br>
              <a:rPr lang="en-US" dirty="0">
                <a:latin typeface="Footlight MT Light" panose="0204060206030A020304" pitchFamily="18" charset="0"/>
              </a:rPr>
            </a:br>
            <a:r>
              <a:rPr lang="en-US" sz="5400" dirty="0">
                <a:solidFill>
                  <a:schemeClr val="bg1"/>
                </a:solidFill>
                <a:effectLst>
                  <a:outerShdw blurRad="38100" dist="38100" dir="2700000" algn="tl">
                    <a:srgbClr val="000000">
                      <a:alpha val="43137"/>
                    </a:srgbClr>
                  </a:outerShdw>
                </a:effectLst>
                <a:latin typeface="Footlight MT Light" panose="0204060206030A020304" pitchFamily="18" charset="0"/>
              </a:rPr>
              <a:t>Principles of Christ</a:t>
            </a: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415846" y="5098833"/>
            <a:ext cx="9144000" cy="1012574"/>
          </a:xfrm>
          <a:ln>
            <a:noFill/>
          </a:ln>
        </p:spPr>
        <p:txBody>
          <a:bodyPr>
            <a:normAutofit/>
          </a:bodyPr>
          <a:lstStyle/>
          <a:p>
            <a:r>
              <a:rPr lang="en-US" sz="4800" dirty="0"/>
              <a:t>Hebrews 6:1-3</a:t>
            </a:r>
          </a:p>
        </p:txBody>
      </p:sp>
    </p:spTree>
    <p:extLst>
      <p:ext uri="{BB962C8B-B14F-4D97-AF65-F5344CB8AC3E}">
        <p14:creationId xmlns:p14="http://schemas.microsoft.com/office/powerpoint/2010/main" val="1382211048"/>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341194" y="627796"/>
            <a:ext cx="11505063"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p</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c</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 f</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m</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 </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 </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W</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k</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s</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768632" y="2514600"/>
            <a:ext cx="8654736" cy="2848969"/>
          </a:xfrm>
          <a:ln>
            <a:noFill/>
          </a:ln>
        </p:spPr>
        <p:txBody>
          <a:bodyPr>
            <a:normAutofit lnSpcReduction="10000"/>
          </a:bodyPr>
          <a:lstStyle/>
          <a:p>
            <a:pPr algn="l"/>
            <a:r>
              <a:rPr lang="en-US" sz="4800" dirty="0"/>
              <a:t>      Mark 1:14-15</a:t>
            </a:r>
          </a:p>
          <a:p>
            <a:pPr algn="l"/>
            <a:r>
              <a:rPr lang="en-US" sz="4800" dirty="0"/>
              <a:t>                       Hebrews 9:14 </a:t>
            </a:r>
          </a:p>
          <a:p>
            <a:pPr algn="l"/>
            <a:r>
              <a:rPr lang="en-US" sz="4800" dirty="0"/>
              <a:t>             Acts 2:38</a:t>
            </a:r>
          </a:p>
          <a:p>
            <a:pPr algn="l"/>
            <a:r>
              <a:rPr lang="en-US" sz="4800" dirty="0"/>
              <a:t>                           Revelation 2:22</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rPr>
              <a:t>All men must repent of sinful attitudes and works</a:t>
            </a:r>
          </a:p>
        </p:txBody>
      </p:sp>
    </p:spTree>
    <p:extLst>
      <p:ext uri="{BB962C8B-B14F-4D97-AF65-F5344CB8AC3E}">
        <p14:creationId xmlns:p14="http://schemas.microsoft.com/office/powerpoint/2010/main" val="3131839062"/>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8873" y="627796"/>
            <a:ext cx="10834254"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F</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i</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h </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w</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d </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g</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d</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905000" y="2488810"/>
            <a:ext cx="8382000" cy="2874759"/>
          </a:xfrm>
          <a:ln>
            <a:noFill/>
          </a:ln>
        </p:spPr>
        <p:txBody>
          <a:bodyPr>
            <a:normAutofit lnSpcReduction="10000"/>
          </a:bodyPr>
          <a:lstStyle/>
          <a:p>
            <a:pPr algn="l"/>
            <a:r>
              <a:rPr lang="en-US" sz="4800" dirty="0"/>
              <a:t>Habakkuk 2:4 / Galatians 3:11</a:t>
            </a:r>
          </a:p>
          <a:p>
            <a:pPr algn="l"/>
            <a:r>
              <a:rPr lang="en-US" sz="4800" dirty="0"/>
              <a:t>        Hebrews 11:6</a:t>
            </a:r>
          </a:p>
          <a:p>
            <a:pPr algn="l"/>
            <a:r>
              <a:rPr lang="en-US" sz="4800" dirty="0"/>
              <a:t>               Acts 8:36-37</a:t>
            </a:r>
          </a:p>
          <a:p>
            <a:pPr algn="l"/>
            <a:r>
              <a:rPr lang="en-US" sz="4800" dirty="0"/>
              <a:t>                       1 Corinthians 1:21</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Belief in God and His Son brings salvation</a:t>
            </a:r>
          </a:p>
        </p:txBody>
      </p:sp>
    </p:spTree>
    <p:extLst>
      <p:ext uri="{BB962C8B-B14F-4D97-AF65-F5344CB8AC3E}">
        <p14:creationId xmlns:p14="http://schemas.microsoft.com/office/powerpoint/2010/main" val="80913481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8873" y="627796"/>
            <a:ext cx="10834254"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h</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e </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c</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i</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e </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f </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b</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p</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i</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s</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m</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s</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943100" y="2514600"/>
            <a:ext cx="8324850" cy="2848969"/>
          </a:xfrm>
          <a:ln>
            <a:noFill/>
          </a:ln>
        </p:spPr>
        <p:txBody>
          <a:bodyPr>
            <a:normAutofit lnSpcReduction="10000"/>
          </a:bodyPr>
          <a:lstStyle/>
          <a:p>
            <a:pPr algn="l"/>
            <a:r>
              <a:rPr lang="en-US" sz="4800" dirty="0"/>
              <a:t>   Hebrews 9:9-10</a:t>
            </a:r>
          </a:p>
          <a:p>
            <a:pPr algn="l"/>
            <a:r>
              <a:rPr lang="en-US" sz="4800" dirty="0"/>
              <a:t>                                     John 3:5</a:t>
            </a:r>
          </a:p>
          <a:p>
            <a:pPr algn="l"/>
            <a:r>
              <a:rPr lang="en-US" sz="4800" dirty="0"/>
              <a:t>       Acts 22:16</a:t>
            </a:r>
          </a:p>
          <a:p>
            <a:pPr algn="l"/>
            <a:r>
              <a:rPr lang="en-US" sz="4800" dirty="0"/>
              <a:t>                                Romans 6:3-4</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effectLst>
                  <a:outerShdw blurRad="38100" dist="38100" dir="2700000" algn="tl">
                    <a:srgbClr val="000000">
                      <a:alpha val="43137"/>
                    </a:srgbClr>
                  </a:outerShdw>
                </a:effectLst>
                <a:latin typeface="Calibri" panose="020F0502020204030204"/>
              </a:rPr>
              <a:t>Sanctification comes from </a:t>
            </a:r>
            <a:r>
              <a:rPr lang="en-US" sz="4000" i="1" dirty="0">
                <a:solidFill>
                  <a:prstClr val="white"/>
                </a:solidFill>
                <a:effectLst>
                  <a:outerShdw blurRad="38100" dist="38100" dir="2700000" algn="tl">
                    <a:srgbClr val="000000">
                      <a:alpha val="43137"/>
                    </a:srgbClr>
                  </a:outerShdw>
                </a:effectLst>
                <a:latin typeface="Calibri" panose="020F0502020204030204"/>
              </a:rPr>
              <a:t>“the washing of water”</a:t>
            </a:r>
            <a:endParaRPr kumimoji="0" lang="en-US" sz="4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572646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8873" y="627796"/>
            <a:ext cx="10834254"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L</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y</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i</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g </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n </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f</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 h</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s</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905000" y="2488810"/>
            <a:ext cx="8343900" cy="2874759"/>
          </a:xfrm>
          <a:ln>
            <a:noFill/>
          </a:ln>
        </p:spPr>
        <p:txBody>
          <a:bodyPr>
            <a:normAutofit lnSpcReduction="10000"/>
          </a:bodyPr>
          <a:lstStyle/>
          <a:p>
            <a:pPr algn="l"/>
            <a:r>
              <a:rPr lang="en-US" sz="4800" dirty="0"/>
              <a:t>Acts 9:11-12</a:t>
            </a:r>
          </a:p>
          <a:p>
            <a:pPr algn="l"/>
            <a:r>
              <a:rPr lang="en-US" sz="4800" dirty="0"/>
              <a:t>          Acts 6:5-6</a:t>
            </a:r>
          </a:p>
          <a:p>
            <a:pPr algn="l"/>
            <a:r>
              <a:rPr lang="en-US" sz="4800" dirty="0"/>
              <a:t>                    Acts 8:17-21</a:t>
            </a:r>
          </a:p>
          <a:p>
            <a:pPr algn="l"/>
            <a:r>
              <a:rPr lang="en-US" sz="4800" dirty="0"/>
              <a:t>                              2 Timothy 1:6-7</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apostles imparted spiritual gifts in this way</a:t>
            </a:r>
          </a:p>
        </p:txBody>
      </p:sp>
    </p:spTree>
    <p:extLst>
      <p:ext uri="{BB962C8B-B14F-4D97-AF65-F5344CB8AC3E}">
        <p14:creationId xmlns:p14="http://schemas.microsoft.com/office/powerpoint/2010/main" val="20601099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8873" y="627796"/>
            <a:ext cx="10834254"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s</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u</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c</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i</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n </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o</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f</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 </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h</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e </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d</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924050" y="2488810"/>
            <a:ext cx="8305800" cy="2874759"/>
          </a:xfrm>
          <a:ln>
            <a:noFill/>
          </a:ln>
        </p:spPr>
        <p:txBody>
          <a:bodyPr>
            <a:normAutofit lnSpcReduction="10000"/>
          </a:bodyPr>
          <a:lstStyle/>
          <a:p>
            <a:pPr algn="l"/>
            <a:r>
              <a:rPr lang="en-US" sz="4800" dirty="0"/>
              <a:t>  Daniel 12:1-2</a:t>
            </a:r>
          </a:p>
          <a:p>
            <a:pPr algn="l"/>
            <a:r>
              <a:rPr lang="en-US" sz="4800" dirty="0"/>
              <a:t>                      Matthew 22:31-32</a:t>
            </a:r>
          </a:p>
          <a:p>
            <a:pPr algn="l"/>
            <a:r>
              <a:rPr lang="en-US" sz="4800" dirty="0"/>
              <a:t>  Acts 26:22-23</a:t>
            </a:r>
          </a:p>
          <a:p>
            <a:pPr algn="l"/>
            <a:r>
              <a:rPr lang="en-US" sz="4800" dirty="0"/>
              <a:t>                1 Corinthians 15:12-22</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 was resurrected, and we will be too!</a:t>
            </a:r>
          </a:p>
        </p:txBody>
      </p:sp>
    </p:spTree>
    <p:extLst>
      <p:ext uri="{BB962C8B-B14F-4D97-AF65-F5344CB8AC3E}">
        <p14:creationId xmlns:p14="http://schemas.microsoft.com/office/powerpoint/2010/main" val="237241808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768632" y="2327787"/>
            <a:ext cx="8654736" cy="3035783"/>
          </a:xfrm>
          <a:prstGeom prst="snip2DiagRect">
            <a:avLst>
              <a:gd name="adj1" fmla="val 0"/>
              <a:gd name="adj2" fmla="val 35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8873" y="627796"/>
            <a:ext cx="10834254" cy="1231821"/>
          </a:xfrm>
          <a:noFill/>
        </p:spPr>
        <p:txBody>
          <a:bodyPr>
            <a:normAutofit/>
          </a:bodyPr>
          <a:lstStyle/>
          <a:p>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t</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r</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a</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l </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j</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u</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d</a:t>
            </a:r>
            <a:r>
              <a:rPr lang="en-US" sz="6600" dirty="0">
                <a:solidFill>
                  <a:srgbClr val="FF0000"/>
                </a:solidFill>
                <a:effectLst>
                  <a:outerShdw blurRad="38100" dist="38100" dir="2700000" algn="tl">
                    <a:srgbClr val="000000">
                      <a:alpha val="43137"/>
                    </a:srgbClr>
                  </a:outerShdw>
                </a:effectLst>
                <a:latin typeface="Colored Crayons" panose="02000500000000000000" pitchFamily="2" charset="0"/>
              </a:rPr>
              <a:t>g</a:t>
            </a:r>
            <a:r>
              <a:rPr lang="en-US" sz="6600" dirty="0">
                <a:solidFill>
                  <a:srgbClr val="0070C0"/>
                </a:solidFill>
                <a:effectLst>
                  <a:outerShdw blurRad="38100" dist="38100" dir="2700000" algn="tl">
                    <a:srgbClr val="000000">
                      <a:alpha val="43137"/>
                    </a:srgbClr>
                  </a:outerShdw>
                </a:effectLst>
                <a:latin typeface="Colored Crayons" panose="02000500000000000000" pitchFamily="2" charset="0"/>
              </a:rPr>
              <a:t>m</a:t>
            </a:r>
            <a:r>
              <a:rPr lang="en-US" sz="6600" dirty="0">
                <a:solidFill>
                  <a:srgbClr val="00B050"/>
                </a:solidFill>
                <a:effectLst>
                  <a:outerShdw blurRad="38100" dist="38100" dir="2700000" algn="tl">
                    <a:srgbClr val="000000">
                      <a:alpha val="43137"/>
                    </a:srgbClr>
                  </a:outerShdw>
                </a:effectLst>
                <a:latin typeface="Colored Crayons" panose="02000500000000000000" pitchFamily="2" charset="0"/>
              </a:rPr>
              <a:t>e</a:t>
            </a:r>
            <a:r>
              <a:rPr lang="en-US" sz="6600" dirty="0">
                <a:solidFill>
                  <a:srgbClr val="FFFF00"/>
                </a:solidFill>
                <a:effectLst>
                  <a:outerShdw blurRad="38100" dist="38100" dir="2700000" algn="tl">
                    <a:srgbClr val="000000">
                      <a:alpha val="43137"/>
                    </a:srgbClr>
                  </a:outerShdw>
                </a:effectLst>
                <a:latin typeface="Colored Crayons" panose="02000500000000000000" pitchFamily="2" charset="0"/>
              </a:rPr>
              <a:t>n</a:t>
            </a:r>
            <a:r>
              <a:rPr lang="en-US" sz="6600" dirty="0">
                <a:solidFill>
                  <a:srgbClr val="7030A0"/>
                </a:solidFill>
                <a:effectLst>
                  <a:outerShdw blurRad="38100" dist="38100" dir="2700000" algn="tl">
                    <a:srgbClr val="000000">
                      <a:alpha val="43137"/>
                    </a:srgbClr>
                  </a:outerShdw>
                </a:effectLst>
                <a:latin typeface="Colored Crayons" panose="02000500000000000000" pitchFamily="2" charset="0"/>
              </a:rPr>
              <a:t>t</a:t>
            </a:r>
            <a:endParaRPr lang="en-US" sz="6600" dirty="0">
              <a:solidFill>
                <a:srgbClr val="00B050"/>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905000" y="2488810"/>
            <a:ext cx="8382000" cy="2874759"/>
          </a:xfrm>
          <a:ln>
            <a:noFill/>
          </a:ln>
        </p:spPr>
        <p:txBody>
          <a:bodyPr>
            <a:normAutofit lnSpcReduction="10000"/>
          </a:bodyPr>
          <a:lstStyle/>
          <a:p>
            <a:pPr algn="l"/>
            <a:r>
              <a:rPr lang="en-US" sz="4800" dirty="0"/>
              <a:t> Isaiah 66:22-24</a:t>
            </a:r>
          </a:p>
          <a:p>
            <a:pPr algn="l"/>
            <a:r>
              <a:rPr lang="en-US" sz="4800" dirty="0"/>
              <a:t>                  Matthew 25:31-33, 46</a:t>
            </a:r>
          </a:p>
          <a:p>
            <a:pPr algn="l"/>
            <a:r>
              <a:rPr lang="en-US" sz="4800" dirty="0"/>
              <a:t>          Hebrews 9:27-28</a:t>
            </a:r>
          </a:p>
          <a:p>
            <a:pPr algn="l"/>
            <a:r>
              <a:rPr lang="en-US" sz="4800" dirty="0"/>
              <a:t>                           2 Peter 3:13</a:t>
            </a:r>
          </a:p>
        </p:txBody>
      </p:sp>
      <p:sp>
        <p:nvSpPr>
          <p:cNvPr id="5" name="TextBox 4">
            <a:extLst>
              <a:ext uri="{FF2B5EF4-FFF2-40B4-BE49-F238E27FC236}">
                <a16:creationId xmlns:a16="http://schemas.microsoft.com/office/drawing/2014/main" id="{3F98032E-5A3F-434E-8FDF-12C10A4EBAF8}"/>
              </a:ext>
            </a:extLst>
          </p:cNvPr>
          <p:cNvSpPr txBox="1"/>
          <p:nvPr/>
        </p:nvSpPr>
        <p:spPr>
          <a:xfrm>
            <a:off x="678873" y="5624275"/>
            <a:ext cx="10834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Where will you spend eternity?</a:t>
            </a:r>
          </a:p>
        </p:txBody>
      </p:sp>
    </p:spTree>
    <p:extLst>
      <p:ext uri="{BB962C8B-B14F-4D97-AF65-F5344CB8AC3E}">
        <p14:creationId xmlns:p14="http://schemas.microsoft.com/office/powerpoint/2010/main" val="47500650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CD59404-9F11-43FE-92EC-C96509313928}"/>
              </a:ext>
            </a:extLst>
          </p:cNvPr>
          <p:cNvSpPr/>
          <p:nvPr/>
        </p:nvSpPr>
        <p:spPr>
          <a:xfrm>
            <a:off x="1228298" y="2743201"/>
            <a:ext cx="9840035" cy="3220138"/>
          </a:xfrm>
          <a:prstGeom prst="snip2DiagRect">
            <a:avLst>
              <a:gd name="adj1" fmla="val 0"/>
              <a:gd name="adj2" fmla="val 309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8E2FF2-5B3C-4F62-99F3-0BB5B73236DF}"/>
              </a:ext>
            </a:extLst>
          </p:cNvPr>
          <p:cNvSpPr>
            <a:spLocks noGrp="1"/>
          </p:cNvSpPr>
          <p:nvPr>
            <p:ph type="ctrTitle"/>
          </p:nvPr>
        </p:nvSpPr>
        <p:spPr>
          <a:xfrm>
            <a:off x="674255" y="378691"/>
            <a:ext cx="10834254" cy="2610169"/>
          </a:xfrm>
          <a:noFill/>
        </p:spPr>
        <p:txBody>
          <a:bodyPr>
            <a:normAutofit/>
          </a:bodyPr>
          <a:lstStyle/>
          <a:p>
            <a:r>
              <a:rPr lang="en-US" sz="9600" dirty="0">
                <a:solidFill>
                  <a:srgbClr val="FF0000"/>
                </a:solidFill>
                <a:effectLst>
                  <a:outerShdw blurRad="38100" dist="38100" dir="2700000" algn="tl">
                    <a:srgbClr val="000000">
                      <a:alpha val="43137"/>
                    </a:srgbClr>
                  </a:outerShdw>
                </a:effectLst>
                <a:latin typeface="Colored Crayons" panose="02000500000000000000" pitchFamily="2" charset="0"/>
              </a:rPr>
              <a:t>c</a:t>
            </a:r>
            <a:r>
              <a:rPr lang="en-US" sz="9600" dirty="0">
                <a:solidFill>
                  <a:srgbClr val="0070C0"/>
                </a:solidFill>
                <a:effectLst>
                  <a:outerShdw blurRad="38100" dist="38100" dir="2700000" algn="tl">
                    <a:srgbClr val="000000">
                      <a:alpha val="43137"/>
                    </a:srgbClr>
                  </a:outerShdw>
                </a:effectLst>
                <a:latin typeface="Colored Crayons" panose="02000500000000000000" pitchFamily="2" charset="0"/>
              </a:rPr>
              <a:t>o</a:t>
            </a:r>
            <a:r>
              <a:rPr lang="en-US" sz="9600" dirty="0">
                <a:solidFill>
                  <a:srgbClr val="00B050"/>
                </a:solidFill>
                <a:effectLst>
                  <a:outerShdw blurRad="38100" dist="38100" dir="2700000" algn="tl">
                    <a:srgbClr val="000000">
                      <a:alpha val="43137"/>
                    </a:srgbClr>
                  </a:outerShdw>
                </a:effectLst>
                <a:latin typeface="Colored Crayons" panose="02000500000000000000" pitchFamily="2" charset="0"/>
              </a:rPr>
              <a:t>n</a:t>
            </a:r>
            <a:r>
              <a:rPr lang="en-US" sz="9600" dirty="0">
                <a:solidFill>
                  <a:srgbClr val="FFFF00"/>
                </a:solidFill>
                <a:effectLst>
                  <a:outerShdw blurRad="38100" dist="38100" dir="2700000" algn="tl">
                    <a:srgbClr val="000000">
                      <a:alpha val="43137"/>
                    </a:srgbClr>
                  </a:outerShdw>
                </a:effectLst>
                <a:latin typeface="Colored Crayons" panose="02000500000000000000" pitchFamily="2" charset="0"/>
              </a:rPr>
              <a:t>c</a:t>
            </a:r>
            <a:r>
              <a:rPr lang="en-US" sz="9600" dirty="0">
                <a:solidFill>
                  <a:srgbClr val="7030A0"/>
                </a:solidFill>
                <a:effectLst>
                  <a:outerShdw blurRad="38100" dist="38100" dir="2700000" algn="tl">
                    <a:srgbClr val="000000">
                      <a:alpha val="43137"/>
                    </a:srgbClr>
                  </a:outerShdw>
                </a:effectLst>
                <a:latin typeface="Colored Crayons" panose="02000500000000000000" pitchFamily="2" charset="0"/>
              </a:rPr>
              <a:t>l</a:t>
            </a:r>
            <a:r>
              <a:rPr lang="en-US" sz="9600" dirty="0">
                <a:solidFill>
                  <a:srgbClr val="FF0000"/>
                </a:solidFill>
                <a:effectLst>
                  <a:outerShdw blurRad="38100" dist="38100" dir="2700000" algn="tl">
                    <a:srgbClr val="000000">
                      <a:alpha val="43137"/>
                    </a:srgbClr>
                  </a:outerShdw>
                </a:effectLst>
                <a:latin typeface="Colored Crayons" panose="02000500000000000000" pitchFamily="2" charset="0"/>
              </a:rPr>
              <a:t>u</a:t>
            </a:r>
            <a:r>
              <a:rPr lang="en-US" sz="9600" dirty="0">
                <a:solidFill>
                  <a:srgbClr val="0070C0"/>
                </a:solidFill>
                <a:effectLst>
                  <a:outerShdw blurRad="38100" dist="38100" dir="2700000" algn="tl">
                    <a:srgbClr val="000000">
                      <a:alpha val="43137"/>
                    </a:srgbClr>
                  </a:outerShdw>
                </a:effectLst>
                <a:latin typeface="Colored Crayons" panose="02000500000000000000" pitchFamily="2" charset="0"/>
              </a:rPr>
              <a:t>s</a:t>
            </a:r>
            <a:r>
              <a:rPr lang="en-US" sz="9600" dirty="0">
                <a:solidFill>
                  <a:srgbClr val="00B050"/>
                </a:solidFill>
                <a:effectLst>
                  <a:outerShdw blurRad="38100" dist="38100" dir="2700000" algn="tl">
                    <a:srgbClr val="000000">
                      <a:alpha val="43137"/>
                    </a:srgbClr>
                  </a:outerShdw>
                </a:effectLst>
                <a:latin typeface="Colored Crayons" panose="02000500000000000000" pitchFamily="2" charset="0"/>
              </a:rPr>
              <a:t>i</a:t>
            </a:r>
            <a:r>
              <a:rPr lang="en-US" sz="9600" dirty="0">
                <a:solidFill>
                  <a:srgbClr val="FFFF00"/>
                </a:solidFill>
                <a:effectLst>
                  <a:outerShdw blurRad="38100" dist="38100" dir="2700000" algn="tl">
                    <a:srgbClr val="000000">
                      <a:alpha val="43137"/>
                    </a:srgbClr>
                  </a:outerShdw>
                </a:effectLst>
                <a:latin typeface="Colored Crayons" panose="02000500000000000000" pitchFamily="2" charset="0"/>
              </a:rPr>
              <a:t>o</a:t>
            </a:r>
            <a:r>
              <a:rPr lang="en-US" sz="9600" dirty="0">
                <a:solidFill>
                  <a:srgbClr val="7030A0"/>
                </a:solidFill>
                <a:effectLst>
                  <a:outerShdw blurRad="38100" dist="38100" dir="2700000" algn="tl">
                    <a:srgbClr val="000000">
                      <a:alpha val="43137"/>
                    </a:srgbClr>
                  </a:outerShdw>
                </a:effectLst>
                <a:latin typeface="Colored Crayons" panose="02000500000000000000" pitchFamily="2" charset="0"/>
              </a:rPr>
              <a:t>n</a:t>
            </a:r>
            <a:br>
              <a:rPr lang="en-US" dirty="0">
                <a:latin typeface="Footlight MT Light" panose="0204060206030A020304" pitchFamily="18" charset="0"/>
              </a:rPr>
            </a:br>
            <a:endParaRPr lang="en-US" sz="5400"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
        <p:nvSpPr>
          <p:cNvPr id="3" name="Subtitle 2">
            <a:extLst>
              <a:ext uri="{FF2B5EF4-FFF2-40B4-BE49-F238E27FC236}">
                <a16:creationId xmlns:a16="http://schemas.microsoft.com/office/drawing/2014/main" id="{6F3179A5-AA03-48BD-AA68-08E9627876E6}"/>
              </a:ext>
            </a:extLst>
          </p:cNvPr>
          <p:cNvSpPr>
            <a:spLocks noGrp="1"/>
          </p:cNvSpPr>
          <p:nvPr>
            <p:ph type="subTitle" idx="1"/>
          </p:nvPr>
        </p:nvSpPr>
        <p:spPr>
          <a:xfrm>
            <a:off x="1519382" y="2988860"/>
            <a:ext cx="9144000" cy="2852382"/>
          </a:xfrm>
          <a:ln>
            <a:noFill/>
          </a:ln>
        </p:spPr>
        <p:txBody>
          <a:bodyPr>
            <a:normAutofit lnSpcReduction="10000"/>
          </a:bodyPr>
          <a:lstStyle/>
          <a:p>
            <a:r>
              <a:rPr lang="en-US" sz="4800" dirty="0"/>
              <a:t>Remember the danger</a:t>
            </a:r>
          </a:p>
          <a:p>
            <a:r>
              <a:rPr lang="en-US" sz="4800" dirty="0"/>
              <a:t>of not progressing!</a:t>
            </a:r>
          </a:p>
          <a:p>
            <a:endParaRPr lang="en-US" sz="3200" dirty="0"/>
          </a:p>
          <a:p>
            <a:r>
              <a:rPr lang="en-US" sz="4800" b="1" dirty="0"/>
              <a:t>Be diligent to study and grow!</a:t>
            </a:r>
          </a:p>
        </p:txBody>
      </p:sp>
    </p:spTree>
    <p:extLst>
      <p:ext uri="{BB962C8B-B14F-4D97-AF65-F5344CB8AC3E}">
        <p14:creationId xmlns:p14="http://schemas.microsoft.com/office/powerpoint/2010/main" val="1346315275"/>
      </p:ext>
    </p:extLst>
  </p:cSld>
  <p:clrMapOvr>
    <a:masterClrMapping/>
  </p:clrMapOvr>
  <mc:AlternateContent xmlns:mc="http://schemas.openxmlformats.org/markup-compatibility/2006" xmlns:p14="http://schemas.microsoft.com/office/powerpoint/2010/main">
    <mc:Choice Requires="p14">
      <p:transition spd="slow" p14:dur="1250">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2984</Words>
  <Application>Microsoft Office PowerPoint</Application>
  <PresentationFormat>Widescreen</PresentationFormat>
  <Paragraphs>138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Colored Crayons</vt:lpstr>
      <vt:lpstr>Arial</vt:lpstr>
      <vt:lpstr>Footlight MT Light</vt:lpstr>
      <vt:lpstr>Calibri Light</vt:lpstr>
      <vt:lpstr>Calibri</vt:lpstr>
      <vt:lpstr>Office Theme</vt:lpstr>
      <vt:lpstr>the ELEMENTARY Principles of Christ</vt:lpstr>
      <vt:lpstr>Repentance from Dead Works</vt:lpstr>
      <vt:lpstr>Faith toward god</vt:lpstr>
      <vt:lpstr>The doctrine of baptisms</vt:lpstr>
      <vt:lpstr>Laying on of hands</vt:lpstr>
      <vt:lpstr>Resurrection of the dead</vt:lpstr>
      <vt:lpstr>Eternal judgment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ELEMENTARY Principles of Christ</dc:title>
  <dc:creator>Stan Cox</dc:creator>
  <cp:lastModifiedBy>Stan Cox</cp:lastModifiedBy>
  <cp:revision>31</cp:revision>
  <dcterms:created xsi:type="dcterms:W3CDTF">2018-09-14T01:58:45Z</dcterms:created>
  <dcterms:modified xsi:type="dcterms:W3CDTF">2018-09-16T23:43:40Z</dcterms:modified>
</cp:coreProperties>
</file>