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Wingdings 2" panose="050201020105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559" autoAdjust="0"/>
  </p:normalViewPr>
  <p:slideViewPr>
    <p:cSldViewPr snapToGrid="0">
      <p:cViewPr varScale="1">
        <p:scale>
          <a:sx n="37" d="100"/>
          <a:sy n="37" d="100"/>
        </p:scale>
        <p:origin x="1018" y="43"/>
      </p:cViewPr>
      <p:guideLst/>
    </p:cSldViewPr>
  </p:slideViewPr>
  <p:notesTextViewPr>
    <p:cViewPr>
      <p:scale>
        <a:sx n="1" d="1"/>
        <a:sy n="1" d="1"/>
      </p:scale>
      <p:origin x="0" y="0"/>
    </p:cViewPr>
  </p:notesTextViewPr>
  <p:notesViewPr>
    <p:cSldViewPr snapToGrid="0">
      <p:cViewPr varScale="1">
        <p:scale>
          <a:sx n="63" d="100"/>
          <a:sy n="63" d="100"/>
        </p:scale>
        <p:origin x="154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C89CE0-C7B7-4BEB-B840-CA7D3CB9AB58}"/>
              </a:ext>
            </a:extLst>
          </p:cNvPr>
          <p:cNvSpPr>
            <a:spLocks noGrp="1"/>
          </p:cNvSpPr>
          <p:nvPr>
            <p:ph type="hdr" sz="quarter"/>
          </p:nvPr>
        </p:nvSpPr>
        <p:spPr>
          <a:xfrm>
            <a:off x="0" y="0"/>
            <a:ext cx="3755136" cy="719328"/>
          </a:xfrm>
          <a:prstGeom prst="rect">
            <a:avLst/>
          </a:prstGeom>
        </p:spPr>
        <p:txBody>
          <a:bodyPr vert="horz" lIns="91440" tIns="45720" rIns="91440" bIns="45720" rtlCol="0"/>
          <a:lstStyle>
            <a:lvl1pPr algn="l">
              <a:defRPr sz="1200"/>
            </a:lvl1pPr>
          </a:lstStyle>
          <a:p>
            <a:r>
              <a:rPr lang="en-US" sz="2000" b="1" dirty="0">
                <a:latin typeface="Century Gothic" panose="020B0502020202020204" pitchFamily="34" charset="0"/>
              </a:rPr>
              <a:t>The Events of Judgment Day</a:t>
            </a:r>
          </a:p>
          <a:p>
            <a:r>
              <a:rPr lang="en-US" dirty="0"/>
              <a:t>(1 Thessalonians 5:1-6)</a:t>
            </a:r>
          </a:p>
        </p:txBody>
      </p:sp>
      <p:sp>
        <p:nvSpPr>
          <p:cNvPr id="3" name="Date Placeholder 2">
            <a:extLst>
              <a:ext uri="{FF2B5EF4-FFF2-40B4-BE49-F238E27FC236}">
                <a16:creationId xmlns:a16="http://schemas.microsoft.com/office/drawing/2014/main" id="{9C6013BE-DB94-4908-89BC-959DDEA370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3, 2017 pm</a:t>
            </a:r>
          </a:p>
        </p:txBody>
      </p:sp>
      <p:sp>
        <p:nvSpPr>
          <p:cNvPr id="4" name="Footer Placeholder 3">
            <a:extLst>
              <a:ext uri="{FF2B5EF4-FFF2-40B4-BE49-F238E27FC236}">
                <a16:creationId xmlns:a16="http://schemas.microsoft.com/office/drawing/2014/main" id="{33497AA8-2D20-446F-A95C-8771755FA5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143EB7E-47CD-4E69-A7FF-68B4DB8AEF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45FF24F-6CF8-4FF1-B7DF-449D174CD5C5}" type="slidenum">
              <a:rPr lang="en-US" smtClean="0"/>
              <a:t>‹#›</a:t>
            </a:fld>
            <a:endParaRPr lang="en-US" dirty="0"/>
          </a:p>
        </p:txBody>
      </p:sp>
    </p:spTree>
    <p:extLst>
      <p:ext uri="{BB962C8B-B14F-4D97-AF65-F5344CB8AC3E}">
        <p14:creationId xmlns:p14="http://schemas.microsoft.com/office/powerpoint/2010/main" val="312321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5F5BC-48D1-4AC4-B0CC-3CA996EB38DB}" type="datetimeFigureOut">
              <a:rPr lang="en-US" smtClean="0"/>
              <a:t>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FB08F-EDD9-427F-8E75-1A1E1E0CCEEA}" type="slidenum">
              <a:rPr lang="en-US" smtClean="0"/>
              <a:t>‹#›</a:t>
            </a:fld>
            <a:endParaRPr lang="en-US"/>
          </a:p>
        </p:txBody>
      </p:sp>
    </p:spTree>
    <p:extLst>
      <p:ext uri="{BB962C8B-B14F-4D97-AF65-F5344CB8AC3E}">
        <p14:creationId xmlns:p14="http://schemas.microsoft.com/office/powerpoint/2010/main" val="373882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Bible speaks clearly of a coming and final judgment</a:t>
            </a:r>
          </a:p>
          <a:p>
            <a:pPr marL="171450" indent="-171450">
              <a:buFont typeface="Arial" panose="020B0604020202020204" pitchFamily="34" charset="0"/>
              <a:buChar char="•"/>
            </a:pPr>
            <a:r>
              <a:rPr lang="en-US" b="1" dirty="0"/>
              <a:t>While the world may be surprised by the event (ignorance and unbelief), Christians know it is coming</a:t>
            </a:r>
          </a:p>
          <a:p>
            <a:endParaRPr lang="en-US" b="1" dirty="0"/>
          </a:p>
          <a:p>
            <a:r>
              <a:rPr lang="en-US" b="1" dirty="0"/>
              <a:t>(1 Thessalonians 5:1-6), </a:t>
            </a:r>
            <a:r>
              <a:rPr lang="en-US" i="1" dirty="0"/>
              <a:t>“But concerning the times and the seasons, brethren, you have no need that I should write to you.</a:t>
            </a:r>
            <a:r>
              <a:rPr lang="en-US" i="1" baseline="30000" dirty="0"/>
              <a:t> 2</a:t>
            </a:r>
            <a:r>
              <a:rPr lang="en-US" i="1" dirty="0"/>
              <a:t> For you yourselves know perfectly that the day of the Lord so comes as a thief in the night.</a:t>
            </a:r>
            <a:r>
              <a:rPr lang="en-US" i="1" baseline="30000" dirty="0"/>
              <a:t> 3</a:t>
            </a:r>
            <a:r>
              <a:rPr lang="en-US" i="1" dirty="0"/>
              <a:t> For when they say, “Peace and safety!” then sudden destruction comes upon them, as labor pains upon a pregnant woman. And they shall not escape.</a:t>
            </a:r>
            <a:r>
              <a:rPr lang="en-US" i="1" baseline="30000" dirty="0"/>
              <a:t> 4</a:t>
            </a:r>
            <a:r>
              <a:rPr lang="en-US" i="1" dirty="0"/>
              <a:t> But you, brethren, are not in darkness, so that this Day should overtake you as a thief.</a:t>
            </a:r>
            <a:r>
              <a:rPr lang="en-US" i="1" baseline="30000" dirty="0"/>
              <a:t> 5</a:t>
            </a:r>
            <a:r>
              <a:rPr lang="en-US" i="1" dirty="0"/>
              <a:t> You are all sons of light and sons of the day. We are not of the night nor of darkness.</a:t>
            </a:r>
            <a:r>
              <a:rPr lang="en-US" i="1" baseline="30000" dirty="0"/>
              <a:t> 6</a:t>
            </a:r>
            <a:r>
              <a:rPr lang="en-US" i="1" dirty="0"/>
              <a:t> Therefore let us not sleep, as others do, but let us watch and be sober.”</a:t>
            </a:r>
          </a:p>
          <a:p>
            <a:endParaRPr lang="en-US" i="1" dirty="0"/>
          </a:p>
          <a:p>
            <a:pPr marL="171450" indent="-171450">
              <a:buFont typeface="Arial" panose="020B0604020202020204" pitchFamily="34" charset="0"/>
              <a:buChar char="•"/>
            </a:pPr>
            <a:r>
              <a:rPr lang="en-US" b="1" i="0" dirty="0"/>
              <a:t>Consider the following things God reveals will happen on that day!</a:t>
            </a:r>
          </a:p>
        </p:txBody>
      </p:sp>
      <p:sp>
        <p:nvSpPr>
          <p:cNvPr id="4" name="Slide Number Placeholder 3"/>
          <p:cNvSpPr>
            <a:spLocks noGrp="1"/>
          </p:cNvSpPr>
          <p:nvPr>
            <p:ph type="sldNum" sz="quarter" idx="10"/>
          </p:nvPr>
        </p:nvSpPr>
        <p:spPr/>
        <p:txBody>
          <a:bodyPr/>
          <a:lstStyle/>
          <a:p>
            <a:fld id="{6EAFB08F-EDD9-427F-8E75-1A1E1E0CCEEA}" type="slidenum">
              <a:rPr lang="en-US" smtClean="0"/>
              <a:t>1</a:t>
            </a:fld>
            <a:endParaRPr lang="en-US"/>
          </a:p>
        </p:txBody>
      </p:sp>
    </p:spTree>
    <p:extLst>
      <p:ext uri="{BB962C8B-B14F-4D97-AF65-F5344CB8AC3E}">
        <p14:creationId xmlns:p14="http://schemas.microsoft.com/office/powerpoint/2010/main" val="371854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10:28-29), </a:t>
            </a:r>
            <a:r>
              <a:rPr lang="en-US" i="1" dirty="0"/>
              <a:t>“Therefore, since we are receiving a kingdom which cannot be shaken, let us have grace, by which we may serve God acceptably with reverence and </a:t>
            </a:r>
            <a:r>
              <a:rPr lang="en-US" i="1" u="sng" dirty="0"/>
              <a:t>godly fear.</a:t>
            </a:r>
            <a:r>
              <a:rPr lang="en-US" i="1" u="sng" baseline="30000" dirty="0"/>
              <a:t> 29</a:t>
            </a:r>
            <a:r>
              <a:rPr lang="en-US" i="1" u="sng" dirty="0"/>
              <a:t> For our God is a consuming fire</a:t>
            </a:r>
            <a:r>
              <a:rPr lang="en-US" i="1" dirty="0"/>
              <a:t>.”</a:t>
            </a:r>
          </a:p>
        </p:txBody>
      </p:sp>
      <p:sp>
        <p:nvSpPr>
          <p:cNvPr id="4" name="Slide Number Placeholder 3"/>
          <p:cNvSpPr>
            <a:spLocks noGrp="1"/>
          </p:cNvSpPr>
          <p:nvPr>
            <p:ph type="sldNum" sz="quarter" idx="10"/>
          </p:nvPr>
        </p:nvSpPr>
        <p:spPr/>
        <p:txBody>
          <a:bodyPr/>
          <a:lstStyle/>
          <a:p>
            <a:fld id="{6EAFB08F-EDD9-427F-8E75-1A1E1E0CCEEA}" type="slidenum">
              <a:rPr lang="en-US" smtClean="0"/>
              <a:t>10</a:t>
            </a:fld>
            <a:endParaRPr lang="en-US"/>
          </a:p>
        </p:txBody>
      </p:sp>
    </p:spTree>
    <p:extLst>
      <p:ext uri="{BB962C8B-B14F-4D97-AF65-F5344CB8AC3E}">
        <p14:creationId xmlns:p14="http://schemas.microsoft.com/office/powerpoint/2010/main" val="130819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Resurrection of </a:t>
            </a:r>
            <a:r>
              <a:rPr lang="en-US" sz="1200" b="1" i="0" u="sng" kern="1200" dirty="0">
                <a:solidFill>
                  <a:schemeClr val="tx1"/>
                </a:solidFill>
                <a:effectLst/>
                <a:latin typeface="+mn-lt"/>
                <a:ea typeface="+mn-ea"/>
                <a:cs typeface="+mn-cs"/>
              </a:rPr>
              <a:t>all</a:t>
            </a:r>
            <a:r>
              <a:rPr lang="en-US" sz="1200" b="1" i="0" kern="1200" dirty="0">
                <a:solidFill>
                  <a:schemeClr val="tx1"/>
                </a:solidFill>
                <a:effectLst/>
                <a:latin typeface="+mn-lt"/>
                <a:ea typeface="+mn-ea"/>
                <a:cs typeface="+mn-cs"/>
              </a:rPr>
              <a:t> the Dead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5:28-29), </a:t>
            </a:r>
            <a:r>
              <a:rPr lang="en-US" sz="1200" b="0" i="0" kern="1200" dirty="0">
                <a:solidFill>
                  <a:schemeClr val="tx1"/>
                </a:solidFill>
                <a:effectLst/>
                <a:latin typeface="+mn-lt"/>
                <a:ea typeface="+mn-ea"/>
                <a:cs typeface="+mn-cs"/>
              </a:rPr>
              <a:t>“</a:t>
            </a:r>
            <a:r>
              <a:rPr lang="en-US" dirty="0"/>
              <a:t>Do not marvel at this; for the hour is coming in which all who are in the graves will hear His voice</a:t>
            </a:r>
            <a:r>
              <a:rPr lang="en-US" baseline="30000" dirty="0"/>
              <a:t> 29</a:t>
            </a:r>
            <a:r>
              <a:rPr lang="en-US" dirty="0"/>
              <a:t> and come forth—those who have done good, to the resurrection of life, and those who have done evil, to the resurrection of condemnation.”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(Acts 24:15), [Paul told Felix], </a:t>
            </a:r>
            <a:r>
              <a:rPr lang="en-US" sz="1200" b="0" i="1" kern="1200" dirty="0">
                <a:solidFill>
                  <a:schemeClr val="tx1"/>
                </a:solidFill>
                <a:effectLst/>
                <a:latin typeface="+mn-lt"/>
                <a:ea typeface="+mn-ea"/>
                <a:cs typeface="+mn-cs"/>
              </a:rPr>
              <a:t>“</a:t>
            </a:r>
            <a:r>
              <a:rPr lang="en-US" i="1" dirty="0"/>
              <a:t>I have hope in God, which they themselves also accept, that there will be a resurrection of the dead, both of the just and the unjust.”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AFB08F-EDD9-427F-8E75-1A1E1E0CCEEA}" type="slidenum">
              <a:rPr lang="en-US" smtClean="0"/>
              <a:t>2</a:t>
            </a:fld>
            <a:endParaRPr lang="en-US"/>
          </a:p>
        </p:txBody>
      </p:sp>
    </p:spTree>
    <p:extLst>
      <p:ext uri="{BB962C8B-B14F-4D97-AF65-F5344CB8AC3E}">
        <p14:creationId xmlns:p14="http://schemas.microsoft.com/office/powerpoint/2010/main" val="295832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Judge Will Appear</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(Matthew 25:31-32), </a:t>
            </a:r>
            <a:r>
              <a:rPr lang="en-US" sz="1200" b="0" i="1" kern="1200" dirty="0">
                <a:solidFill>
                  <a:schemeClr val="tx1"/>
                </a:solidFill>
                <a:effectLst/>
                <a:latin typeface="+mn-lt"/>
                <a:ea typeface="+mn-ea"/>
                <a:cs typeface="+mn-cs"/>
              </a:rPr>
              <a:t>“</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5:10), </a:t>
            </a:r>
            <a:r>
              <a:rPr lang="en-US" sz="1200" b="0" i="1" kern="1200" dirty="0">
                <a:solidFill>
                  <a:schemeClr val="tx1"/>
                </a:solidFill>
                <a:effectLst/>
                <a:latin typeface="+mn-lt"/>
                <a:ea typeface="+mn-ea"/>
                <a:cs typeface="+mn-cs"/>
              </a:rPr>
              <a:t>“</a:t>
            </a:r>
            <a:r>
              <a:rPr lang="en-US" i="1" dirty="0"/>
              <a:t>For we must all appear before the judgment seat of Christ, that each one may receive the things done in the body, according to what he has done, whether good or bad.”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AFB08F-EDD9-427F-8E75-1A1E1E0CCEEA}" type="slidenum">
              <a:rPr lang="en-US" smtClean="0"/>
              <a:t>3</a:t>
            </a:fld>
            <a:endParaRPr lang="en-US"/>
          </a:p>
        </p:txBody>
      </p:sp>
    </p:spTree>
    <p:extLst>
      <p:ext uri="{BB962C8B-B14F-4D97-AF65-F5344CB8AC3E}">
        <p14:creationId xmlns:p14="http://schemas.microsoft.com/office/powerpoint/2010/main" val="125048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All People will be Gathered and Stand before God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(Matthew 25:31-32), </a:t>
            </a:r>
            <a:r>
              <a:rPr lang="en-US" sz="1200" b="0" i="1" kern="1200" dirty="0">
                <a:solidFill>
                  <a:schemeClr val="tx1"/>
                </a:solidFill>
                <a:effectLst/>
                <a:latin typeface="+mn-lt"/>
                <a:ea typeface="+mn-ea"/>
                <a:cs typeface="+mn-cs"/>
              </a:rPr>
              <a:t>“</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(Revelation 20:12), [John’s Vision of the Judgment], </a:t>
            </a:r>
            <a:r>
              <a:rPr lang="en-US" i="1" dirty="0"/>
              <a:t>“And I saw the dead, small and great, standing before God, and books were opened. And another book was opened, which is the Book of Life. And the dead were judged according to their works, by the things which were written in the books.”</a:t>
            </a:r>
          </a:p>
        </p:txBody>
      </p:sp>
      <p:sp>
        <p:nvSpPr>
          <p:cNvPr id="4" name="Slide Number Placeholder 3"/>
          <p:cNvSpPr>
            <a:spLocks noGrp="1"/>
          </p:cNvSpPr>
          <p:nvPr>
            <p:ph type="sldNum" sz="quarter" idx="10"/>
          </p:nvPr>
        </p:nvSpPr>
        <p:spPr/>
        <p:txBody>
          <a:bodyPr/>
          <a:lstStyle/>
          <a:p>
            <a:fld id="{6EAFB08F-EDD9-427F-8E75-1A1E1E0CCEEA}" type="slidenum">
              <a:rPr lang="en-US" smtClean="0"/>
              <a:t>4</a:t>
            </a:fld>
            <a:endParaRPr lang="en-US"/>
          </a:p>
        </p:txBody>
      </p:sp>
    </p:spTree>
    <p:extLst>
      <p:ext uri="{BB962C8B-B14F-4D97-AF65-F5344CB8AC3E}">
        <p14:creationId xmlns:p14="http://schemas.microsoft.com/office/powerpoint/2010/main" val="212255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Earth and its Works Burned Up</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Peter 3:7-10), </a:t>
            </a:r>
            <a:r>
              <a:rPr lang="en-US" sz="1200" b="0" i="1" kern="1200" dirty="0">
                <a:solidFill>
                  <a:schemeClr val="tx1"/>
                </a:solidFill>
                <a:effectLst/>
                <a:latin typeface="+mn-lt"/>
                <a:ea typeface="+mn-ea"/>
                <a:cs typeface="+mn-cs"/>
              </a:rPr>
              <a:t>“</a:t>
            </a:r>
            <a:r>
              <a:rPr lang="en-US" i="1" dirty="0"/>
              <a:t>But the heavens and the earth which are now preserved by the same word, are reserved for fire until the day of judgment and perdition of ungodly men. </a:t>
            </a:r>
            <a:r>
              <a:rPr lang="en-US" i="1" baseline="30000" dirty="0"/>
              <a:t>8</a:t>
            </a:r>
            <a:r>
              <a:rPr lang="en-US" i="1" dirty="0"/>
              <a:t> But, beloved, do not forget this one thing, that with the Lord one day is as a thousand years, and a thousand years as one day.</a:t>
            </a:r>
            <a:r>
              <a:rPr lang="en-US" i="1" baseline="30000" dirty="0"/>
              <a:t> 9</a:t>
            </a:r>
            <a:r>
              <a:rPr lang="en-US" i="1" dirty="0"/>
              <a:t> The Lord is not slack concerning His promise, as some count slackness, but is longsuffering toward us, not willing that any should perish but that all should come to repentance. </a:t>
            </a:r>
            <a:r>
              <a:rPr lang="en-US" i="1" baseline="30000" dirty="0"/>
              <a:t>10</a:t>
            </a:r>
            <a:r>
              <a:rPr lang="en-US" i="1" dirty="0"/>
              <a:t> But the day of the Lord will come as a thief in the night, in which the heavens will pass away with a great noise, and the elements will melt with fervent heat; both the earth and the works that are in it will be burned up.”</a:t>
            </a:r>
          </a:p>
        </p:txBody>
      </p:sp>
      <p:sp>
        <p:nvSpPr>
          <p:cNvPr id="4" name="Slide Number Placeholder 3"/>
          <p:cNvSpPr>
            <a:spLocks noGrp="1"/>
          </p:cNvSpPr>
          <p:nvPr>
            <p:ph type="sldNum" sz="quarter" idx="10"/>
          </p:nvPr>
        </p:nvSpPr>
        <p:spPr/>
        <p:txBody>
          <a:bodyPr/>
          <a:lstStyle/>
          <a:p>
            <a:fld id="{6EAFB08F-EDD9-427F-8E75-1A1E1E0CCEEA}" type="slidenum">
              <a:rPr lang="en-US" smtClean="0"/>
              <a:t>5</a:t>
            </a:fld>
            <a:endParaRPr lang="en-US"/>
          </a:p>
        </p:txBody>
      </p:sp>
    </p:spTree>
    <p:extLst>
      <p:ext uri="{BB962C8B-B14F-4D97-AF65-F5344CB8AC3E}">
        <p14:creationId xmlns:p14="http://schemas.microsoft.com/office/powerpoint/2010/main" val="88715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Books will be Opened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(Revelation 20:12), </a:t>
            </a:r>
            <a:r>
              <a:rPr lang="en-US" i="1" dirty="0"/>
              <a:t>“And I saw the dead, small and great, standing before God, and books were opened. And another book was opened, which is the Book of Life. And the dead were judged according to their works, by the things which were written in the books.”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(John 12:48-50), </a:t>
            </a:r>
            <a:r>
              <a:rPr lang="en-US" sz="1200" b="0" i="1" kern="1200" dirty="0">
                <a:solidFill>
                  <a:schemeClr val="tx1"/>
                </a:solidFill>
                <a:effectLst/>
                <a:latin typeface="+mn-lt"/>
                <a:ea typeface="+mn-ea"/>
                <a:cs typeface="+mn-cs"/>
              </a:rPr>
              <a:t>“</a:t>
            </a:r>
            <a:r>
              <a:rPr lang="en-US" i="1" dirty="0"/>
              <a:t>He who rejects Me, and does not receive My words, has that which judges him—the word that I have spoken will judge him in the last day.</a:t>
            </a:r>
            <a:r>
              <a:rPr lang="en-US" i="1" baseline="30000" dirty="0"/>
              <a:t> 49</a:t>
            </a:r>
            <a:r>
              <a:rPr lang="en-US" i="1" dirty="0"/>
              <a:t> For I have not spoken on My own authority; but the Father who sent Me gave Me a command, what I should say and what I should speak.</a:t>
            </a:r>
            <a:r>
              <a:rPr lang="en-US" i="1" baseline="30000" dirty="0"/>
              <a:t> 50</a:t>
            </a:r>
            <a:r>
              <a:rPr lang="en-US" i="1" dirty="0"/>
              <a:t> And I know that His command is everlasting life. Therefore, whatever I speak, just as the Father has told Me, so I speak.”</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(cf. Malachi 3:16-18), </a:t>
            </a:r>
            <a:r>
              <a:rPr lang="en-US" sz="1200" b="0" i="1" kern="1200" dirty="0">
                <a:solidFill>
                  <a:schemeClr val="tx1"/>
                </a:solidFill>
                <a:effectLst/>
                <a:latin typeface="+mn-lt"/>
                <a:ea typeface="+mn-ea"/>
                <a:cs typeface="+mn-cs"/>
              </a:rPr>
              <a:t>“</a:t>
            </a:r>
            <a:r>
              <a:rPr lang="en-US" i="1" dirty="0"/>
              <a:t>Then those who feared the Lord spoke to one another, and the Lord listened and heard them; so a book of remembrance was written before Him for those who fear the Lord and who meditate on His name. </a:t>
            </a:r>
            <a:r>
              <a:rPr lang="en-US" i="1" baseline="30000" dirty="0"/>
              <a:t>17</a:t>
            </a:r>
            <a:r>
              <a:rPr lang="en-US" i="1" dirty="0"/>
              <a:t> “They shall be Mine,” says the Lord of hosts, “On the day that I make them My jewels. And I will spare them as a man spares his own son who serves him.” </a:t>
            </a:r>
            <a:r>
              <a:rPr lang="en-US" i="1" baseline="30000" dirty="0"/>
              <a:t>18</a:t>
            </a:r>
            <a:r>
              <a:rPr lang="en-US" i="1" dirty="0"/>
              <a:t> Then you shall again discern between the righteous and the wicked, between one who serves God and one who does not serve Him.”</a:t>
            </a:r>
          </a:p>
        </p:txBody>
      </p:sp>
      <p:sp>
        <p:nvSpPr>
          <p:cNvPr id="4" name="Slide Number Placeholder 3"/>
          <p:cNvSpPr>
            <a:spLocks noGrp="1"/>
          </p:cNvSpPr>
          <p:nvPr>
            <p:ph type="sldNum" sz="quarter" idx="10"/>
          </p:nvPr>
        </p:nvSpPr>
        <p:spPr/>
        <p:txBody>
          <a:bodyPr/>
          <a:lstStyle/>
          <a:p>
            <a:fld id="{6EAFB08F-EDD9-427F-8E75-1A1E1E0CCEEA}" type="slidenum">
              <a:rPr lang="en-US" smtClean="0"/>
              <a:t>6</a:t>
            </a:fld>
            <a:endParaRPr lang="en-US"/>
          </a:p>
        </p:txBody>
      </p:sp>
    </p:spTree>
    <p:extLst>
      <p:ext uri="{BB962C8B-B14F-4D97-AF65-F5344CB8AC3E}">
        <p14:creationId xmlns:p14="http://schemas.microsoft.com/office/powerpoint/2010/main" val="98850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Each Person will be Judged by the Divine Standard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(Revelation 20:12), </a:t>
            </a:r>
            <a:r>
              <a:rPr lang="en-US" i="1" dirty="0"/>
              <a:t>“And I saw the dead, small and great, standing before God, and books were opened. And another book was opened, which is the Book of Life. And the dead were judged according to their works, </a:t>
            </a:r>
            <a:r>
              <a:rPr lang="en-US" i="1" u="sng" dirty="0"/>
              <a:t>by the things which were written in the books</a:t>
            </a:r>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(Romans 14:11-12), </a:t>
            </a:r>
            <a:r>
              <a:rPr lang="en-US" i="1" dirty="0"/>
              <a:t>“For it is written: “As I live, says the Lord, every knee shall bow to Me, and every tongue shall confess to God.” </a:t>
            </a:r>
            <a:r>
              <a:rPr lang="en-US" i="1" baseline="30000" dirty="0"/>
              <a:t>12</a:t>
            </a:r>
            <a:r>
              <a:rPr lang="en-US" i="1" dirty="0"/>
              <a:t> So then </a:t>
            </a:r>
            <a:r>
              <a:rPr lang="en-US" i="1" u="sng" dirty="0"/>
              <a:t>each of us shall give account of himself </a:t>
            </a:r>
            <a:r>
              <a:rPr lang="en-US" i="1" dirty="0"/>
              <a:t>to God.”</a:t>
            </a:r>
          </a:p>
        </p:txBody>
      </p:sp>
      <p:sp>
        <p:nvSpPr>
          <p:cNvPr id="4" name="Slide Number Placeholder 3"/>
          <p:cNvSpPr>
            <a:spLocks noGrp="1"/>
          </p:cNvSpPr>
          <p:nvPr>
            <p:ph type="sldNum" sz="quarter" idx="10"/>
          </p:nvPr>
        </p:nvSpPr>
        <p:spPr/>
        <p:txBody>
          <a:bodyPr/>
          <a:lstStyle/>
          <a:p>
            <a:fld id="{6EAFB08F-EDD9-427F-8E75-1A1E1E0CCEEA}" type="slidenum">
              <a:rPr lang="en-US" smtClean="0"/>
              <a:t>7</a:t>
            </a:fld>
            <a:endParaRPr lang="en-US"/>
          </a:p>
        </p:txBody>
      </p:sp>
    </p:spTree>
    <p:extLst>
      <p:ext uri="{BB962C8B-B14F-4D97-AF65-F5344CB8AC3E}">
        <p14:creationId xmlns:p14="http://schemas.microsoft.com/office/powerpoint/2010/main" val="390689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Each Person will Receive their Just Reward (God’s Fairness seen here)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2:5-11), </a:t>
            </a:r>
            <a:r>
              <a:rPr lang="en-US" sz="1200" b="0" i="1" kern="1200" dirty="0">
                <a:solidFill>
                  <a:schemeClr val="tx1"/>
                </a:solidFill>
                <a:effectLst/>
                <a:latin typeface="+mn-lt"/>
                <a:ea typeface="+mn-ea"/>
                <a:cs typeface="+mn-cs"/>
              </a:rPr>
              <a:t>“</a:t>
            </a:r>
            <a:r>
              <a:rPr lang="en-US" i="1" dirty="0"/>
              <a:t>But in accordance with your hardness and your impenitent heart you are treasuring up for yourself wrath in the day of wrath and revelation of the righteous judgment of God,</a:t>
            </a:r>
            <a:r>
              <a:rPr lang="en-US" i="1" baseline="30000" dirty="0"/>
              <a:t> 6</a:t>
            </a:r>
            <a:r>
              <a:rPr lang="en-US" i="1" dirty="0"/>
              <a:t> who “will render to each one according to his deeds”:</a:t>
            </a:r>
            <a:r>
              <a:rPr lang="en-US" i="1" baseline="30000" dirty="0"/>
              <a:t> 7</a:t>
            </a:r>
            <a:r>
              <a:rPr lang="en-US" i="1" dirty="0"/>
              <a:t> eternal life to those who by patient continuance in doing good seek for glory, honor, and immortality;</a:t>
            </a:r>
            <a:r>
              <a:rPr lang="en-US" i="1" baseline="30000" dirty="0"/>
              <a:t> 8</a:t>
            </a:r>
            <a:r>
              <a:rPr lang="en-US" i="1" dirty="0"/>
              <a:t> but to those who are self-seeking and do not obey the truth, but obey unrighteousness—indignation and wrath,</a:t>
            </a:r>
            <a:r>
              <a:rPr lang="en-US" i="1" baseline="30000" dirty="0"/>
              <a:t> 9</a:t>
            </a:r>
            <a:r>
              <a:rPr lang="en-US" i="1" dirty="0"/>
              <a:t> tribulation and anguish, on every soul of man who does evil, of the Jew first and also of the Greek;</a:t>
            </a:r>
            <a:r>
              <a:rPr lang="en-US" i="1" baseline="30000" dirty="0"/>
              <a:t> 10</a:t>
            </a:r>
            <a:r>
              <a:rPr lang="en-US" i="1" dirty="0"/>
              <a:t> but glory, honor, and peace to everyone who works what is good, to the Jew first and also to the Greek.</a:t>
            </a:r>
            <a:r>
              <a:rPr lang="en-US" i="1" baseline="30000" dirty="0"/>
              <a:t> 11</a:t>
            </a:r>
            <a:r>
              <a:rPr lang="en-US" i="1" dirty="0"/>
              <a:t> For there is no partiality with God.”</a:t>
            </a:r>
          </a:p>
        </p:txBody>
      </p:sp>
      <p:sp>
        <p:nvSpPr>
          <p:cNvPr id="4" name="Slide Number Placeholder 3"/>
          <p:cNvSpPr>
            <a:spLocks noGrp="1"/>
          </p:cNvSpPr>
          <p:nvPr>
            <p:ph type="sldNum" sz="quarter" idx="10"/>
          </p:nvPr>
        </p:nvSpPr>
        <p:spPr/>
        <p:txBody>
          <a:bodyPr/>
          <a:lstStyle/>
          <a:p>
            <a:fld id="{6EAFB08F-EDD9-427F-8E75-1A1E1E0CCEEA}" type="slidenum">
              <a:rPr lang="en-US" smtClean="0"/>
              <a:t>8</a:t>
            </a:fld>
            <a:endParaRPr lang="en-US"/>
          </a:p>
        </p:txBody>
      </p:sp>
    </p:spTree>
    <p:extLst>
      <p:ext uri="{BB962C8B-B14F-4D97-AF65-F5344CB8AC3E}">
        <p14:creationId xmlns:p14="http://schemas.microsoft.com/office/powerpoint/2010/main" val="199573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Eternal Sentence will be Pronounced and Executed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(Matthew 25:31-33), </a:t>
            </a:r>
            <a:r>
              <a:rPr lang="en-US" sz="1200" b="0" i="1" kern="1200" dirty="0">
                <a:solidFill>
                  <a:schemeClr val="tx1"/>
                </a:solidFill>
                <a:effectLst/>
                <a:latin typeface="+mn-lt"/>
                <a:ea typeface="+mn-ea"/>
                <a:cs typeface="+mn-cs"/>
              </a:rPr>
              <a:t>“</a:t>
            </a:r>
            <a:r>
              <a:rPr lang="en-US" i="1" dirty="0"/>
              <a:t>When the Son of Man comes in His glory, and all the holy angels with Him, then He will sit on the throne of His glory.</a:t>
            </a:r>
            <a:r>
              <a:rPr lang="en-US" i="1" baseline="30000" dirty="0"/>
              <a:t> 32</a:t>
            </a:r>
            <a:r>
              <a:rPr lang="en-US" i="1" dirty="0"/>
              <a:t> All the nations will be gathered before Him, and He will separate them one from another, as a shepherd divides his sheep from the goats.</a:t>
            </a:r>
            <a:r>
              <a:rPr lang="en-US" i="1" baseline="30000" dirty="0"/>
              <a:t> 33</a:t>
            </a:r>
            <a:r>
              <a:rPr lang="en-US" i="1" dirty="0"/>
              <a:t> And He will set the sheep on His right hand, but the goats on the left.”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(34), </a:t>
            </a:r>
            <a:r>
              <a:rPr lang="en-US" sz="1200" b="0" i="1" kern="1200" dirty="0">
                <a:solidFill>
                  <a:schemeClr val="tx1"/>
                </a:solidFill>
                <a:effectLst/>
                <a:latin typeface="+mn-lt"/>
                <a:ea typeface="+mn-ea"/>
                <a:cs typeface="+mn-cs"/>
              </a:rPr>
              <a:t>“</a:t>
            </a:r>
            <a:r>
              <a:rPr lang="en-US" b="0" i="1" dirty="0"/>
              <a:t>Then the King will say to those on His right hand, ‘Come, you blessed of My Father, inherit the kingdom prepared for you from the foundation of the world”</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(41), </a:t>
            </a:r>
            <a:r>
              <a:rPr lang="en-US" i="1" dirty="0"/>
              <a:t>“Then He will also say to those on the left hand, ‘Depart from Me, you cursed, into the everlasting fire prepared for the devil and his angels”</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(46), </a:t>
            </a:r>
            <a:r>
              <a:rPr lang="en-US" sz="1200" b="0" i="1" kern="1200" dirty="0">
                <a:solidFill>
                  <a:schemeClr val="tx1"/>
                </a:solidFill>
                <a:effectLst/>
                <a:latin typeface="+mn-lt"/>
                <a:ea typeface="+mn-ea"/>
                <a:cs typeface="+mn-cs"/>
              </a:rPr>
              <a:t>“</a:t>
            </a:r>
            <a:r>
              <a:rPr lang="en-US" i="1" dirty="0"/>
              <a:t>And these </a:t>
            </a:r>
            <a:r>
              <a:rPr lang="en-US" b="1" dirty="0"/>
              <a:t>[the unrighteous] </a:t>
            </a:r>
            <a:r>
              <a:rPr lang="en-US" i="1" dirty="0"/>
              <a:t>will go away into everlasting punishment, but the righteous into eternal life.”</a:t>
            </a:r>
          </a:p>
        </p:txBody>
      </p:sp>
      <p:sp>
        <p:nvSpPr>
          <p:cNvPr id="4" name="Slide Number Placeholder 3"/>
          <p:cNvSpPr>
            <a:spLocks noGrp="1"/>
          </p:cNvSpPr>
          <p:nvPr>
            <p:ph type="sldNum" sz="quarter" idx="10"/>
          </p:nvPr>
        </p:nvSpPr>
        <p:spPr/>
        <p:txBody>
          <a:bodyPr/>
          <a:lstStyle/>
          <a:p>
            <a:fld id="{6EAFB08F-EDD9-427F-8E75-1A1E1E0CCEEA}" type="slidenum">
              <a:rPr lang="en-US" smtClean="0"/>
              <a:t>9</a:t>
            </a:fld>
            <a:endParaRPr lang="en-US"/>
          </a:p>
        </p:txBody>
      </p:sp>
    </p:spTree>
    <p:extLst>
      <p:ext uri="{BB962C8B-B14F-4D97-AF65-F5344CB8AC3E}">
        <p14:creationId xmlns:p14="http://schemas.microsoft.com/office/powerpoint/2010/main" val="142789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The Events of Judgment Day</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1 Thessalonians 5:1-6</a:t>
            </a:r>
          </a:p>
        </p:txBody>
      </p:sp>
    </p:spTree>
    <p:extLst>
      <p:ext uri="{BB962C8B-B14F-4D97-AF65-F5344CB8AC3E}">
        <p14:creationId xmlns:p14="http://schemas.microsoft.com/office/powerpoint/2010/main" val="429982927"/>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a:xfrm>
            <a:off x="810001" y="394855"/>
            <a:ext cx="10572000" cy="4025343"/>
          </a:xfrm>
        </p:spPr>
        <p:txBody>
          <a:bodyPr/>
          <a:lstStyle/>
          <a:p>
            <a:r>
              <a:rPr lang="en-US" dirty="0"/>
              <a:t>That Day is coming… are you prepared?</a:t>
            </a:r>
            <a:br>
              <a:rPr lang="en-US" dirty="0"/>
            </a:br>
            <a:br>
              <a:rPr lang="en-US" sz="1400" dirty="0"/>
            </a:br>
            <a:r>
              <a:rPr lang="en-US" dirty="0"/>
              <a:t>Remember, judgment delayed is not judgment avoided!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Hebrews 10:28-29</a:t>
            </a:r>
          </a:p>
        </p:txBody>
      </p:sp>
    </p:spTree>
    <p:extLst>
      <p:ext uri="{BB962C8B-B14F-4D97-AF65-F5344CB8AC3E}">
        <p14:creationId xmlns:p14="http://schemas.microsoft.com/office/powerpoint/2010/main" val="569060468"/>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The Resurrection of</a:t>
            </a:r>
            <a:br>
              <a:rPr lang="en-US" dirty="0"/>
            </a:br>
            <a:r>
              <a:rPr lang="en-US" dirty="0"/>
              <a:t>All the Dead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John 5:28-29; Acts 24:15</a:t>
            </a:r>
          </a:p>
        </p:txBody>
      </p:sp>
    </p:spTree>
    <p:extLst>
      <p:ext uri="{BB962C8B-B14F-4D97-AF65-F5344CB8AC3E}">
        <p14:creationId xmlns:p14="http://schemas.microsoft.com/office/powerpoint/2010/main" val="4042104288"/>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The Judge will  Appear</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Matthew 25:31-32; 2 Corinthians 5:10</a:t>
            </a:r>
          </a:p>
        </p:txBody>
      </p:sp>
    </p:spTree>
    <p:extLst>
      <p:ext uri="{BB962C8B-B14F-4D97-AF65-F5344CB8AC3E}">
        <p14:creationId xmlns:p14="http://schemas.microsoft.com/office/powerpoint/2010/main" val="546823874"/>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All the People will be Gathered and Stand before God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Matthew 25:32; Revelation 20:12</a:t>
            </a:r>
          </a:p>
        </p:txBody>
      </p:sp>
    </p:spTree>
    <p:extLst>
      <p:ext uri="{BB962C8B-B14F-4D97-AF65-F5344CB8AC3E}">
        <p14:creationId xmlns:p14="http://schemas.microsoft.com/office/powerpoint/2010/main" val="812834076"/>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The Earth and its Works</a:t>
            </a:r>
            <a:br>
              <a:rPr lang="en-US" dirty="0"/>
            </a:br>
            <a:r>
              <a:rPr lang="en-US" dirty="0"/>
              <a:t>will be Burned Up</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2 Peter 3:7-10</a:t>
            </a:r>
          </a:p>
        </p:txBody>
      </p:sp>
    </p:spTree>
    <p:extLst>
      <p:ext uri="{BB962C8B-B14F-4D97-AF65-F5344CB8AC3E}">
        <p14:creationId xmlns:p14="http://schemas.microsoft.com/office/powerpoint/2010/main" val="1150314973"/>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Books will be Opened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Revelation 20:12; John 12:48-50</a:t>
            </a:r>
          </a:p>
        </p:txBody>
      </p:sp>
    </p:spTree>
    <p:extLst>
      <p:ext uri="{BB962C8B-B14F-4D97-AF65-F5344CB8AC3E}">
        <p14:creationId xmlns:p14="http://schemas.microsoft.com/office/powerpoint/2010/main" val="222578913"/>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Each Person will be Judged</a:t>
            </a:r>
            <a:br>
              <a:rPr lang="en-US" dirty="0"/>
            </a:br>
            <a:r>
              <a:rPr lang="en-US" dirty="0"/>
              <a:t>by the Divine Standard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Revelation 20:12; Romans 14:11-12</a:t>
            </a:r>
          </a:p>
        </p:txBody>
      </p:sp>
    </p:spTree>
    <p:extLst>
      <p:ext uri="{BB962C8B-B14F-4D97-AF65-F5344CB8AC3E}">
        <p14:creationId xmlns:p14="http://schemas.microsoft.com/office/powerpoint/2010/main" val="2874048361"/>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Each Person will Receive</a:t>
            </a:r>
            <a:br>
              <a:rPr lang="en-US" dirty="0"/>
            </a:br>
            <a:r>
              <a:rPr lang="en-US" dirty="0"/>
              <a:t>their Just Reward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Romans 2:5-11</a:t>
            </a:r>
          </a:p>
        </p:txBody>
      </p:sp>
    </p:spTree>
    <p:extLst>
      <p:ext uri="{BB962C8B-B14F-4D97-AF65-F5344CB8AC3E}">
        <p14:creationId xmlns:p14="http://schemas.microsoft.com/office/powerpoint/2010/main" val="3154800761"/>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576-917A-442D-95E9-50E045B19146}"/>
              </a:ext>
            </a:extLst>
          </p:cNvPr>
          <p:cNvSpPr>
            <a:spLocks noGrp="1"/>
          </p:cNvSpPr>
          <p:nvPr>
            <p:ph type="ctrTitle"/>
          </p:nvPr>
        </p:nvSpPr>
        <p:spPr/>
        <p:txBody>
          <a:bodyPr/>
          <a:lstStyle/>
          <a:p>
            <a:r>
              <a:rPr lang="en-US" dirty="0"/>
              <a:t>Eternal Sentence will be Pronounced and Executed</a:t>
            </a:r>
          </a:p>
        </p:txBody>
      </p:sp>
      <p:sp>
        <p:nvSpPr>
          <p:cNvPr id="3" name="Subtitle 2">
            <a:extLst>
              <a:ext uri="{FF2B5EF4-FFF2-40B4-BE49-F238E27FC236}">
                <a16:creationId xmlns:a16="http://schemas.microsoft.com/office/drawing/2014/main" id="{587670BB-4C48-46EA-A0FB-6DBFFF615F8E}"/>
              </a:ext>
            </a:extLst>
          </p:cNvPr>
          <p:cNvSpPr>
            <a:spLocks noGrp="1"/>
          </p:cNvSpPr>
          <p:nvPr>
            <p:ph type="subTitle" idx="1"/>
          </p:nvPr>
        </p:nvSpPr>
        <p:spPr>
          <a:xfrm>
            <a:off x="810001" y="5280847"/>
            <a:ext cx="10572000" cy="833350"/>
          </a:xfrm>
        </p:spPr>
        <p:txBody>
          <a:bodyPr>
            <a:noAutofit/>
          </a:bodyPr>
          <a:lstStyle/>
          <a:p>
            <a:r>
              <a:rPr lang="en-US" sz="4400" dirty="0"/>
              <a:t>Matthew 25:31-33, 34, 41, 46</a:t>
            </a:r>
          </a:p>
        </p:txBody>
      </p:sp>
    </p:spTree>
    <p:extLst>
      <p:ext uri="{BB962C8B-B14F-4D97-AF65-F5344CB8AC3E}">
        <p14:creationId xmlns:p14="http://schemas.microsoft.com/office/powerpoint/2010/main" val="3204803930"/>
      </p:ext>
    </p:extLst>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52</TotalTime>
  <Words>1588</Words>
  <Application>Microsoft Office PowerPoint</Application>
  <PresentationFormat>Widescreen</PresentationFormat>
  <Paragraphs>79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2</vt:lpstr>
      <vt:lpstr>Quotable</vt:lpstr>
      <vt:lpstr>The Events of Judgment Day</vt:lpstr>
      <vt:lpstr>The Resurrection of All the Dead</vt:lpstr>
      <vt:lpstr>The Judge will  Appear</vt:lpstr>
      <vt:lpstr>All the People will be Gathered and Stand before God</vt:lpstr>
      <vt:lpstr>The Earth and its Works will be Burned Up</vt:lpstr>
      <vt:lpstr>Books will be Opened</vt:lpstr>
      <vt:lpstr>Each Person will be Judged by the Divine Standard</vt:lpstr>
      <vt:lpstr>Each Person will Receive their Just Reward</vt:lpstr>
      <vt:lpstr>Eternal Sentence will be Pronounced and Executed</vt:lpstr>
      <vt:lpstr>That Day is coming… are you prepared?  Remember, judgment delayed is not judgment avoided!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Events of Judgment Day</dc:title>
  <dc:creator>Stan Cox</dc:creator>
  <cp:lastModifiedBy>Stan Cox</cp:lastModifiedBy>
  <cp:revision>8</cp:revision>
  <dcterms:created xsi:type="dcterms:W3CDTF">2017-12-03T02:13:01Z</dcterms:created>
  <dcterms:modified xsi:type="dcterms:W3CDTF">2017-12-03T03:05:11Z</dcterms:modified>
</cp:coreProperties>
</file>