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12192000" cy="6858000"/>
  <p:notesSz cx="7010400" cy="9296400"/>
  <p:embeddedFontLst>
    <p:embeddedFont>
      <p:font typeface="Calibri Light" panose="020F0302020204030204" pitchFamily="34" charset="0"/>
      <p:regular r:id="rId10"/>
      <p:italic r:id="rId11"/>
    </p:embeddedFont>
    <p:embeddedFont>
      <p:font typeface="Calibri" panose="020F0502020204030204" pitchFamily="34" charset="0"/>
      <p:regular r:id="rId12"/>
      <p:bold r:id="rId13"/>
      <p:italic r:id="rId14"/>
      <p:boldItalic r:id="rId15"/>
    </p:embeddedFont>
    <p:embeddedFont>
      <p:font typeface="Alex Brush" panose="02000400000000000000" pitchFamily="2"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45169" autoAdjust="0"/>
  </p:normalViewPr>
  <p:slideViewPr>
    <p:cSldViewPr snapToGrid="0">
      <p:cViewPr varScale="1">
        <p:scale>
          <a:sx n="35" d="100"/>
          <a:sy n="35" d="100"/>
        </p:scale>
        <p:origin x="1637" y="38"/>
      </p:cViewPr>
      <p:guideLst/>
    </p:cSldViewPr>
  </p:slideViewPr>
  <p:notesTextViewPr>
    <p:cViewPr>
      <p:scale>
        <a:sx n="1" d="1"/>
        <a:sy n="1" d="1"/>
      </p:scale>
      <p:origin x="0" y="0"/>
    </p:cViewPr>
  </p:notesTextViewPr>
  <p:notesViewPr>
    <p:cSldViewPr snapToGrid="0">
      <p:cViewPr varScale="1">
        <p:scale>
          <a:sx n="63" d="100"/>
          <a:sy n="63" d="100"/>
        </p:scale>
        <p:origin x="3134"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561700-92B3-404A-8A51-80F427FA351D}"/>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sz="2400" b="1" dirty="0">
                <a:latin typeface="Alex Brush" panose="02000400000000000000" pitchFamily="2" charset="0"/>
              </a:rPr>
              <a:t>The Glory of God</a:t>
            </a:r>
          </a:p>
        </p:txBody>
      </p:sp>
      <p:sp>
        <p:nvSpPr>
          <p:cNvPr id="3" name="Date Placeholder 2">
            <a:extLst>
              <a:ext uri="{FF2B5EF4-FFF2-40B4-BE49-F238E27FC236}">
                <a16:creationId xmlns:a16="http://schemas.microsoft.com/office/drawing/2014/main" id="{2D2DE0A2-3321-44E6-9EB3-05E6D9E20A67}"/>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December 10, 2017 am</a:t>
            </a:r>
          </a:p>
        </p:txBody>
      </p:sp>
      <p:sp>
        <p:nvSpPr>
          <p:cNvPr id="4" name="Footer Placeholder 3">
            <a:extLst>
              <a:ext uri="{FF2B5EF4-FFF2-40B4-BE49-F238E27FC236}">
                <a16:creationId xmlns:a16="http://schemas.microsoft.com/office/drawing/2014/main" id="{92804D6E-665D-492C-A736-0C68B46A4977}"/>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8E983E2C-6081-4BA3-8534-E02817920021}"/>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r>
              <a:rPr lang="en-US" dirty="0"/>
              <a:t>    soundteaching.org   </a:t>
            </a:r>
            <a:fld id="{5B4C8CEC-1C6B-4CB9-A505-4B03A347AA4F}" type="slidenum">
              <a:rPr lang="en-US" smtClean="0"/>
              <a:t>‹#›</a:t>
            </a:fld>
            <a:endParaRPr lang="en-US" dirty="0"/>
          </a:p>
        </p:txBody>
      </p:sp>
    </p:spTree>
    <p:extLst>
      <p:ext uri="{BB962C8B-B14F-4D97-AF65-F5344CB8AC3E}">
        <p14:creationId xmlns:p14="http://schemas.microsoft.com/office/powerpoint/2010/main" val="3182030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A977C94-3BFE-4760-9258-2F3E21B654A4}" type="datetimeFigureOut">
              <a:rPr lang="en-US" smtClean="0"/>
              <a:t>12/10/2017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145E1D5-14DD-4208-993E-9F50F8DA85D0}" type="slidenum">
              <a:rPr lang="en-US" smtClean="0"/>
              <a:t>‹#›</a:t>
            </a:fld>
            <a:endParaRPr lang="en-US"/>
          </a:p>
        </p:txBody>
      </p:sp>
    </p:spTree>
    <p:extLst>
      <p:ext uri="{BB962C8B-B14F-4D97-AF65-F5344CB8AC3E}">
        <p14:creationId xmlns:p14="http://schemas.microsoft.com/office/powerpoint/2010/main" val="2972551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At the burning bush Moses hid his face from the powerful presence of God </a:t>
            </a:r>
          </a:p>
          <a:p>
            <a:r>
              <a:rPr lang="en-US" b="1" dirty="0"/>
              <a:t>(Exodus 3:6), </a:t>
            </a:r>
            <a:r>
              <a:rPr lang="en-US" i="1" dirty="0"/>
              <a:t>“Moreover He said, “I am the God of your father—the God of Abraham, the God of Isaac, and the God of Jacob.” And Moses hid his face, for he was afraid to look upon God.”</a:t>
            </a:r>
          </a:p>
          <a:p>
            <a:r>
              <a:rPr lang="en-US" b="1" dirty="0"/>
              <a:t>God’s conversation w/ Moses after bringing Israel out of Egyptian Bondage</a:t>
            </a:r>
          </a:p>
          <a:p>
            <a:r>
              <a:rPr lang="en-US" b="1" dirty="0"/>
              <a:t>(Exodus 33:18-20), </a:t>
            </a:r>
            <a:r>
              <a:rPr lang="en-US" i="1" dirty="0"/>
              <a:t>“And he said, “Please, show me Your glory.”  </a:t>
            </a:r>
            <a:r>
              <a:rPr lang="en-US" i="1" baseline="30000" dirty="0"/>
              <a:t>19</a:t>
            </a:r>
            <a:r>
              <a:rPr lang="en-US" i="1" dirty="0"/>
              <a:t> Then He said, “I will make all </a:t>
            </a:r>
            <a:r>
              <a:rPr lang="en-US" i="1" u="sng" dirty="0"/>
              <a:t>My goodness </a:t>
            </a:r>
            <a:r>
              <a:rPr lang="en-US" i="1" dirty="0"/>
              <a:t>pass before you, and I will proclaim the name of the Lord before you. I will be gracious to whom I will be gracious, and I will have compassion on whom I will have compassion.”</a:t>
            </a:r>
            <a:r>
              <a:rPr lang="en-US" i="1" baseline="30000" dirty="0"/>
              <a:t> 20</a:t>
            </a:r>
            <a:r>
              <a:rPr lang="en-US" i="1" dirty="0"/>
              <a:t> But He said, “You cannot see My face; for no man shall see Me, and live.”</a:t>
            </a:r>
          </a:p>
          <a:p>
            <a:r>
              <a:rPr lang="en-US" b="1" dirty="0"/>
              <a:t>When Ezekiel saw the glory of God he fell on his face in faithful fear </a:t>
            </a:r>
          </a:p>
          <a:p>
            <a:r>
              <a:rPr lang="en-US" b="1" dirty="0"/>
              <a:t>(Ezekiel 3:23), </a:t>
            </a:r>
            <a:r>
              <a:rPr lang="en-US" i="1" dirty="0"/>
              <a:t>“So I arose and went out into the plain, and behold, the glory of the Lord stood there, like the glory which I saw by the River </a:t>
            </a:r>
            <a:r>
              <a:rPr lang="en-US" i="1" dirty="0" err="1"/>
              <a:t>Chebar</a:t>
            </a:r>
            <a:r>
              <a:rPr lang="en-US" i="1" dirty="0"/>
              <a:t>; and I fell on my face.” </a:t>
            </a:r>
          </a:p>
          <a:p>
            <a:pPr marL="174708" indent="-174708">
              <a:buFont typeface="Arial" panose="020B0604020202020204" pitchFamily="34" charset="0"/>
              <a:buChar char="•"/>
            </a:pPr>
            <a:r>
              <a:rPr lang="en-US" dirty="0"/>
              <a:t>God’s glory evokes fear and humility.</a:t>
            </a:r>
          </a:p>
          <a:p>
            <a:pPr marL="174708" indent="-174708">
              <a:buFont typeface="Arial" panose="020B0604020202020204" pitchFamily="34" charset="0"/>
              <a:buChar char="•"/>
            </a:pPr>
            <a:r>
              <a:rPr lang="en-US" dirty="0"/>
              <a:t>The glory of God refers to His majesty, honor, power, goodness and excellence: </a:t>
            </a:r>
          </a:p>
          <a:p>
            <a:r>
              <a:rPr lang="en-US" b="1" dirty="0"/>
              <a:t>(Isaiah 35:2),</a:t>
            </a:r>
            <a:r>
              <a:rPr lang="en-US" dirty="0"/>
              <a:t> </a:t>
            </a:r>
            <a:r>
              <a:rPr lang="en-US" i="1" dirty="0"/>
              <a:t>“They shall see the glory of the </a:t>
            </a:r>
            <a:r>
              <a:rPr lang="en-US" i="1" cap="small" dirty="0"/>
              <a:t>Lord</a:t>
            </a:r>
            <a:r>
              <a:rPr lang="en-US" i="1" dirty="0"/>
              <a:t>, The excellency of our God”</a:t>
            </a:r>
          </a:p>
          <a:p>
            <a:pPr marL="640594" lvl="1" indent="-174708">
              <a:buFont typeface="Arial" panose="020B0604020202020204" pitchFamily="34" charset="0"/>
              <a:buChar char="•"/>
            </a:pPr>
            <a:r>
              <a:rPr lang="en-US" dirty="0"/>
              <a:t>In the dialogue between Moses and Jehovah, God’s glory is equated with His goodness </a:t>
            </a:r>
          </a:p>
          <a:p>
            <a:r>
              <a:rPr lang="en-US" b="1" dirty="0"/>
              <a:t>God’s great glory demands our honor, reverence and praise. </a:t>
            </a:r>
          </a:p>
          <a:p>
            <a:pPr marL="174708" indent="-174708">
              <a:buFont typeface="Arial" panose="020B0604020202020204" pitchFamily="34" charset="0"/>
              <a:buChar char="•"/>
            </a:pPr>
            <a:r>
              <a:rPr lang="en-US" dirty="0"/>
              <a:t>Our duty to “fear God and keep his commandments” ought to be driven by knowing how infinitely greater God is than us (Eccl. 12:13). </a:t>
            </a:r>
          </a:p>
          <a:p>
            <a:r>
              <a:rPr lang="en-US" b="1" dirty="0"/>
              <a:t>(Psalm 8:1), </a:t>
            </a:r>
            <a:r>
              <a:rPr lang="en-US" i="1" dirty="0"/>
              <a:t>“O Lord, our Lord, How excellent is Your name in all the earth, Who have set Your glory above the heavens!”</a:t>
            </a:r>
          </a:p>
          <a:p>
            <a:endParaRPr lang="en-US" i="1" dirty="0"/>
          </a:p>
          <a:p>
            <a:r>
              <a:rPr lang="en-US" b="1" dirty="0"/>
              <a:t>Consider what the glory of God compels us to do…</a:t>
            </a:r>
          </a:p>
          <a:p>
            <a:endParaRPr lang="en-US" dirty="0"/>
          </a:p>
          <a:p>
            <a:r>
              <a:rPr lang="en-US" dirty="0"/>
              <a:t>The Spirit’s Sword</a:t>
            </a:r>
          </a:p>
          <a:p>
            <a:r>
              <a:rPr lang="en-US" dirty="0"/>
              <a:t>5/5/13 Joe Price</a:t>
            </a:r>
          </a:p>
        </p:txBody>
      </p:sp>
      <p:sp>
        <p:nvSpPr>
          <p:cNvPr id="4" name="Slide Number Placeholder 3"/>
          <p:cNvSpPr>
            <a:spLocks noGrp="1"/>
          </p:cNvSpPr>
          <p:nvPr>
            <p:ph type="sldNum" sz="quarter" idx="10"/>
          </p:nvPr>
        </p:nvSpPr>
        <p:spPr/>
        <p:txBody>
          <a:bodyPr/>
          <a:lstStyle/>
          <a:p>
            <a:fld id="{9145E1D5-14DD-4208-993E-9F50F8DA85D0}" type="slidenum">
              <a:rPr lang="en-US" smtClean="0"/>
              <a:t>1</a:t>
            </a:fld>
            <a:endParaRPr lang="en-US"/>
          </a:p>
        </p:txBody>
      </p:sp>
    </p:spTree>
    <p:extLst>
      <p:ext uri="{BB962C8B-B14F-4D97-AF65-F5344CB8AC3E}">
        <p14:creationId xmlns:p14="http://schemas.microsoft.com/office/powerpoint/2010/main" val="3176076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glory of God compels us to live by faith</a:t>
            </a:r>
            <a:r>
              <a:rPr lang="en-US" dirty="0"/>
              <a:t>. </a:t>
            </a:r>
          </a:p>
          <a:p>
            <a:pPr marL="174708" indent="-174708">
              <a:buFont typeface="Arial" panose="020B0604020202020204" pitchFamily="34" charset="0"/>
              <a:buChar char="•"/>
            </a:pPr>
            <a:r>
              <a:rPr lang="en-US" dirty="0"/>
              <a:t>Just before He raised Lazarus from the dead, Jesus said to Martha, </a:t>
            </a:r>
          </a:p>
          <a:p>
            <a:r>
              <a:rPr lang="en-US" b="1" dirty="0"/>
              <a:t>(John 11:40),</a:t>
            </a:r>
            <a:r>
              <a:rPr lang="en-US" i="1" dirty="0"/>
              <a:t> “Did I not say to you that if you would believe you would see the glory of God?”</a:t>
            </a:r>
          </a:p>
          <a:p>
            <a:pPr marL="174708" indent="-174708">
              <a:buFont typeface="Arial" panose="020B0604020202020204" pitchFamily="34" charset="0"/>
              <a:buChar char="•"/>
            </a:pPr>
            <a:r>
              <a:rPr lang="en-US" dirty="0"/>
              <a:t>God blesses those who</a:t>
            </a:r>
            <a:r>
              <a:rPr lang="en-US" i="1" dirty="0"/>
              <a:t> “have not seen and yet have believed”</a:t>
            </a:r>
            <a:r>
              <a:rPr lang="en-US" b="1" i="1" dirty="0"/>
              <a:t> </a:t>
            </a:r>
            <a:r>
              <a:rPr lang="en-US" b="1" dirty="0"/>
              <a:t>(John 20:29).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b="1" dirty="0"/>
              <a:t>Acknowledging the great goodness and overwhelming power of God induces us to live by faith </a:t>
            </a:r>
          </a:p>
          <a:p>
            <a:r>
              <a:rPr lang="en-US" b="1" dirty="0"/>
              <a:t>(Hebrews 11:3), </a:t>
            </a:r>
            <a:r>
              <a:rPr lang="en-US" b="1" i="1" dirty="0"/>
              <a:t>“</a:t>
            </a:r>
            <a:r>
              <a:rPr lang="en-US" i="1" dirty="0"/>
              <a:t>By faith we understand that the worlds were framed by the word of God, so that the things which are seen were not made of things which are visible.”</a:t>
            </a:r>
            <a:endParaRPr lang="en-US" b="1" i="1" dirty="0"/>
          </a:p>
          <a:p>
            <a:r>
              <a:rPr lang="en-US" b="1" dirty="0"/>
              <a:t>(2 Corinthians 5:7), </a:t>
            </a:r>
            <a:r>
              <a:rPr lang="en-US" i="1" dirty="0"/>
              <a:t>“For we walk by faith, not by sight.”</a:t>
            </a:r>
          </a:p>
          <a:p>
            <a:endParaRPr lang="en-US" dirty="0"/>
          </a:p>
          <a:p>
            <a:r>
              <a:rPr lang="en-US" b="1" dirty="0"/>
              <a:t>Conversely, when one chooses not to live by faith that person demonstrates an unwillingness to honor God’s glory.</a:t>
            </a:r>
          </a:p>
        </p:txBody>
      </p:sp>
      <p:sp>
        <p:nvSpPr>
          <p:cNvPr id="4" name="Slide Number Placeholder 3"/>
          <p:cNvSpPr>
            <a:spLocks noGrp="1"/>
          </p:cNvSpPr>
          <p:nvPr>
            <p:ph type="sldNum" sz="quarter" idx="10"/>
          </p:nvPr>
        </p:nvSpPr>
        <p:spPr/>
        <p:txBody>
          <a:bodyPr/>
          <a:lstStyle/>
          <a:p>
            <a:pPr defTabSz="931774">
              <a:defRPr/>
            </a:pPr>
            <a:fld id="{9145E1D5-14DD-4208-993E-9F50F8DA85D0}" type="slidenum">
              <a:rPr lang="en-US">
                <a:solidFill>
                  <a:prstClr val="black"/>
                </a:solidFill>
                <a:latin typeface="Calibri" panose="020F0502020204030204"/>
              </a:rPr>
              <a:pPr defTabSz="9317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852460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glory of God compels us to live holy lives</a:t>
            </a:r>
            <a:r>
              <a:rPr lang="en-US" dirty="0"/>
              <a:t>. </a:t>
            </a:r>
          </a:p>
          <a:p>
            <a:pPr marL="174708" indent="-174708">
              <a:buFont typeface="Arial" panose="020B0604020202020204" pitchFamily="34" charset="0"/>
              <a:buChar char="•"/>
            </a:pPr>
            <a:r>
              <a:rPr lang="en-US" dirty="0"/>
              <a:t>God is utterly holy; there is no darkness in Him </a:t>
            </a:r>
          </a:p>
          <a:p>
            <a:r>
              <a:rPr lang="en-US" b="1" dirty="0"/>
              <a:t>(1 John 1:5), </a:t>
            </a:r>
            <a:r>
              <a:rPr lang="en-US" i="1" dirty="0"/>
              <a:t>“This is the message which we have heard from Him and declare to you, that God is light and in Him is no darkness at all.”</a:t>
            </a:r>
          </a:p>
          <a:p>
            <a:r>
              <a:rPr lang="en-US" b="1" dirty="0"/>
              <a:t>(1 Peter 1:15-16), [Peter declares that inasmuch as</a:t>
            </a:r>
            <a:r>
              <a:rPr lang="en-US" b="1" i="1" dirty="0"/>
              <a:t>]</a:t>
            </a:r>
            <a:r>
              <a:rPr lang="en-US" i="1" dirty="0"/>
              <a:t> “He who called you is holy, you also be holy in all your conduct, because it is written, ‘Be holy, for I am holy”</a:t>
            </a:r>
          </a:p>
          <a:p>
            <a:endParaRPr lang="en-US" dirty="0"/>
          </a:p>
          <a:p>
            <a:r>
              <a:rPr lang="en-US" b="1" dirty="0"/>
              <a:t>Living unholy lives shows we are not impressed by the holiness of God. </a:t>
            </a:r>
          </a:p>
          <a:p>
            <a:pPr marL="174708" indent="-174708">
              <a:buFont typeface="Arial" panose="020B0604020202020204" pitchFamily="34" charset="0"/>
              <a:buChar char="•"/>
            </a:pPr>
            <a:r>
              <a:rPr lang="en-US" dirty="0"/>
              <a:t>How foolish indeed to disregard His glory by ungodly, unholy living </a:t>
            </a:r>
          </a:p>
          <a:p>
            <a:r>
              <a:rPr lang="en-US" b="1" dirty="0"/>
              <a:t>(2 Timothy 3:1-5),</a:t>
            </a:r>
            <a:r>
              <a:rPr lang="en-US" b="1" i="1" dirty="0"/>
              <a:t> </a:t>
            </a:r>
            <a:r>
              <a:rPr lang="en-US" i="1" dirty="0"/>
              <a:t>“But know this, that in the last days perilous times will come:</a:t>
            </a:r>
            <a:r>
              <a:rPr lang="en-US" i="1" baseline="30000" dirty="0"/>
              <a:t> 2</a:t>
            </a:r>
            <a:r>
              <a:rPr lang="en-US" i="1" dirty="0"/>
              <a:t> For men will be lovers of themselves, lovers of money, boasters, proud, blasphemers, disobedient to parents, </a:t>
            </a:r>
            <a:r>
              <a:rPr lang="en-US" i="1" u="sng" dirty="0"/>
              <a:t>unthankful, unholy</a:t>
            </a:r>
            <a:r>
              <a:rPr lang="en-US" i="1" dirty="0"/>
              <a:t>,</a:t>
            </a:r>
            <a:r>
              <a:rPr lang="en-US" i="1" baseline="30000" dirty="0"/>
              <a:t> 3</a:t>
            </a:r>
            <a:r>
              <a:rPr lang="en-US" i="1" dirty="0"/>
              <a:t> unloving, unforgiving, slanderers, without self-control, brutal, despisers of good,</a:t>
            </a:r>
            <a:r>
              <a:rPr lang="en-US" i="1" baseline="30000" dirty="0"/>
              <a:t> 4</a:t>
            </a:r>
            <a:r>
              <a:rPr lang="en-US" i="1" dirty="0"/>
              <a:t> traitors, headstrong, haughty, lovers of pleasure rather than lovers of God,</a:t>
            </a:r>
            <a:r>
              <a:rPr lang="en-US" i="1" baseline="30000" dirty="0"/>
              <a:t> 5</a:t>
            </a:r>
            <a:r>
              <a:rPr lang="en-US" i="1" dirty="0"/>
              <a:t> having a form of godliness but denying its power. And from such people turn away!”</a:t>
            </a:r>
          </a:p>
        </p:txBody>
      </p:sp>
      <p:sp>
        <p:nvSpPr>
          <p:cNvPr id="4" name="Slide Number Placeholder 3"/>
          <p:cNvSpPr>
            <a:spLocks noGrp="1"/>
          </p:cNvSpPr>
          <p:nvPr>
            <p:ph type="sldNum" sz="quarter" idx="10"/>
          </p:nvPr>
        </p:nvSpPr>
        <p:spPr/>
        <p:txBody>
          <a:bodyPr/>
          <a:lstStyle/>
          <a:p>
            <a:pPr defTabSz="931774">
              <a:defRPr/>
            </a:pPr>
            <a:fld id="{9145E1D5-14DD-4208-993E-9F50F8DA85D0}"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983280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glory of God compels tat we give praise to God</a:t>
            </a:r>
            <a:r>
              <a:rPr lang="en-US" dirty="0"/>
              <a:t>.</a:t>
            </a:r>
          </a:p>
          <a:p>
            <a:r>
              <a:rPr lang="en-US" b="1" dirty="0"/>
              <a:t>(Psalm 96:3-9), </a:t>
            </a:r>
            <a:r>
              <a:rPr lang="en-US" dirty="0"/>
              <a:t>“</a:t>
            </a:r>
            <a:r>
              <a:rPr lang="en-US" i="1" dirty="0"/>
              <a:t>Declare His glory among the nations, His wonders among all peoples. </a:t>
            </a:r>
            <a:r>
              <a:rPr lang="en-US" i="1" baseline="30000" dirty="0"/>
              <a:t>4</a:t>
            </a:r>
            <a:r>
              <a:rPr lang="en-US" i="1" dirty="0"/>
              <a:t> For the Lord is great and greatly to be praised; He is to be feared above all gods. </a:t>
            </a:r>
            <a:r>
              <a:rPr lang="en-US" i="1" baseline="30000" dirty="0"/>
              <a:t>5</a:t>
            </a:r>
            <a:r>
              <a:rPr lang="en-US" i="1" dirty="0"/>
              <a:t> For all the gods of the peoples are idols, but the Lord made the heavens.  </a:t>
            </a:r>
            <a:r>
              <a:rPr lang="en-US" i="1" baseline="30000" dirty="0"/>
              <a:t>6</a:t>
            </a:r>
            <a:r>
              <a:rPr lang="en-US" i="1" dirty="0"/>
              <a:t> Honor and majesty are before Him; strength and beauty are in His sanctuary.  </a:t>
            </a:r>
            <a:r>
              <a:rPr lang="en-US" i="1" baseline="30000" dirty="0"/>
              <a:t>7</a:t>
            </a:r>
            <a:r>
              <a:rPr lang="en-US" i="1" dirty="0"/>
              <a:t> Give to the Lord, O families of the peoples, give to the Lord glory and strength. </a:t>
            </a:r>
            <a:r>
              <a:rPr lang="en-US" i="1" baseline="30000" dirty="0"/>
              <a:t>8</a:t>
            </a:r>
            <a:r>
              <a:rPr lang="en-US" i="1" dirty="0"/>
              <a:t> Give to the Lord the glory due His name; bring an offering, and come into His courts.</a:t>
            </a:r>
            <a:br>
              <a:rPr lang="en-US" i="1" dirty="0"/>
            </a:br>
            <a:r>
              <a:rPr lang="en-US" i="1" baseline="30000" dirty="0"/>
              <a:t>9</a:t>
            </a:r>
            <a:r>
              <a:rPr lang="en-US" i="1" dirty="0"/>
              <a:t> Oh, worship the Lord in the beauty of holiness! Tremble before Him, all the earth.”</a:t>
            </a:r>
          </a:p>
          <a:p>
            <a:pPr marL="640594" lvl="1" indent="-174708">
              <a:buFont typeface="Arial" panose="020B0604020202020204" pitchFamily="34" charset="0"/>
              <a:buChar char="•"/>
            </a:pPr>
            <a:r>
              <a:rPr lang="en-US" dirty="0"/>
              <a:t>The ascendant majesty of God reveals the vanity of false gods</a:t>
            </a:r>
          </a:p>
          <a:p>
            <a:pPr marL="640594" lvl="1" indent="-174708">
              <a:buFont typeface="Arial" panose="020B0604020202020204" pitchFamily="34" charset="0"/>
              <a:buChar char="•"/>
            </a:pPr>
            <a:r>
              <a:rPr lang="en-US" dirty="0"/>
              <a:t>It drives us to announce His beauty in praiseful worship. </a:t>
            </a:r>
          </a:p>
          <a:p>
            <a:pPr marL="174708" indent="-174708">
              <a:buFont typeface="Arial" panose="020B0604020202020204" pitchFamily="34" charset="0"/>
              <a:buChar char="•"/>
            </a:pPr>
            <a:r>
              <a:rPr lang="en-US" b="1" dirty="0"/>
              <a:t>God’s glory is among the reasons Christians worship Almighty God</a:t>
            </a:r>
          </a:p>
          <a:p>
            <a:r>
              <a:rPr lang="en-US" b="1" dirty="0"/>
              <a:t>(Revelation 4:8-11), </a:t>
            </a:r>
            <a:r>
              <a:rPr lang="en-US" i="1" dirty="0"/>
              <a:t>“The four living creatures, each having six wings, were full of eyes around and within. And they do not rest day or night, saying:  “Holy, holy, holy, Lord God Almighty, Who was and is and is to come!” </a:t>
            </a:r>
            <a:r>
              <a:rPr lang="en-US" i="1" baseline="30000" dirty="0"/>
              <a:t>9</a:t>
            </a:r>
            <a:r>
              <a:rPr lang="en-US" i="1" dirty="0"/>
              <a:t> Whenever the living creatures give glory and honor and thanks to Him who sits on the throne, who lives forever and ever,</a:t>
            </a:r>
            <a:r>
              <a:rPr lang="en-US" i="1" baseline="30000" dirty="0"/>
              <a:t> 10</a:t>
            </a:r>
            <a:r>
              <a:rPr lang="en-US" i="1" dirty="0"/>
              <a:t> the twenty-four elders fall down before Him who sits on the throne and worship Him who lives forever and ever, and cast their crowns before the throne, saying: </a:t>
            </a:r>
            <a:r>
              <a:rPr lang="en-US" i="1" baseline="30000" dirty="0"/>
              <a:t>11</a:t>
            </a:r>
            <a:r>
              <a:rPr lang="en-US" i="1" dirty="0"/>
              <a:t> “You are worthy, O Lord, to receive glory and honor and power; for You created all things, and by Your will they exist and were created.”</a:t>
            </a:r>
          </a:p>
        </p:txBody>
      </p:sp>
      <p:sp>
        <p:nvSpPr>
          <p:cNvPr id="4" name="Slide Number Placeholder 3"/>
          <p:cNvSpPr>
            <a:spLocks noGrp="1"/>
          </p:cNvSpPr>
          <p:nvPr>
            <p:ph type="sldNum" sz="quarter" idx="10"/>
          </p:nvPr>
        </p:nvSpPr>
        <p:spPr/>
        <p:txBody>
          <a:bodyPr/>
          <a:lstStyle/>
          <a:p>
            <a:pPr defTabSz="931774">
              <a:defRPr/>
            </a:pPr>
            <a:fld id="{9145E1D5-14DD-4208-993E-9F50F8DA85D0}"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1253111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Christians will share in the glory of Christ when He returns</a:t>
            </a:r>
            <a:r>
              <a:rPr lang="en-US" dirty="0"/>
              <a:t>. </a:t>
            </a:r>
          </a:p>
          <a:p>
            <a:pPr marL="174708" indent="-174708">
              <a:buFont typeface="Arial" panose="020B0604020202020204" pitchFamily="34" charset="0"/>
              <a:buChar char="•"/>
            </a:pPr>
            <a:r>
              <a:rPr lang="en-US" dirty="0"/>
              <a:t>This promise compels us to eagerly wait for His return </a:t>
            </a:r>
          </a:p>
          <a:p>
            <a:r>
              <a:rPr lang="en-US" b="1" dirty="0"/>
              <a:t>(Philippians 3:20-21), </a:t>
            </a:r>
            <a:r>
              <a:rPr lang="en-US" i="1" dirty="0"/>
              <a:t>“For our citizenship is in heaven, from which we also eagerly wait for the Savior, the Lord Jesus Christ,</a:t>
            </a:r>
            <a:r>
              <a:rPr lang="en-US" i="1" baseline="30000" dirty="0"/>
              <a:t> 21</a:t>
            </a:r>
            <a:r>
              <a:rPr lang="en-US" i="1" dirty="0"/>
              <a:t> who will transform our lowly body that it may be conformed to His glorious body, according to the working by which He is able even to subdue all things to Himself.”</a:t>
            </a:r>
          </a:p>
          <a:p>
            <a:r>
              <a:rPr lang="en-US" b="1" dirty="0"/>
              <a:t>(Colossians 3:4), </a:t>
            </a:r>
            <a:r>
              <a:rPr lang="en-US" i="1" dirty="0"/>
              <a:t>“When Christ who is our life appears, then you also will appear with Him in glory”</a:t>
            </a:r>
          </a:p>
          <a:p>
            <a:pPr marL="174708" indent="-174708">
              <a:buFont typeface="Arial" panose="020B0604020202020204" pitchFamily="34" charset="0"/>
              <a:buChar char="•"/>
            </a:pPr>
            <a:r>
              <a:rPr lang="en-US" dirty="0"/>
              <a:t>Such eager expectation is possible as we put sin to death to live in holiness and godliness </a:t>
            </a:r>
          </a:p>
          <a:p>
            <a:r>
              <a:rPr lang="en-US" b="1" dirty="0"/>
              <a:t>(Colossians 3:5), </a:t>
            </a:r>
            <a:r>
              <a:rPr lang="en-US" i="1" dirty="0"/>
              <a:t>“</a:t>
            </a:r>
            <a:r>
              <a:rPr lang="en-US" b="0" i="1" dirty="0"/>
              <a:t>Therefore put to death your members which are on the earth: fornication, uncleanness, passion, evil desire, and covetousness, which is idolatry.”</a:t>
            </a:r>
            <a:endParaRPr lang="en-US" i="1" dirty="0"/>
          </a:p>
          <a:p>
            <a:r>
              <a:rPr lang="en-US" b="1" dirty="0"/>
              <a:t>(2 Peter 3:11-12), </a:t>
            </a:r>
            <a:r>
              <a:rPr lang="en-US" i="1" dirty="0"/>
              <a:t>“</a:t>
            </a:r>
            <a:r>
              <a:rPr lang="en-US" b="0" i="1" dirty="0"/>
              <a:t>Therefore, since all these things will be dissolved, what manner of persons ought you to be in holy conduct and godliness,</a:t>
            </a:r>
            <a:r>
              <a:rPr lang="en-US" b="0" i="1" baseline="30000" dirty="0"/>
              <a:t> 12</a:t>
            </a:r>
            <a:r>
              <a:rPr lang="en-US" b="0" i="1" dirty="0"/>
              <a:t> looking for and hastening the coming of the day of God, because of which the heavens will be dissolved, being on fire, and the elements will melt with fervent heat?”</a:t>
            </a:r>
          </a:p>
        </p:txBody>
      </p:sp>
      <p:sp>
        <p:nvSpPr>
          <p:cNvPr id="4" name="Slide Number Placeholder 3"/>
          <p:cNvSpPr>
            <a:spLocks noGrp="1"/>
          </p:cNvSpPr>
          <p:nvPr>
            <p:ph type="sldNum" sz="quarter" idx="10"/>
          </p:nvPr>
        </p:nvSpPr>
        <p:spPr/>
        <p:txBody>
          <a:bodyPr/>
          <a:lstStyle/>
          <a:p>
            <a:pPr defTabSz="931774">
              <a:defRPr/>
            </a:pPr>
            <a:fld id="{9145E1D5-14DD-4208-993E-9F50F8DA85D0}" type="slidenum">
              <a:rPr lang="en-US">
                <a:solidFill>
                  <a:prstClr val="black"/>
                </a:solidFill>
                <a:latin typeface="Calibri" panose="020F0502020204030204"/>
              </a:rPr>
              <a:pPr defTabSz="9317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999499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Moses and Ezekiel, as we grasp the greatness of God’s glory we too will fall on our faces before Him in reverent, faithful and holy living. </a:t>
            </a:r>
          </a:p>
          <a:p>
            <a:endParaRPr lang="en-US" dirty="0"/>
          </a:p>
          <a:p>
            <a:r>
              <a:rPr lang="en-US" dirty="0"/>
              <a:t>Sustained by the hope of His glorious return and the eternal glory He will bring, we shall continue to declare His glory </a:t>
            </a:r>
          </a:p>
          <a:p>
            <a:endParaRPr lang="en-US" dirty="0"/>
          </a:p>
          <a:p>
            <a:r>
              <a:rPr lang="en-US" b="1" dirty="0"/>
              <a:t>(2 Thessalonians 1:10), </a:t>
            </a:r>
            <a:r>
              <a:rPr lang="en-US" i="1" dirty="0"/>
              <a:t>“when He comes, in that Day, to be glorified in His saints and to be admired among all those who believe”</a:t>
            </a:r>
          </a:p>
          <a:p>
            <a:endParaRPr lang="en-US" dirty="0"/>
          </a:p>
          <a:p>
            <a:r>
              <a:rPr lang="en-US" b="1" dirty="0"/>
              <a:t>(2 Timothy 2:10),</a:t>
            </a:r>
            <a:r>
              <a:rPr lang="en-US" b="1" i="1" dirty="0"/>
              <a:t> </a:t>
            </a:r>
            <a:r>
              <a:rPr lang="en-US" i="1" dirty="0"/>
              <a:t>“Therefore I endure all things for the sake of the elect, </a:t>
            </a:r>
            <a:r>
              <a:rPr lang="en-US" i="1" u="sng" dirty="0"/>
              <a:t>that they also may obtain the salvation which is in Christ Jesus with eternal glory</a:t>
            </a:r>
            <a:r>
              <a:rPr lang="en-US" i="1" dirty="0"/>
              <a:t>.”</a:t>
            </a:r>
          </a:p>
        </p:txBody>
      </p:sp>
      <p:sp>
        <p:nvSpPr>
          <p:cNvPr id="4" name="Slide Number Placeholder 3"/>
          <p:cNvSpPr>
            <a:spLocks noGrp="1"/>
          </p:cNvSpPr>
          <p:nvPr>
            <p:ph type="sldNum" sz="quarter" idx="10"/>
          </p:nvPr>
        </p:nvSpPr>
        <p:spPr/>
        <p:txBody>
          <a:bodyPr/>
          <a:lstStyle/>
          <a:p>
            <a:pPr defTabSz="931774">
              <a:defRPr/>
            </a:pPr>
            <a:fld id="{9145E1D5-14DD-4208-993E-9F50F8DA85D0}" type="slidenum">
              <a:rPr lang="en-US">
                <a:solidFill>
                  <a:prstClr val="black"/>
                </a:solidFill>
                <a:latin typeface="Calibri" panose="020F0502020204030204"/>
              </a:rPr>
              <a:pPr defTabSz="931774">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3395178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3F4BF-AE85-4487-83B7-B3F4BB042C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172DF4-4D73-4042-BBA1-C4781F6623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486734-868C-40FC-BF71-4427DB266669}"/>
              </a:ext>
            </a:extLst>
          </p:cNvPr>
          <p:cNvSpPr>
            <a:spLocks noGrp="1"/>
          </p:cNvSpPr>
          <p:nvPr>
            <p:ph type="dt" sz="half" idx="10"/>
          </p:nvPr>
        </p:nvSpPr>
        <p:spPr/>
        <p:txBody>
          <a:bodyPr/>
          <a:lstStyle/>
          <a:p>
            <a:fld id="{E536376F-2E40-40E6-91A3-7ECBFE472974}" type="datetimeFigureOut">
              <a:rPr lang="en-US" smtClean="0"/>
              <a:t>12/10/2017</a:t>
            </a:fld>
            <a:endParaRPr lang="en-US"/>
          </a:p>
        </p:txBody>
      </p:sp>
      <p:sp>
        <p:nvSpPr>
          <p:cNvPr id="5" name="Footer Placeholder 4">
            <a:extLst>
              <a:ext uri="{FF2B5EF4-FFF2-40B4-BE49-F238E27FC236}">
                <a16:creationId xmlns:a16="http://schemas.microsoft.com/office/drawing/2014/main" id="{DFF249D7-2274-4DAE-BB1B-6003F0297E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2BCBC-427A-413A-B853-F6DD8D17C0FD}"/>
              </a:ext>
            </a:extLst>
          </p:cNvPr>
          <p:cNvSpPr>
            <a:spLocks noGrp="1"/>
          </p:cNvSpPr>
          <p:nvPr>
            <p:ph type="sldNum" sz="quarter" idx="12"/>
          </p:nvPr>
        </p:nvSpPr>
        <p:spPr/>
        <p:txBody>
          <a:bodyPr/>
          <a:lstStyle/>
          <a:p>
            <a:fld id="{8B524335-9882-4A54-AA3B-FAC627CF3BD4}" type="slidenum">
              <a:rPr lang="en-US" smtClean="0"/>
              <a:t>‹#›</a:t>
            </a:fld>
            <a:endParaRPr lang="en-US"/>
          </a:p>
        </p:txBody>
      </p:sp>
    </p:spTree>
    <p:extLst>
      <p:ext uri="{BB962C8B-B14F-4D97-AF65-F5344CB8AC3E}">
        <p14:creationId xmlns:p14="http://schemas.microsoft.com/office/powerpoint/2010/main" val="3421452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5AF93-AC6C-422D-8172-DB1779F763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104CC9-FCE9-4B30-9208-AB60458AAB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E35B5-992E-4711-B4BE-28ABE972B858}"/>
              </a:ext>
            </a:extLst>
          </p:cNvPr>
          <p:cNvSpPr>
            <a:spLocks noGrp="1"/>
          </p:cNvSpPr>
          <p:nvPr>
            <p:ph type="dt" sz="half" idx="10"/>
          </p:nvPr>
        </p:nvSpPr>
        <p:spPr/>
        <p:txBody>
          <a:bodyPr/>
          <a:lstStyle/>
          <a:p>
            <a:fld id="{E536376F-2E40-40E6-91A3-7ECBFE472974}" type="datetimeFigureOut">
              <a:rPr lang="en-US" smtClean="0"/>
              <a:t>12/10/2017</a:t>
            </a:fld>
            <a:endParaRPr lang="en-US"/>
          </a:p>
        </p:txBody>
      </p:sp>
      <p:sp>
        <p:nvSpPr>
          <p:cNvPr id="5" name="Footer Placeholder 4">
            <a:extLst>
              <a:ext uri="{FF2B5EF4-FFF2-40B4-BE49-F238E27FC236}">
                <a16:creationId xmlns:a16="http://schemas.microsoft.com/office/drawing/2014/main" id="{DE2F41D5-2CCE-4107-8A10-654E921C85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FD5A2C-4D53-4B26-A7EB-4371A0EF3D97}"/>
              </a:ext>
            </a:extLst>
          </p:cNvPr>
          <p:cNvSpPr>
            <a:spLocks noGrp="1"/>
          </p:cNvSpPr>
          <p:nvPr>
            <p:ph type="sldNum" sz="quarter" idx="12"/>
          </p:nvPr>
        </p:nvSpPr>
        <p:spPr/>
        <p:txBody>
          <a:bodyPr/>
          <a:lstStyle/>
          <a:p>
            <a:fld id="{8B524335-9882-4A54-AA3B-FAC627CF3BD4}" type="slidenum">
              <a:rPr lang="en-US" smtClean="0"/>
              <a:t>‹#›</a:t>
            </a:fld>
            <a:endParaRPr lang="en-US"/>
          </a:p>
        </p:txBody>
      </p:sp>
    </p:spTree>
    <p:extLst>
      <p:ext uri="{BB962C8B-B14F-4D97-AF65-F5344CB8AC3E}">
        <p14:creationId xmlns:p14="http://schemas.microsoft.com/office/powerpoint/2010/main" val="769157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F719EB-FD5C-4A84-9375-69788E84F7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DA2B07-AAD2-4936-95A9-476AB5D960C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06B9EB-A795-403B-A7B1-E4F12CB3780C}"/>
              </a:ext>
            </a:extLst>
          </p:cNvPr>
          <p:cNvSpPr>
            <a:spLocks noGrp="1"/>
          </p:cNvSpPr>
          <p:nvPr>
            <p:ph type="dt" sz="half" idx="10"/>
          </p:nvPr>
        </p:nvSpPr>
        <p:spPr/>
        <p:txBody>
          <a:bodyPr/>
          <a:lstStyle/>
          <a:p>
            <a:fld id="{E536376F-2E40-40E6-91A3-7ECBFE472974}" type="datetimeFigureOut">
              <a:rPr lang="en-US" smtClean="0"/>
              <a:t>12/10/2017</a:t>
            </a:fld>
            <a:endParaRPr lang="en-US"/>
          </a:p>
        </p:txBody>
      </p:sp>
      <p:sp>
        <p:nvSpPr>
          <p:cNvPr id="5" name="Footer Placeholder 4">
            <a:extLst>
              <a:ext uri="{FF2B5EF4-FFF2-40B4-BE49-F238E27FC236}">
                <a16:creationId xmlns:a16="http://schemas.microsoft.com/office/drawing/2014/main" id="{63B773BE-3C84-4F70-B2DB-C01AB214A8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A5EC6B-32F2-44F0-9861-89AFDAA07B5A}"/>
              </a:ext>
            </a:extLst>
          </p:cNvPr>
          <p:cNvSpPr>
            <a:spLocks noGrp="1"/>
          </p:cNvSpPr>
          <p:nvPr>
            <p:ph type="sldNum" sz="quarter" idx="12"/>
          </p:nvPr>
        </p:nvSpPr>
        <p:spPr/>
        <p:txBody>
          <a:bodyPr/>
          <a:lstStyle/>
          <a:p>
            <a:fld id="{8B524335-9882-4A54-AA3B-FAC627CF3BD4}" type="slidenum">
              <a:rPr lang="en-US" smtClean="0"/>
              <a:t>‹#›</a:t>
            </a:fld>
            <a:endParaRPr lang="en-US"/>
          </a:p>
        </p:txBody>
      </p:sp>
    </p:spTree>
    <p:extLst>
      <p:ext uri="{BB962C8B-B14F-4D97-AF65-F5344CB8AC3E}">
        <p14:creationId xmlns:p14="http://schemas.microsoft.com/office/powerpoint/2010/main" val="609489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B1DA0-C0F2-4390-9783-4C43336F40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030C04-ABF1-45C9-8A08-94053B688F3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D59D53-D407-453E-B600-254D41E595C4}"/>
              </a:ext>
            </a:extLst>
          </p:cNvPr>
          <p:cNvSpPr>
            <a:spLocks noGrp="1"/>
          </p:cNvSpPr>
          <p:nvPr>
            <p:ph type="dt" sz="half" idx="10"/>
          </p:nvPr>
        </p:nvSpPr>
        <p:spPr/>
        <p:txBody>
          <a:bodyPr/>
          <a:lstStyle/>
          <a:p>
            <a:fld id="{E536376F-2E40-40E6-91A3-7ECBFE472974}" type="datetimeFigureOut">
              <a:rPr lang="en-US" smtClean="0"/>
              <a:t>12/10/2017</a:t>
            </a:fld>
            <a:endParaRPr lang="en-US"/>
          </a:p>
        </p:txBody>
      </p:sp>
      <p:sp>
        <p:nvSpPr>
          <p:cNvPr id="5" name="Footer Placeholder 4">
            <a:extLst>
              <a:ext uri="{FF2B5EF4-FFF2-40B4-BE49-F238E27FC236}">
                <a16:creationId xmlns:a16="http://schemas.microsoft.com/office/drawing/2014/main" id="{CD1D7CDB-F01F-4E56-A9C9-7536CF21E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C3A826-9D05-45DE-994E-AFF4FC0068CA}"/>
              </a:ext>
            </a:extLst>
          </p:cNvPr>
          <p:cNvSpPr>
            <a:spLocks noGrp="1"/>
          </p:cNvSpPr>
          <p:nvPr>
            <p:ph type="sldNum" sz="quarter" idx="12"/>
          </p:nvPr>
        </p:nvSpPr>
        <p:spPr/>
        <p:txBody>
          <a:bodyPr/>
          <a:lstStyle/>
          <a:p>
            <a:fld id="{8B524335-9882-4A54-AA3B-FAC627CF3BD4}" type="slidenum">
              <a:rPr lang="en-US" smtClean="0"/>
              <a:t>‹#›</a:t>
            </a:fld>
            <a:endParaRPr lang="en-US"/>
          </a:p>
        </p:txBody>
      </p:sp>
    </p:spTree>
    <p:extLst>
      <p:ext uri="{BB962C8B-B14F-4D97-AF65-F5344CB8AC3E}">
        <p14:creationId xmlns:p14="http://schemas.microsoft.com/office/powerpoint/2010/main" val="1487468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B51DF-1187-4AEB-B090-AF6393394A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772FDC-E35B-4650-B1EA-DE396A202C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76BFE7E-EE7E-443D-B54C-6494F4A963D8}"/>
              </a:ext>
            </a:extLst>
          </p:cNvPr>
          <p:cNvSpPr>
            <a:spLocks noGrp="1"/>
          </p:cNvSpPr>
          <p:nvPr>
            <p:ph type="dt" sz="half" idx="10"/>
          </p:nvPr>
        </p:nvSpPr>
        <p:spPr/>
        <p:txBody>
          <a:bodyPr/>
          <a:lstStyle/>
          <a:p>
            <a:fld id="{E536376F-2E40-40E6-91A3-7ECBFE472974}" type="datetimeFigureOut">
              <a:rPr lang="en-US" smtClean="0"/>
              <a:t>12/10/2017</a:t>
            </a:fld>
            <a:endParaRPr lang="en-US"/>
          </a:p>
        </p:txBody>
      </p:sp>
      <p:sp>
        <p:nvSpPr>
          <p:cNvPr id="5" name="Footer Placeholder 4">
            <a:extLst>
              <a:ext uri="{FF2B5EF4-FFF2-40B4-BE49-F238E27FC236}">
                <a16:creationId xmlns:a16="http://schemas.microsoft.com/office/drawing/2014/main" id="{C59917E4-E59A-411F-B56C-AA4DCC0687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24E89E-15C4-4287-A052-FF19D97B5F33}"/>
              </a:ext>
            </a:extLst>
          </p:cNvPr>
          <p:cNvSpPr>
            <a:spLocks noGrp="1"/>
          </p:cNvSpPr>
          <p:nvPr>
            <p:ph type="sldNum" sz="quarter" idx="12"/>
          </p:nvPr>
        </p:nvSpPr>
        <p:spPr/>
        <p:txBody>
          <a:bodyPr/>
          <a:lstStyle/>
          <a:p>
            <a:fld id="{8B524335-9882-4A54-AA3B-FAC627CF3BD4}" type="slidenum">
              <a:rPr lang="en-US" smtClean="0"/>
              <a:t>‹#›</a:t>
            </a:fld>
            <a:endParaRPr lang="en-US"/>
          </a:p>
        </p:txBody>
      </p:sp>
    </p:spTree>
    <p:extLst>
      <p:ext uri="{BB962C8B-B14F-4D97-AF65-F5344CB8AC3E}">
        <p14:creationId xmlns:p14="http://schemas.microsoft.com/office/powerpoint/2010/main" val="972910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10435-A236-4F2F-ACDE-7CFDE2A426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2A6124-18E4-4A60-949E-EB4E1B208F7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D3B4FD-07D2-4903-AAB7-A32EEF163EC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56B5A1-FA81-46E6-8093-609336AF3AE0}"/>
              </a:ext>
            </a:extLst>
          </p:cNvPr>
          <p:cNvSpPr>
            <a:spLocks noGrp="1"/>
          </p:cNvSpPr>
          <p:nvPr>
            <p:ph type="dt" sz="half" idx="10"/>
          </p:nvPr>
        </p:nvSpPr>
        <p:spPr/>
        <p:txBody>
          <a:bodyPr/>
          <a:lstStyle/>
          <a:p>
            <a:fld id="{E536376F-2E40-40E6-91A3-7ECBFE472974}" type="datetimeFigureOut">
              <a:rPr lang="en-US" smtClean="0"/>
              <a:t>12/10/2017</a:t>
            </a:fld>
            <a:endParaRPr lang="en-US"/>
          </a:p>
        </p:txBody>
      </p:sp>
      <p:sp>
        <p:nvSpPr>
          <p:cNvPr id="6" name="Footer Placeholder 5">
            <a:extLst>
              <a:ext uri="{FF2B5EF4-FFF2-40B4-BE49-F238E27FC236}">
                <a16:creationId xmlns:a16="http://schemas.microsoft.com/office/drawing/2014/main" id="{4BF0D638-46E5-4C28-8181-306259A092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47231B-98DD-4A6C-B199-E21E578B9A88}"/>
              </a:ext>
            </a:extLst>
          </p:cNvPr>
          <p:cNvSpPr>
            <a:spLocks noGrp="1"/>
          </p:cNvSpPr>
          <p:nvPr>
            <p:ph type="sldNum" sz="quarter" idx="12"/>
          </p:nvPr>
        </p:nvSpPr>
        <p:spPr/>
        <p:txBody>
          <a:bodyPr/>
          <a:lstStyle/>
          <a:p>
            <a:fld id="{8B524335-9882-4A54-AA3B-FAC627CF3BD4}" type="slidenum">
              <a:rPr lang="en-US" smtClean="0"/>
              <a:t>‹#›</a:t>
            </a:fld>
            <a:endParaRPr lang="en-US"/>
          </a:p>
        </p:txBody>
      </p:sp>
    </p:spTree>
    <p:extLst>
      <p:ext uri="{BB962C8B-B14F-4D97-AF65-F5344CB8AC3E}">
        <p14:creationId xmlns:p14="http://schemas.microsoft.com/office/powerpoint/2010/main" val="2869853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4C952-4D7C-4BD2-A40E-4F505DC061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F161B7-2F18-460F-8521-9091538A6D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83F92D2-6AC7-4631-901E-871F32A2F87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A15371-0658-466F-8D2F-8EF4C7BC30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958FEF6-88D9-41F0-8417-2A310C119EA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DA6BC4-7432-41D6-A067-7AE4E26C33B8}"/>
              </a:ext>
            </a:extLst>
          </p:cNvPr>
          <p:cNvSpPr>
            <a:spLocks noGrp="1"/>
          </p:cNvSpPr>
          <p:nvPr>
            <p:ph type="dt" sz="half" idx="10"/>
          </p:nvPr>
        </p:nvSpPr>
        <p:spPr/>
        <p:txBody>
          <a:bodyPr/>
          <a:lstStyle/>
          <a:p>
            <a:fld id="{E536376F-2E40-40E6-91A3-7ECBFE472974}" type="datetimeFigureOut">
              <a:rPr lang="en-US" smtClean="0"/>
              <a:t>12/10/2017</a:t>
            </a:fld>
            <a:endParaRPr lang="en-US"/>
          </a:p>
        </p:txBody>
      </p:sp>
      <p:sp>
        <p:nvSpPr>
          <p:cNvPr id="8" name="Footer Placeholder 7">
            <a:extLst>
              <a:ext uri="{FF2B5EF4-FFF2-40B4-BE49-F238E27FC236}">
                <a16:creationId xmlns:a16="http://schemas.microsoft.com/office/drawing/2014/main" id="{43276773-FDD7-4B4A-B834-C6FD75D9EE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015C4A-DA5B-41F4-B06B-B1A3D3E6F228}"/>
              </a:ext>
            </a:extLst>
          </p:cNvPr>
          <p:cNvSpPr>
            <a:spLocks noGrp="1"/>
          </p:cNvSpPr>
          <p:nvPr>
            <p:ph type="sldNum" sz="quarter" idx="12"/>
          </p:nvPr>
        </p:nvSpPr>
        <p:spPr/>
        <p:txBody>
          <a:bodyPr/>
          <a:lstStyle/>
          <a:p>
            <a:fld id="{8B524335-9882-4A54-AA3B-FAC627CF3BD4}" type="slidenum">
              <a:rPr lang="en-US" smtClean="0"/>
              <a:t>‹#›</a:t>
            </a:fld>
            <a:endParaRPr lang="en-US"/>
          </a:p>
        </p:txBody>
      </p:sp>
    </p:spTree>
    <p:extLst>
      <p:ext uri="{BB962C8B-B14F-4D97-AF65-F5344CB8AC3E}">
        <p14:creationId xmlns:p14="http://schemas.microsoft.com/office/powerpoint/2010/main" val="3262426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2E9D7-3883-4844-8886-050329B752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D166E1-7C0D-4AA7-8465-D73E31A0683F}"/>
              </a:ext>
            </a:extLst>
          </p:cNvPr>
          <p:cNvSpPr>
            <a:spLocks noGrp="1"/>
          </p:cNvSpPr>
          <p:nvPr>
            <p:ph type="dt" sz="half" idx="10"/>
          </p:nvPr>
        </p:nvSpPr>
        <p:spPr/>
        <p:txBody>
          <a:bodyPr/>
          <a:lstStyle/>
          <a:p>
            <a:fld id="{E536376F-2E40-40E6-91A3-7ECBFE472974}" type="datetimeFigureOut">
              <a:rPr lang="en-US" smtClean="0"/>
              <a:t>12/10/2017</a:t>
            </a:fld>
            <a:endParaRPr lang="en-US"/>
          </a:p>
        </p:txBody>
      </p:sp>
      <p:sp>
        <p:nvSpPr>
          <p:cNvPr id="4" name="Footer Placeholder 3">
            <a:extLst>
              <a:ext uri="{FF2B5EF4-FFF2-40B4-BE49-F238E27FC236}">
                <a16:creationId xmlns:a16="http://schemas.microsoft.com/office/drawing/2014/main" id="{0E646CF8-4D45-4FCA-B59A-0A9192C684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B5B0D1-1AA2-4A60-98E4-7A608315C44A}"/>
              </a:ext>
            </a:extLst>
          </p:cNvPr>
          <p:cNvSpPr>
            <a:spLocks noGrp="1"/>
          </p:cNvSpPr>
          <p:nvPr>
            <p:ph type="sldNum" sz="quarter" idx="12"/>
          </p:nvPr>
        </p:nvSpPr>
        <p:spPr/>
        <p:txBody>
          <a:bodyPr/>
          <a:lstStyle/>
          <a:p>
            <a:fld id="{8B524335-9882-4A54-AA3B-FAC627CF3BD4}" type="slidenum">
              <a:rPr lang="en-US" smtClean="0"/>
              <a:t>‹#›</a:t>
            </a:fld>
            <a:endParaRPr lang="en-US"/>
          </a:p>
        </p:txBody>
      </p:sp>
    </p:spTree>
    <p:extLst>
      <p:ext uri="{BB962C8B-B14F-4D97-AF65-F5344CB8AC3E}">
        <p14:creationId xmlns:p14="http://schemas.microsoft.com/office/powerpoint/2010/main" val="1089143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087FC-2FDA-42FF-8CB1-CC620C478553}"/>
              </a:ext>
            </a:extLst>
          </p:cNvPr>
          <p:cNvSpPr>
            <a:spLocks noGrp="1"/>
          </p:cNvSpPr>
          <p:nvPr>
            <p:ph type="dt" sz="half" idx="10"/>
          </p:nvPr>
        </p:nvSpPr>
        <p:spPr/>
        <p:txBody>
          <a:bodyPr/>
          <a:lstStyle/>
          <a:p>
            <a:fld id="{E536376F-2E40-40E6-91A3-7ECBFE472974}" type="datetimeFigureOut">
              <a:rPr lang="en-US" smtClean="0"/>
              <a:t>12/10/2017</a:t>
            </a:fld>
            <a:endParaRPr lang="en-US"/>
          </a:p>
        </p:txBody>
      </p:sp>
      <p:sp>
        <p:nvSpPr>
          <p:cNvPr id="3" name="Footer Placeholder 2">
            <a:extLst>
              <a:ext uri="{FF2B5EF4-FFF2-40B4-BE49-F238E27FC236}">
                <a16:creationId xmlns:a16="http://schemas.microsoft.com/office/drawing/2014/main" id="{1C94AB9D-8CC1-40F7-A953-EA54646B1F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5FAA5F-1F0F-4D8B-9E07-4393FE2D8849}"/>
              </a:ext>
            </a:extLst>
          </p:cNvPr>
          <p:cNvSpPr>
            <a:spLocks noGrp="1"/>
          </p:cNvSpPr>
          <p:nvPr>
            <p:ph type="sldNum" sz="quarter" idx="12"/>
          </p:nvPr>
        </p:nvSpPr>
        <p:spPr/>
        <p:txBody>
          <a:bodyPr/>
          <a:lstStyle/>
          <a:p>
            <a:fld id="{8B524335-9882-4A54-AA3B-FAC627CF3BD4}" type="slidenum">
              <a:rPr lang="en-US" smtClean="0"/>
              <a:t>‹#›</a:t>
            </a:fld>
            <a:endParaRPr lang="en-US"/>
          </a:p>
        </p:txBody>
      </p:sp>
    </p:spTree>
    <p:extLst>
      <p:ext uri="{BB962C8B-B14F-4D97-AF65-F5344CB8AC3E}">
        <p14:creationId xmlns:p14="http://schemas.microsoft.com/office/powerpoint/2010/main" val="4078301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8A7FE-1353-4896-BF14-08D0399972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2CDE2C-B9C5-42C8-991B-A0B9E12238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7331D1-E829-41DB-B118-637D7D18E3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7AE0E62-6A8A-41EC-9672-1C4111A7FB74}"/>
              </a:ext>
            </a:extLst>
          </p:cNvPr>
          <p:cNvSpPr>
            <a:spLocks noGrp="1"/>
          </p:cNvSpPr>
          <p:nvPr>
            <p:ph type="dt" sz="half" idx="10"/>
          </p:nvPr>
        </p:nvSpPr>
        <p:spPr/>
        <p:txBody>
          <a:bodyPr/>
          <a:lstStyle/>
          <a:p>
            <a:fld id="{E536376F-2E40-40E6-91A3-7ECBFE472974}" type="datetimeFigureOut">
              <a:rPr lang="en-US" smtClean="0"/>
              <a:t>12/10/2017</a:t>
            </a:fld>
            <a:endParaRPr lang="en-US"/>
          </a:p>
        </p:txBody>
      </p:sp>
      <p:sp>
        <p:nvSpPr>
          <p:cNvPr id="6" name="Footer Placeholder 5">
            <a:extLst>
              <a:ext uri="{FF2B5EF4-FFF2-40B4-BE49-F238E27FC236}">
                <a16:creationId xmlns:a16="http://schemas.microsoft.com/office/drawing/2014/main" id="{48E5A515-99F2-4A0B-8A72-CE739D9DE6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593221-2D1B-410E-95FD-E9B30A1584D0}"/>
              </a:ext>
            </a:extLst>
          </p:cNvPr>
          <p:cNvSpPr>
            <a:spLocks noGrp="1"/>
          </p:cNvSpPr>
          <p:nvPr>
            <p:ph type="sldNum" sz="quarter" idx="12"/>
          </p:nvPr>
        </p:nvSpPr>
        <p:spPr/>
        <p:txBody>
          <a:bodyPr/>
          <a:lstStyle/>
          <a:p>
            <a:fld id="{8B524335-9882-4A54-AA3B-FAC627CF3BD4}" type="slidenum">
              <a:rPr lang="en-US" smtClean="0"/>
              <a:t>‹#›</a:t>
            </a:fld>
            <a:endParaRPr lang="en-US"/>
          </a:p>
        </p:txBody>
      </p:sp>
    </p:spTree>
    <p:extLst>
      <p:ext uri="{BB962C8B-B14F-4D97-AF65-F5344CB8AC3E}">
        <p14:creationId xmlns:p14="http://schemas.microsoft.com/office/powerpoint/2010/main" val="3266685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E372F-D8DC-48BD-BD8B-D683729A5F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B0FF7A-4123-45D6-9461-F9905D6BB8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A8EB74-8949-46B6-B2B6-BA19F404F2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AC5EDE0-7DCF-4F2E-9DE6-094DC85F72C8}"/>
              </a:ext>
            </a:extLst>
          </p:cNvPr>
          <p:cNvSpPr>
            <a:spLocks noGrp="1"/>
          </p:cNvSpPr>
          <p:nvPr>
            <p:ph type="dt" sz="half" idx="10"/>
          </p:nvPr>
        </p:nvSpPr>
        <p:spPr/>
        <p:txBody>
          <a:bodyPr/>
          <a:lstStyle/>
          <a:p>
            <a:fld id="{E536376F-2E40-40E6-91A3-7ECBFE472974}" type="datetimeFigureOut">
              <a:rPr lang="en-US" smtClean="0"/>
              <a:t>12/10/2017</a:t>
            </a:fld>
            <a:endParaRPr lang="en-US"/>
          </a:p>
        </p:txBody>
      </p:sp>
      <p:sp>
        <p:nvSpPr>
          <p:cNvPr id="6" name="Footer Placeholder 5">
            <a:extLst>
              <a:ext uri="{FF2B5EF4-FFF2-40B4-BE49-F238E27FC236}">
                <a16:creationId xmlns:a16="http://schemas.microsoft.com/office/drawing/2014/main" id="{21868E86-708E-4B2C-8F36-8091A1A43A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C21AC7-5F21-44DE-A0E7-C4C02E5C50A2}"/>
              </a:ext>
            </a:extLst>
          </p:cNvPr>
          <p:cNvSpPr>
            <a:spLocks noGrp="1"/>
          </p:cNvSpPr>
          <p:nvPr>
            <p:ph type="sldNum" sz="quarter" idx="12"/>
          </p:nvPr>
        </p:nvSpPr>
        <p:spPr/>
        <p:txBody>
          <a:bodyPr/>
          <a:lstStyle/>
          <a:p>
            <a:fld id="{8B524335-9882-4A54-AA3B-FAC627CF3BD4}" type="slidenum">
              <a:rPr lang="en-US" smtClean="0"/>
              <a:t>‹#›</a:t>
            </a:fld>
            <a:endParaRPr lang="en-US"/>
          </a:p>
        </p:txBody>
      </p:sp>
    </p:spTree>
    <p:extLst>
      <p:ext uri="{BB962C8B-B14F-4D97-AF65-F5344CB8AC3E}">
        <p14:creationId xmlns:p14="http://schemas.microsoft.com/office/powerpoint/2010/main" val="4077609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14FB2D-E9E8-4BE3-905A-33F1870A22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9E0384-1A60-4F72-B35D-8BEF75B8D5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FF8DED-1F72-4779-95C1-DAFBC4762A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36376F-2E40-40E6-91A3-7ECBFE472974}" type="datetimeFigureOut">
              <a:rPr lang="en-US" smtClean="0"/>
              <a:t>12/10/2017</a:t>
            </a:fld>
            <a:endParaRPr lang="en-US"/>
          </a:p>
        </p:txBody>
      </p:sp>
      <p:sp>
        <p:nvSpPr>
          <p:cNvPr id="5" name="Footer Placeholder 4">
            <a:extLst>
              <a:ext uri="{FF2B5EF4-FFF2-40B4-BE49-F238E27FC236}">
                <a16:creationId xmlns:a16="http://schemas.microsoft.com/office/drawing/2014/main" id="{E685B8E6-55A2-4392-8D75-FF24A96E25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0A4F07-8EEF-46F6-B50A-447C385677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524335-9882-4A54-AA3B-FAC627CF3BD4}" type="slidenum">
              <a:rPr lang="en-US" smtClean="0"/>
              <a:t>‹#›</a:t>
            </a:fld>
            <a:endParaRPr lang="en-US"/>
          </a:p>
        </p:txBody>
      </p:sp>
    </p:spTree>
    <p:extLst>
      <p:ext uri="{BB962C8B-B14F-4D97-AF65-F5344CB8AC3E}">
        <p14:creationId xmlns:p14="http://schemas.microsoft.com/office/powerpoint/2010/main" val="1724900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2E6AA-42BB-48D4-BFB0-A46FE0B4E2B9}"/>
              </a:ext>
            </a:extLst>
          </p:cNvPr>
          <p:cNvSpPr>
            <a:spLocks noGrp="1"/>
          </p:cNvSpPr>
          <p:nvPr>
            <p:ph type="ctrTitle"/>
          </p:nvPr>
        </p:nvSpPr>
        <p:spPr>
          <a:xfrm>
            <a:off x="1524000" y="284480"/>
            <a:ext cx="9144000" cy="1772920"/>
          </a:xfrm>
        </p:spPr>
        <p:txBody>
          <a:bodyPr>
            <a:normAutofit/>
          </a:bodyPr>
          <a:lstStyle/>
          <a:p>
            <a:r>
              <a:rPr lang="en-US" sz="8800" dirty="0">
                <a:solidFill>
                  <a:schemeClr val="bg1"/>
                </a:solidFill>
                <a:latin typeface="Alex Brush" panose="02000400000000000000" pitchFamily="2" charset="0"/>
              </a:rPr>
              <a:t>The Glory of God</a:t>
            </a:r>
          </a:p>
        </p:txBody>
      </p:sp>
      <p:sp>
        <p:nvSpPr>
          <p:cNvPr id="3" name="Subtitle 2">
            <a:extLst>
              <a:ext uri="{FF2B5EF4-FFF2-40B4-BE49-F238E27FC236}">
                <a16:creationId xmlns:a16="http://schemas.microsoft.com/office/drawing/2014/main" id="{69FA4429-3414-4128-B535-7ABD5A49A9E2}"/>
              </a:ext>
            </a:extLst>
          </p:cNvPr>
          <p:cNvSpPr>
            <a:spLocks noGrp="1"/>
          </p:cNvSpPr>
          <p:nvPr>
            <p:ph type="subTitle" idx="1"/>
          </p:nvPr>
        </p:nvSpPr>
        <p:spPr>
          <a:xfrm>
            <a:off x="7543800" y="5684520"/>
            <a:ext cx="4191000" cy="759460"/>
          </a:xfrm>
        </p:spPr>
        <p:txBody>
          <a:bodyPr>
            <a:normAutofit/>
          </a:bodyPr>
          <a:lstStyle/>
          <a:p>
            <a:pPr algn="r"/>
            <a:r>
              <a:rPr lang="en-US" sz="4000" b="1" dirty="0">
                <a:solidFill>
                  <a:schemeClr val="bg1"/>
                </a:solidFill>
              </a:rPr>
              <a:t>Exodus 33:18-20</a:t>
            </a:r>
          </a:p>
        </p:txBody>
      </p:sp>
    </p:spTree>
    <p:extLst>
      <p:ext uri="{BB962C8B-B14F-4D97-AF65-F5344CB8AC3E}">
        <p14:creationId xmlns:p14="http://schemas.microsoft.com/office/powerpoint/2010/main" val="41127407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2E6AA-42BB-48D4-BFB0-A46FE0B4E2B9}"/>
              </a:ext>
            </a:extLst>
          </p:cNvPr>
          <p:cNvSpPr>
            <a:spLocks noGrp="1"/>
          </p:cNvSpPr>
          <p:nvPr>
            <p:ph type="ctrTitle"/>
          </p:nvPr>
        </p:nvSpPr>
        <p:spPr>
          <a:xfrm>
            <a:off x="716280" y="284480"/>
            <a:ext cx="9144000" cy="1772920"/>
          </a:xfrm>
        </p:spPr>
        <p:txBody>
          <a:bodyPr>
            <a:normAutofit/>
          </a:bodyPr>
          <a:lstStyle/>
          <a:p>
            <a:pPr algn="l"/>
            <a:r>
              <a:rPr lang="en-US" sz="8800" dirty="0">
                <a:solidFill>
                  <a:schemeClr val="bg1"/>
                </a:solidFill>
                <a:latin typeface="Alex Brush" panose="02000400000000000000" pitchFamily="2" charset="0"/>
              </a:rPr>
              <a:t>The Glory of God</a:t>
            </a:r>
          </a:p>
        </p:txBody>
      </p:sp>
      <p:sp>
        <p:nvSpPr>
          <p:cNvPr id="3" name="Subtitle 2">
            <a:extLst>
              <a:ext uri="{FF2B5EF4-FFF2-40B4-BE49-F238E27FC236}">
                <a16:creationId xmlns:a16="http://schemas.microsoft.com/office/drawing/2014/main" id="{69FA4429-3414-4128-B535-7ABD5A49A9E2}"/>
              </a:ext>
            </a:extLst>
          </p:cNvPr>
          <p:cNvSpPr>
            <a:spLocks noGrp="1"/>
          </p:cNvSpPr>
          <p:nvPr>
            <p:ph type="subTitle" idx="1"/>
          </p:nvPr>
        </p:nvSpPr>
        <p:spPr>
          <a:xfrm>
            <a:off x="2362200" y="4114800"/>
            <a:ext cx="9372600" cy="2329180"/>
          </a:xfrm>
        </p:spPr>
        <p:txBody>
          <a:bodyPr>
            <a:normAutofit/>
          </a:bodyPr>
          <a:lstStyle/>
          <a:p>
            <a:r>
              <a:rPr lang="en-US" sz="5400" b="1" dirty="0">
                <a:solidFill>
                  <a:schemeClr val="accent1">
                    <a:lumMod val="60000"/>
                    <a:lumOff val="40000"/>
                  </a:schemeClr>
                </a:solidFill>
              </a:rPr>
              <a:t>Compels us to live by faith</a:t>
            </a:r>
          </a:p>
          <a:p>
            <a:r>
              <a:rPr lang="en-US" sz="4000" dirty="0">
                <a:solidFill>
                  <a:schemeClr val="bg1"/>
                </a:solidFill>
              </a:rPr>
              <a:t>John 11:40;  John 20:29</a:t>
            </a:r>
          </a:p>
          <a:p>
            <a:r>
              <a:rPr lang="en-US" sz="4000" dirty="0">
                <a:solidFill>
                  <a:schemeClr val="bg1"/>
                </a:solidFill>
              </a:rPr>
              <a:t>Hebrews 11:3;  2 Corinthians 5:7</a:t>
            </a:r>
          </a:p>
        </p:txBody>
      </p:sp>
    </p:spTree>
    <p:extLst>
      <p:ext uri="{BB962C8B-B14F-4D97-AF65-F5344CB8AC3E}">
        <p14:creationId xmlns:p14="http://schemas.microsoft.com/office/powerpoint/2010/main" val="9675198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2E6AA-42BB-48D4-BFB0-A46FE0B4E2B9}"/>
              </a:ext>
            </a:extLst>
          </p:cNvPr>
          <p:cNvSpPr>
            <a:spLocks noGrp="1"/>
          </p:cNvSpPr>
          <p:nvPr>
            <p:ph type="ctrTitle"/>
          </p:nvPr>
        </p:nvSpPr>
        <p:spPr>
          <a:xfrm>
            <a:off x="716280" y="284480"/>
            <a:ext cx="9144000" cy="1772920"/>
          </a:xfrm>
        </p:spPr>
        <p:txBody>
          <a:bodyPr>
            <a:normAutofit/>
          </a:bodyPr>
          <a:lstStyle/>
          <a:p>
            <a:pPr algn="l"/>
            <a:r>
              <a:rPr lang="en-US" sz="8800" dirty="0">
                <a:solidFill>
                  <a:schemeClr val="bg1"/>
                </a:solidFill>
                <a:latin typeface="Alex Brush" panose="02000400000000000000" pitchFamily="2" charset="0"/>
              </a:rPr>
              <a:t>The Glory of God</a:t>
            </a:r>
          </a:p>
        </p:txBody>
      </p:sp>
      <p:sp>
        <p:nvSpPr>
          <p:cNvPr id="3" name="Subtitle 2">
            <a:extLst>
              <a:ext uri="{FF2B5EF4-FFF2-40B4-BE49-F238E27FC236}">
                <a16:creationId xmlns:a16="http://schemas.microsoft.com/office/drawing/2014/main" id="{69FA4429-3414-4128-B535-7ABD5A49A9E2}"/>
              </a:ext>
            </a:extLst>
          </p:cNvPr>
          <p:cNvSpPr>
            <a:spLocks noGrp="1"/>
          </p:cNvSpPr>
          <p:nvPr>
            <p:ph type="subTitle" idx="1"/>
          </p:nvPr>
        </p:nvSpPr>
        <p:spPr>
          <a:xfrm>
            <a:off x="2362200" y="4114800"/>
            <a:ext cx="9372600" cy="2329180"/>
          </a:xfrm>
        </p:spPr>
        <p:txBody>
          <a:bodyPr>
            <a:normAutofit/>
          </a:bodyPr>
          <a:lstStyle/>
          <a:p>
            <a:r>
              <a:rPr lang="en-US" sz="5400" b="1" dirty="0">
                <a:solidFill>
                  <a:schemeClr val="accent1">
                    <a:lumMod val="60000"/>
                    <a:lumOff val="40000"/>
                  </a:schemeClr>
                </a:solidFill>
              </a:rPr>
              <a:t>Compels us to live holy lives</a:t>
            </a:r>
          </a:p>
          <a:p>
            <a:r>
              <a:rPr lang="en-US" sz="4000" dirty="0">
                <a:solidFill>
                  <a:schemeClr val="bg1"/>
                </a:solidFill>
              </a:rPr>
              <a:t>1 John 1:5;  1 Peter 1:15-16</a:t>
            </a:r>
          </a:p>
          <a:p>
            <a:r>
              <a:rPr lang="en-US" sz="4000" dirty="0">
                <a:solidFill>
                  <a:schemeClr val="bg1"/>
                </a:solidFill>
              </a:rPr>
              <a:t>2 Timothy 3:1-5</a:t>
            </a:r>
          </a:p>
        </p:txBody>
      </p:sp>
    </p:spTree>
    <p:extLst>
      <p:ext uri="{BB962C8B-B14F-4D97-AF65-F5344CB8AC3E}">
        <p14:creationId xmlns:p14="http://schemas.microsoft.com/office/powerpoint/2010/main" val="36295598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2E6AA-42BB-48D4-BFB0-A46FE0B4E2B9}"/>
              </a:ext>
            </a:extLst>
          </p:cNvPr>
          <p:cNvSpPr>
            <a:spLocks noGrp="1"/>
          </p:cNvSpPr>
          <p:nvPr>
            <p:ph type="ctrTitle"/>
          </p:nvPr>
        </p:nvSpPr>
        <p:spPr>
          <a:xfrm>
            <a:off x="716280" y="284480"/>
            <a:ext cx="9144000" cy="1772920"/>
          </a:xfrm>
        </p:spPr>
        <p:txBody>
          <a:bodyPr>
            <a:normAutofit/>
          </a:bodyPr>
          <a:lstStyle/>
          <a:p>
            <a:pPr algn="l"/>
            <a:r>
              <a:rPr lang="en-US" sz="8800" dirty="0">
                <a:solidFill>
                  <a:schemeClr val="bg1"/>
                </a:solidFill>
                <a:latin typeface="Alex Brush" panose="02000400000000000000" pitchFamily="2" charset="0"/>
              </a:rPr>
              <a:t>The Glory of God</a:t>
            </a:r>
          </a:p>
        </p:txBody>
      </p:sp>
      <p:sp>
        <p:nvSpPr>
          <p:cNvPr id="3" name="Subtitle 2">
            <a:extLst>
              <a:ext uri="{FF2B5EF4-FFF2-40B4-BE49-F238E27FC236}">
                <a16:creationId xmlns:a16="http://schemas.microsoft.com/office/drawing/2014/main" id="{69FA4429-3414-4128-B535-7ABD5A49A9E2}"/>
              </a:ext>
            </a:extLst>
          </p:cNvPr>
          <p:cNvSpPr>
            <a:spLocks noGrp="1"/>
          </p:cNvSpPr>
          <p:nvPr>
            <p:ph type="subTitle" idx="1"/>
          </p:nvPr>
        </p:nvSpPr>
        <p:spPr>
          <a:xfrm>
            <a:off x="2362200" y="4114800"/>
            <a:ext cx="9372600" cy="2329180"/>
          </a:xfrm>
        </p:spPr>
        <p:txBody>
          <a:bodyPr>
            <a:normAutofit/>
          </a:bodyPr>
          <a:lstStyle/>
          <a:p>
            <a:r>
              <a:rPr lang="en-US" sz="5400" b="1" dirty="0">
                <a:solidFill>
                  <a:schemeClr val="accent1">
                    <a:lumMod val="60000"/>
                    <a:lumOff val="40000"/>
                  </a:schemeClr>
                </a:solidFill>
              </a:rPr>
              <a:t>Compels that we praise God</a:t>
            </a:r>
          </a:p>
          <a:p>
            <a:r>
              <a:rPr lang="en-US" sz="4000" dirty="0">
                <a:solidFill>
                  <a:schemeClr val="bg1"/>
                </a:solidFill>
              </a:rPr>
              <a:t>Psalm 96:3-9</a:t>
            </a:r>
          </a:p>
          <a:p>
            <a:r>
              <a:rPr lang="en-US" sz="4000" dirty="0">
                <a:solidFill>
                  <a:schemeClr val="bg1"/>
                </a:solidFill>
              </a:rPr>
              <a:t>Revelation 4:8</a:t>
            </a:r>
          </a:p>
        </p:txBody>
      </p:sp>
    </p:spTree>
    <p:extLst>
      <p:ext uri="{BB962C8B-B14F-4D97-AF65-F5344CB8AC3E}">
        <p14:creationId xmlns:p14="http://schemas.microsoft.com/office/powerpoint/2010/main" val="39637620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2E6AA-42BB-48D4-BFB0-A46FE0B4E2B9}"/>
              </a:ext>
            </a:extLst>
          </p:cNvPr>
          <p:cNvSpPr>
            <a:spLocks noGrp="1"/>
          </p:cNvSpPr>
          <p:nvPr>
            <p:ph type="ctrTitle"/>
          </p:nvPr>
        </p:nvSpPr>
        <p:spPr>
          <a:xfrm>
            <a:off x="716280" y="284480"/>
            <a:ext cx="9144000" cy="1772920"/>
          </a:xfrm>
        </p:spPr>
        <p:txBody>
          <a:bodyPr>
            <a:normAutofit/>
          </a:bodyPr>
          <a:lstStyle/>
          <a:p>
            <a:pPr algn="l"/>
            <a:r>
              <a:rPr lang="en-US" sz="8800" dirty="0">
                <a:solidFill>
                  <a:schemeClr val="bg1"/>
                </a:solidFill>
                <a:latin typeface="Alex Brush" panose="02000400000000000000" pitchFamily="2" charset="0"/>
              </a:rPr>
              <a:t>The Glory of God</a:t>
            </a:r>
          </a:p>
        </p:txBody>
      </p:sp>
      <p:sp>
        <p:nvSpPr>
          <p:cNvPr id="3" name="Subtitle 2">
            <a:extLst>
              <a:ext uri="{FF2B5EF4-FFF2-40B4-BE49-F238E27FC236}">
                <a16:creationId xmlns:a16="http://schemas.microsoft.com/office/drawing/2014/main" id="{69FA4429-3414-4128-B535-7ABD5A49A9E2}"/>
              </a:ext>
            </a:extLst>
          </p:cNvPr>
          <p:cNvSpPr>
            <a:spLocks noGrp="1"/>
          </p:cNvSpPr>
          <p:nvPr>
            <p:ph type="subTitle" idx="1"/>
          </p:nvPr>
        </p:nvSpPr>
        <p:spPr>
          <a:xfrm>
            <a:off x="1965960" y="4114800"/>
            <a:ext cx="9768840" cy="2329180"/>
          </a:xfrm>
        </p:spPr>
        <p:txBody>
          <a:bodyPr>
            <a:normAutofit/>
          </a:bodyPr>
          <a:lstStyle/>
          <a:p>
            <a:r>
              <a:rPr lang="en-US" sz="5400" b="1" dirty="0">
                <a:solidFill>
                  <a:schemeClr val="accent1">
                    <a:lumMod val="60000"/>
                    <a:lumOff val="40000"/>
                  </a:schemeClr>
                </a:solidFill>
              </a:rPr>
              <a:t>Christians will share in that glory!</a:t>
            </a:r>
          </a:p>
          <a:p>
            <a:r>
              <a:rPr lang="en-US" sz="4000" dirty="0">
                <a:solidFill>
                  <a:schemeClr val="bg1"/>
                </a:solidFill>
              </a:rPr>
              <a:t>Philippians 3:20-21;  Colossians 3:4-5</a:t>
            </a:r>
          </a:p>
          <a:p>
            <a:r>
              <a:rPr lang="en-US" sz="4000" dirty="0">
                <a:solidFill>
                  <a:schemeClr val="bg1"/>
                </a:solidFill>
              </a:rPr>
              <a:t>2 Peter 3:11-12</a:t>
            </a:r>
          </a:p>
        </p:txBody>
      </p:sp>
    </p:spTree>
    <p:extLst>
      <p:ext uri="{BB962C8B-B14F-4D97-AF65-F5344CB8AC3E}">
        <p14:creationId xmlns:p14="http://schemas.microsoft.com/office/powerpoint/2010/main" val="31221827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2E6AA-42BB-48D4-BFB0-A46FE0B4E2B9}"/>
              </a:ext>
            </a:extLst>
          </p:cNvPr>
          <p:cNvSpPr>
            <a:spLocks noGrp="1"/>
          </p:cNvSpPr>
          <p:nvPr>
            <p:ph type="ctrTitle"/>
          </p:nvPr>
        </p:nvSpPr>
        <p:spPr>
          <a:xfrm>
            <a:off x="716280" y="284480"/>
            <a:ext cx="9144000" cy="1772920"/>
          </a:xfrm>
        </p:spPr>
        <p:txBody>
          <a:bodyPr>
            <a:normAutofit/>
          </a:bodyPr>
          <a:lstStyle/>
          <a:p>
            <a:pPr algn="l"/>
            <a:r>
              <a:rPr lang="en-US" sz="8800" dirty="0">
                <a:solidFill>
                  <a:schemeClr val="bg1"/>
                </a:solidFill>
                <a:latin typeface="Alex Brush" panose="02000400000000000000" pitchFamily="2" charset="0"/>
              </a:rPr>
              <a:t>The Glory of God</a:t>
            </a:r>
          </a:p>
        </p:txBody>
      </p:sp>
      <p:sp>
        <p:nvSpPr>
          <p:cNvPr id="3" name="Subtitle 2">
            <a:extLst>
              <a:ext uri="{FF2B5EF4-FFF2-40B4-BE49-F238E27FC236}">
                <a16:creationId xmlns:a16="http://schemas.microsoft.com/office/drawing/2014/main" id="{69FA4429-3414-4128-B535-7ABD5A49A9E2}"/>
              </a:ext>
            </a:extLst>
          </p:cNvPr>
          <p:cNvSpPr>
            <a:spLocks noGrp="1"/>
          </p:cNvSpPr>
          <p:nvPr>
            <p:ph type="subTitle" idx="1"/>
          </p:nvPr>
        </p:nvSpPr>
        <p:spPr>
          <a:xfrm>
            <a:off x="472440" y="5029200"/>
            <a:ext cx="11490960" cy="1414780"/>
          </a:xfrm>
        </p:spPr>
        <p:txBody>
          <a:bodyPr>
            <a:normAutofit/>
          </a:bodyPr>
          <a:lstStyle/>
          <a:p>
            <a:r>
              <a:rPr lang="en-US" sz="4800" b="1" dirty="0">
                <a:solidFill>
                  <a:schemeClr val="accent1">
                    <a:lumMod val="40000"/>
                    <a:lumOff val="60000"/>
                  </a:schemeClr>
                </a:solidFill>
              </a:rPr>
              <a:t>By grasping the greatness of His glory, we will be moved to reverence and faithfulness!</a:t>
            </a:r>
          </a:p>
        </p:txBody>
      </p:sp>
    </p:spTree>
    <p:extLst>
      <p:ext uri="{BB962C8B-B14F-4D97-AF65-F5344CB8AC3E}">
        <p14:creationId xmlns:p14="http://schemas.microsoft.com/office/powerpoint/2010/main" val="8547011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TotalTime>
  <Words>1205</Words>
  <Application>Microsoft Office PowerPoint</Application>
  <PresentationFormat>Widescreen</PresentationFormat>
  <Paragraphs>82</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 Light</vt:lpstr>
      <vt:lpstr>Calibri</vt:lpstr>
      <vt:lpstr>Alex Brush</vt:lpstr>
      <vt:lpstr>Office Theme</vt:lpstr>
      <vt:lpstr>The Glory of God</vt:lpstr>
      <vt:lpstr>The Glory of God</vt:lpstr>
      <vt:lpstr>The Glory of God</vt:lpstr>
      <vt:lpstr>The Glory of God</vt:lpstr>
      <vt:lpstr>The Glory of God</vt:lpstr>
      <vt:lpstr>The Glory of God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16</cp:revision>
  <cp:lastPrinted>2017-12-10T13:46:50Z</cp:lastPrinted>
  <dcterms:created xsi:type="dcterms:W3CDTF">2017-12-09T17:47:02Z</dcterms:created>
  <dcterms:modified xsi:type="dcterms:W3CDTF">2017-12-10T14:21:59Z</dcterms:modified>
</cp:coreProperties>
</file>