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7053263" cy="93091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Great Vibes" panose="02000507080000020002" pitchFamily="2"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D2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1741" autoAdjust="0"/>
  </p:normalViewPr>
  <p:slideViewPr>
    <p:cSldViewPr snapToGrid="0">
      <p:cViewPr varScale="1">
        <p:scale>
          <a:sx n="41" d="100"/>
          <a:sy n="41" d="100"/>
        </p:scale>
        <p:origin x="754" y="38"/>
      </p:cViewPr>
      <p:guideLst/>
    </p:cSldViewPr>
  </p:slideViewPr>
  <p:notesTextViewPr>
    <p:cViewPr>
      <p:scale>
        <a:sx n="1" d="1"/>
        <a:sy n="1" d="1"/>
      </p:scale>
      <p:origin x="0" y="-1474"/>
    </p:cViewPr>
  </p:notesTextViewPr>
  <p:notesViewPr>
    <p:cSldViewPr snapToGrid="0">
      <p:cViewPr varScale="1">
        <p:scale>
          <a:sx n="63" d="100"/>
          <a:sy n="63" d="100"/>
        </p:scale>
        <p:origin x="1411"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F9C756-D92D-4545-9E73-5EEC68D8F3F5}"/>
              </a:ext>
            </a:extLst>
          </p:cNvPr>
          <p:cNvSpPr>
            <a:spLocks noGrp="1"/>
          </p:cNvSpPr>
          <p:nvPr>
            <p:ph type="hdr" sz="quarter"/>
          </p:nvPr>
        </p:nvSpPr>
        <p:spPr>
          <a:xfrm>
            <a:off x="0" y="0"/>
            <a:ext cx="3836975" cy="707492"/>
          </a:xfrm>
          <a:prstGeom prst="rect">
            <a:avLst/>
          </a:prstGeom>
        </p:spPr>
        <p:txBody>
          <a:bodyPr vert="horz" lIns="93497" tIns="46749" rIns="93497" bIns="46749" rtlCol="0"/>
          <a:lstStyle>
            <a:lvl1pPr algn="l">
              <a:defRPr sz="1200"/>
            </a:lvl1pPr>
          </a:lstStyle>
          <a:p>
            <a:r>
              <a:rPr lang="en-US" sz="2500" dirty="0">
                <a:latin typeface="Great Vibes" panose="02000507080000020002" pitchFamily="2" charset="0"/>
              </a:rPr>
              <a:t>The Glow of a Converted Soul</a:t>
            </a:r>
          </a:p>
        </p:txBody>
      </p:sp>
      <p:sp>
        <p:nvSpPr>
          <p:cNvPr id="3" name="Date Placeholder 2">
            <a:extLst>
              <a:ext uri="{FF2B5EF4-FFF2-40B4-BE49-F238E27FC236}">
                <a16:creationId xmlns:a16="http://schemas.microsoft.com/office/drawing/2014/main" id="{54CBCBEC-CBF1-4CA2-BD42-D42F5BB06077}"/>
              </a:ext>
            </a:extLst>
          </p:cNvPr>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July 1, 2018 pm</a:t>
            </a:r>
          </a:p>
        </p:txBody>
      </p:sp>
      <p:sp>
        <p:nvSpPr>
          <p:cNvPr id="4" name="Footer Placeholder 3">
            <a:extLst>
              <a:ext uri="{FF2B5EF4-FFF2-40B4-BE49-F238E27FC236}">
                <a16:creationId xmlns:a16="http://schemas.microsoft.com/office/drawing/2014/main" id="{F4817346-4A2C-43EE-957A-125066A579FC}"/>
              </a:ext>
            </a:extLst>
          </p:cNvPr>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CC164C78-3E5B-4C6A-83CA-97551D04CB58}"/>
              </a:ext>
            </a:extLst>
          </p:cNvPr>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soundteaching.org   </a:t>
            </a:r>
            <a:fld id="{BB0EB964-AC9D-47B4-9635-6422F2388639}" type="slidenum">
              <a:rPr lang="en-US" smtClean="0"/>
              <a:t>‹#›</a:t>
            </a:fld>
            <a:endParaRPr lang="en-US" dirty="0"/>
          </a:p>
        </p:txBody>
      </p:sp>
    </p:spTree>
    <p:extLst>
      <p:ext uri="{BB962C8B-B14F-4D97-AF65-F5344CB8AC3E}">
        <p14:creationId xmlns:p14="http://schemas.microsoft.com/office/powerpoint/2010/main" val="3506394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01A2E008-56B1-49D3-88DB-B7E6D6B54277}" type="datetimeFigureOut">
              <a:rPr lang="en-US" smtClean="0"/>
              <a:t>7/1/2018</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C301FBDB-D2A7-4FA5-8B6F-625EDCC39495}" type="slidenum">
              <a:rPr lang="en-US" smtClean="0"/>
              <a:t>‹#›</a:t>
            </a:fld>
            <a:endParaRPr lang="en-US"/>
          </a:p>
        </p:txBody>
      </p:sp>
    </p:spTree>
    <p:extLst>
      <p:ext uri="{BB962C8B-B14F-4D97-AF65-F5344CB8AC3E}">
        <p14:creationId xmlns:p14="http://schemas.microsoft.com/office/powerpoint/2010/main" val="3014858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Conversion changes things</a:t>
            </a:r>
          </a:p>
          <a:p>
            <a:pPr marL="175308" indent="-175308">
              <a:buFont typeface="Arial" panose="020B0604020202020204" pitchFamily="34" charset="0"/>
              <a:buChar char="•"/>
            </a:pPr>
            <a:r>
              <a:rPr lang="en-US" dirty="0"/>
              <a:t>Conversion – Dictionary definition simple – to change</a:t>
            </a:r>
          </a:p>
          <a:p>
            <a:pPr marL="175308" indent="-175308">
              <a:buFont typeface="Arial" panose="020B0604020202020204" pitchFamily="34" charset="0"/>
              <a:buChar char="•"/>
            </a:pPr>
            <a:r>
              <a:rPr lang="en-US" dirty="0"/>
              <a:t>Bible usage</a:t>
            </a:r>
          </a:p>
          <a:p>
            <a:pPr marL="642795" lvl="1" indent="-175308">
              <a:buFont typeface="Arial" panose="020B0604020202020204" pitchFamily="34" charset="0"/>
              <a:buChar char="•"/>
            </a:pPr>
            <a:r>
              <a:rPr lang="en-US" dirty="0"/>
              <a:t>Conversion – Acts 15:3 (</a:t>
            </a:r>
            <a:r>
              <a:rPr lang="en-US" dirty="0" err="1"/>
              <a:t>epistrephe</a:t>
            </a:r>
            <a:r>
              <a:rPr lang="en-US" dirty="0"/>
              <a:t>)</a:t>
            </a:r>
          </a:p>
          <a:p>
            <a:r>
              <a:rPr lang="en-US" b="1" dirty="0"/>
              <a:t>(Acts 15:3), [Paul &amp; Barnabas reporting], </a:t>
            </a:r>
            <a:r>
              <a:rPr lang="en-US" i="1" dirty="0"/>
              <a:t>“So, being sent on their way by the church </a:t>
            </a:r>
            <a:r>
              <a:rPr lang="en-US" b="1" dirty="0"/>
              <a:t>[in Antioch], </a:t>
            </a:r>
            <a:r>
              <a:rPr lang="en-US" i="1" dirty="0"/>
              <a:t>they passed through Phoenicia and Samaria, describing the conversion of the Gentiles; and they caused great joy to all the brethren.”</a:t>
            </a:r>
          </a:p>
          <a:p>
            <a:pPr marL="642795" lvl="1" indent="-175308">
              <a:buFont typeface="Arial" panose="020B0604020202020204" pitchFamily="34" charset="0"/>
              <a:buChar char="•"/>
            </a:pPr>
            <a:r>
              <a:rPr lang="en-US" dirty="0"/>
              <a:t>Convert – James 5:19, </a:t>
            </a:r>
            <a:r>
              <a:rPr lang="en-US" i="1" dirty="0"/>
              <a:t>“turns him back” </a:t>
            </a:r>
            <a:r>
              <a:rPr lang="en-US" dirty="0"/>
              <a:t>(NKJV) (</a:t>
            </a:r>
            <a:r>
              <a:rPr lang="en-US" dirty="0" err="1"/>
              <a:t>epistrepho</a:t>
            </a:r>
            <a:r>
              <a:rPr lang="en-US" dirty="0"/>
              <a:t>)</a:t>
            </a:r>
          </a:p>
          <a:p>
            <a:r>
              <a:rPr lang="en-US" b="1" dirty="0"/>
              <a:t>(James 5:19-20, KJV), </a:t>
            </a:r>
            <a:r>
              <a:rPr lang="en-US" i="1" dirty="0"/>
              <a:t>“Brethren, if any of you do err from the truth, and one convert him; </a:t>
            </a:r>
            <a:r>
              <a:rPr lang="en-US" i="1" baseline="30000" dirty="0"/>
              <a:t>20</a:t>
            </a:r>
            <a:r>
              <a:rPr lang="en-US" i="1" dirty="0"/>
              <a:t> Let him know, that he which </a:t>
            </a:r>
            <a:r>
              <a:rPr lang="en-US" i="1" dirty="0" err="1"/>
              <a:t>converteth</a:t>
            </a:r>
            <a:r>
              <a:rPr lang="en-US" i="1" dirty="0"/>
              <a:t> the sinner from the error of his way shall save a soul from death, and shall hide a multitude of sins.”</a:t>
            </a:r>
          </a:p>
          <a:p>
            <a:pPr marL="642795" lvl="1" indent="-175308">
              <a:buFont typeface="Arial" panose="020B0604020202020204" pitchFamily="34" charset="0"/>
              <a:buChar char="•"/>
            </a:pPr>
            <a:r>
              <a:rPr lang="en-US" dirty="0"/>
              <a:t>Converted – Acts 3:19 (</a:t>
            </a:r>
            <a:r>
              <a:rPr lang="en-US" dirty="0" err="1"/>
              <a:t>epistrepho</a:t>
            </a:r>
            <a:r>
              <a:rPr lang="en-US" dirty="0"/>
              <a:t>) to turn; Converted – Matthew 18:3 (</a:t>
            </a:r>
            <a:r>
              <a:rPr lang="en-US" dirty="0" err="1"/>
              <a:t>strepho</a:t>
            </a:r>
            <a:r>
              <a:rPr lang="en-US" dirty="0"/>
              <a:t>) to </a:t>
            </a:r>
            <a:r>
              <a:rPr lang="en-US" i="1" dirty="0"/>
              <a:t>twist</a:t>
            </a:r>
            <a:r>
              <a:rPr lang="en-US" dirty="0"/>
              <a:t>, that is, </a:t>
            </a:r>
            <a:r>
              <a:rPr lang="en-US" i="1" dirty="0"/>
              <a:t>turn</a:t>
            </a:r>
            <a:r>
              <a:rPr lang="en-US" dirty="0"/>
              <a:t> quite around or </a:t>
            </a:r>
            <a:r>
              <a:rPr lang="en-US" i="1" dirty="0"/>
              <a:t>reverse</a:t>
            </a:r>
          </a:p>
          <a:p>
            <a:r>
              <a:rPr lang="en-US" b="1" dirty="0"/>
              <a:t>(Acts 3:19), [Peter to the Jews in the Temple], </a:t>
            </a:r>
            <a:r>
              <a:rPr lang="en-US" i="1" dirty="0"/>
              <a:t>“Repent therefore and be converted, that your sins may be blotted out, so that times of refreshing may come from the presence of the Lord.”</a:t>
            </a:r>
          </a:p>
          <a:p>
            <a:r>
              <a:rPr lang="en-US" b="1" dirty="0"/>
              <a:t>(Matthew 18:3), [Jesus to His disciples], </a:t>
            </a:r>
            <a:r>
              <a:rPr lang="en-US" i="1" dirty="0"/>
              <a:t>“Assuredly, I say to you, unless you are converted and become as little children, you will by no means enter the kingdom of heaven.”</a:t>
            </a:r>
          </a:p>
          <a:p>
            <a:endParaRPr lang="en-US" i="1" dirty="0"/>
          </a:p>
          <a:p>
            <a:r>
              <a:rPr lang="en-US" b="1" dirty="0"/>
              <a:t>Illustrated:  </a:t>
            </a:r>
            <a:r>
              <a:rPr lang="en-US" dirty="0"/>
              <a:t>Trip to India, I converted dollars to rupees.  On the way back I converted the remaining rupees to dollars!</a:t>
            </a:r>
          </a:p>
          <a:p>
            <a:pPr marL="642795" lvl="1" indent="-175308">
              <a:buFont typeface="Arial" panose="020B0604020202020204" pitchFamily="34" charset="0"/>
              <a:buChar char="•"/>
            </a:pPr>
            <a:r>
              <a:rPr lang="en-US" dirty="0"/>
              <a:t>Spiritual conversion necessitates change as well.  If there isn’t fruit or evidence of a changed life, there is no conversion.</a:t>
            </a:r>
          </a:p>
          <a:p>
            <a:r>
              <a:rPr lang="en-US" b="1" dirty="0"/>
              <a:t>(Romans 12:1-2), [Paul’s reasonable request], </a:t>
            </a:r>
            <a:r>
              <a:rPr lang="en-US" b="1" i="1" dirty="0"/>
              <a:t>“</a:t>
            </a:r>
            <a:r>
              <a:rPr lang="en-US" i="1" dirty="0"/>
              <a:t>I beseech you therefore, brethren, by the mercies of God, that you present your bodies a living sacrifice, holy, acceptable to God, </a:t>
            </a:r>
            <a:r>
              <a:rPr lang="en-US" b="1" i="1" dirty="0"/>
              <a:t>which is your reasonable service</a:t>
            </a:r>
            <a:r>
              <a:rPr lang="en-US" i="1" dirty="0"/>
              <a:t>.</a:t>
            </a:r>
            <a:r>
              <a:rPr lang="en-US" i="1" baseline="30000" dirty="0"/>
              <a:t> 2</a:t>
            </a:r>
            <a:r>
              <a:rPr lang="en-US" i="1" dirty="0"/>
              <a:t> And do not be conformed to this world, but be transformed by the renewing of your mind, that you may prove what is that good and acceptable and perfect will of God.”</a:t>
            </a:r>
          </a:p>
          <a:p>
            <a:pPr marL="642795" lvl="1" indent="-175308">
              <a:buFont typeface="Arial" panose="020B0604020202020204" pitchFamily="34" charset="0"/>
              <a:buChar char="•"/>
            </a:pPr>
            <a:r>
              <a:rPr lang="en-US" b="1" i="0" dirty="0"/>
              <a:t>In the lesson tonight, I want to consider the effects that a conversion to Christ should have on our lives</a:t>
            </a:r>
          </a:p>
          <a:p>
            <a:endParaRPr lang="en-US" dirty="0"/>
          </a:p>
          <a:p>
            <a:r>
              <a:rPr lang="en-US" dirty="0"/>
              <a:t>I love the phrase I came across - The glow of a converted soul</a:t>
            </a:r>
          </a:p>
          <a:p>
            <a:pPr marL="175308" indent="-175308">
              <a:buFont typeface="Arial" panose="020B0604020202020204" pitchFamily="34" charset="0"/>
              <a:buChar char="•"/>
            </a:pPr>
            <a:r>
              <a:rPr lang="en-US" dirty="0"/>
              <a:t>I mean by that the evidence or fruit of a change, a renewal, a conversion. </a:t>
            </a:r>
          </a:p>
          <a:p>
            <a:pPr marL="175308" indent="-175308">
              <a:buFont typeface="Arial" panose="020B0604020202020204" pitchFamily="34" charset="0"/>
              <a:buChar char="•"/>
            </a:pPr>
            <a:r>
              <a:rPr lang="en-US" dirty="0"/>
              <a:t>There should be visible, tangible growth.  Something quantifiable, that shows a person has changed!  Consider the following…</a:t>
            </a:r>
          </a:p>
          <a:p>
            <a:pPr marL="175308" indent="-1753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301FBDB-D2A7-4FA5-8B6F-625EDCC39495}" type="slidenum">
              <a:rPr lang="en-US" smtClean="0"/>
              <a:t>1</a:t>
            </a:fld>
            <a:endParaRPr lang="en-US"/>
          </a:p>
        </p:txBody>
      </p:sp>
    </p:spTree>
    <p:extLst>
      <p:ext uri="{BB962C8B-B14F-4D97-AF65-F5344CB8AC3E}">
        <p14:creationId xmlns:p14="http://schemas.microsoft.com/office/powerpoint/2010/main" val="3085709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Growth is evidence, the glow of a converted soul.</a:t>
            </a:r>
          </a:p>
          <a:p>
            <a:pPr marL="175308" indent="-175308">
              <a:buFont typeface="Arial" panose="020B0604020202020204" pitchFamily="34" charset="0"/>
              <a:buChar char="•"/>
            </a:pPr>
            <a:r>
              <a:rPr lang="en-US" dirty="0"/>
              <a:t>The converted soul will glow in the majesty of usefulness and productivity</a:t>
            </a:r>
          </a:p>
          <a:p>
            <a:pPr marL="175308" indent="-175308">
              <a:buFont typeface="Arial" panose="020B0604020202020204" pitchFamily="34" charset="0"/>
              <a:buChar char="•"/>
            </a:pPr>
            <a:r>
              <a:rPr lang="en-US" dirty="0"/>
              <a:t>He will grow in the grace and knowledge of Christ Jesus (2 Peter 3:18)</a:t>
            </a:r>
          </a:p>
          <a:p>
            <a:r>
              <a:rPr lang="en-US" b="1" dirty="0"/>
              <a:t>(2 Peter 3:18), [Peter’s exhortation], </a:t>
            </a:r>
            <a:r>
              <a:rPr lang="en-US" i="1" dirty="0"/>
              <a:t>“grow in the grace and knowledge of our Lord and Savior Jesus Christ.”</a:t>
            </a:r>
          </a:p>
          <a:p>
            <a:pPr marL="642795" lvl="1" indent="-175308">
              <a:buFont typeface="Arial" panose="020B0604020202020204" pitchFamily="34" charset="0"/>
              <a:buChar char="•"/>
            </a:pPr>
            <a:r>
              <a:rPr lang="en-US" dirty="0"/>
              <a:t>The converted, in his growth, thinks in terms of a new lifestyle in Christ, not in terms of being cramped or impeded in the life he previously lived.  </a:t>
            </a:r>
            <a:r>
              <a:rPr lang="en-US" i="1" dirty="0"/>
              <a:t>(i.e. – I can’t do what I want to do anymore!)</a:t>
            </a:r>
          </a:p>
          <a:p>
            <a:pPr marL="642795" lvl="1" indent="-175308">
              <a:buFont typeface="Arial" panose="020B0604020202020204" pitchFamily="34" charset="0"/>
              <a:buChar char="•"/>
            </a:pPr>
            <a:r>
              <a:rPr lang="en-US" dirty="0"/>
              <a:t>It is an awakening!</a:t>
            </a:r>
          </a:p>
          <a:p>
            <a:r>
              <a:rPr lang="en-US" b="1" dirty="0"/>
              <a:t>(2 Corinthians 5:17), </a:t>
            </a:r>
            <a:r>
              <a:rPr lang="en-US" i="1" dirty="0"/>
              <a:t>“Therefore, if anyone is in Christ, he is a new creation; old things have passed away; behold, all things have become new.”</a:t>
            </a:r>
          </a:p>
          <a:p>
            <a:pPr marL="175308" indent="-175308">
              <a:buFont typeface="Arial" panose="020B0604020202020204" pitchFamily="34" charset="0"/>
              <a:buChar char="•"/>
            </a:pPr>
            <a:r>
              <a:rPr lang="en-US" b="1" dirty="0"/>
              <a:t>Consider the reaction of the Jews on Pentecost, after their conversion!</a:t>
            </a:r>
          </a:p>
          <a:p>
            <a:r>
              <a:rPr lang="en-US" b="1" dirty="0"/>
              <a:t>(Acts 2:41-47), </a:t>
            </a:r>
            <a:r>
              <a:rPr lang="en-US" i="1" dirty="0"/>
              <a:t>“</a:t>
            </a:r>
            <a:r>
              <a:rPr lang="en-US" b="0" i="1" dirty="0"/>
              <a:t>Then those who gladly received his word were baptized; and that day about three thousand souls were added to them.</a:t>
            </a:r>
            <a:r>
              <a:rPr lang="en-US" b="0" i="1" baseline="30000" dirty="0"/>
              <a:t> 42</a:t>
            </a:r>
            <a:r>
              <a:rPr lang="en-US" b="0" i="1" dirty="0"/>
              <a:t> And they </a:t>
            </a:r>
            <a:r>
              <a:rPr lang="en-US" b="0" i="1" u="sng" dirty="0"/>
              <a:t>continued steadfastly in the apostles’ doctrine and fellowship, in the breaking of bread, and in prayers</a:t>
            </a:r>
            <a:r>
              <a:rPr lang="en-US" b="0" i="1" dirty="0"/>
              <a:t>.</a:t>
            </a:r>
            <a:r>
              <a:rPr lang="en-US" b="0" i="1" baseline="30000" dirty="0"/>
              <a:t> 43</a:t>
            </a:r>
            <a:r>
              <a:rPr lang="en-US" b="0" i="1" dirty="0"/>
              <a:t> Then </a:t>
            </a:r>
            <a:r>
              <a:rPr lang="en-US" b="0" i="1" u="sng" dirty="0"/>
              <a:t>fear came upon every soul</a:t>
            </a:r>
            <a:r>
              <a:rPr lang="en-US" b="0" i="1" dirty="0"/>
              <a:t>, and many wonders and signs were done through the apostles.</a:t>
            </a:r>
            <a:r>
              <a:rPr lang="en-US" b="0" i="1" baseline="30000" dirty="0"/>
              <a:t> 44</a:t>
            </a:r>
            <a:r>
              <a:rPr lang="en-US" b="0" i="1" dirty="0"/>
              <a:t> Now </a:t>
            </a:r>
            <a:r>
              <a:rPr lang="en-US" b="0" i="1" u="sng" dirty="0"/>
              <a:t>all who believed were together</a:t>
            </a:r>
            <a:r>
              <a:rPr lang="en-US" b="0" i="1" dirty="0"/>
              <a:t>, and had all things in common,</a:t>
            </a:r>
            <a:r>
              <a:rPr lang="en-US" b="0" i="1" baseline="30000" dirty="0"/>
              <a:t> 45</a:t>
            </a:r>
            <a:r>
              <a:rPr lang="en-US" b="0" i="1" dirty="0"/>
              <a:t> and sold their possessions and goods, and divided them among all, as anyone had need. </a:t>
            </a:r>
            <a:r>
              <a:rPr lang="en-US" b="0" i="1" baseline="30000" dirty="0"/>
              <a:t>46</a:t>
            </a:r>
            <a:r>
              <a:rPr lang="en-US" b="0" i="1" dirty="0"/>
              <a:t> So </a:t>
            </a:r>
            <a:r>
              <a:rPr lang="en-US" b="0" i="1" u="sng" dirty="0"/>
              <a:t>continuing daily with one accord </a:t>
            </a:r>
            <a:r>
              <a:rPr lang="en-US" b="0" i="1" dirty="0"/>
              <a:t>in the temple, and breaking bread from house to house, they ate their food with </a:t>
            </a:r>
            <a:r>
              <a:rPr lang="en-US" b="0" i="1" u="sng" dirty="0"/>
              <a:t>gladness and simplicity of heart</a:t>
            </a:r>
            <a:r>
              <a:rPr lang="en-US" b="0" i="1" dirty="0"/>
              <a:t>,</a:t>
            </a:r>
            <a:r>
              <a:rPr lang="en-US" b="0" i="1" baseline="30000" dirty="0"/>
              <a:t> 47</a:t>
            </a:r>
            <a:r>
              <a:rPr lang="en-US" b="0" i="1" dirty="0"/>
              <a:t> </a:t>
            </a:r>
            <a:r>
              <a:rPr lang="en-US" b="0" i="1" u="sng" dirty="0"/>
              <a:t>praising God </a:t>
            </a:r>
            <a:r>
              <a:rPr lang="en-US" b="0" i="1" dirty="0"/>
              <a:t>and having favor with all the people. And the Lord added to the church daily those who were being saved.”</a:t>
            </a:r>
          </a:p>
          <a:p>
            <a:pPr marL="642795" lvl="1" indent="-175308">
              <a:buFont typeface="Arial" panose="020B0604020202020204" pitchFamily="34" charset="0"/>
              <a:buChar char="•"/>
            </a:pPr>
            <a:r>
              <a:rPr lang="en-US" b="1" dirty="0"/>
              <a:t>i.e. – A completely changed life… the glow of a converted soul!</a:t>
            </a:r>
          </a:p>
        </p:txBody>
      </p:sp>
      <p:sp>
        <p:nvSpPr>
          <p:cNvPr id="4" name="Slide Number Placeholder 3"/>
          <p:cNvSpPr>
            <a:spLocks noGrp="1"/>
          </p:cNvSpPr>
          <p:nvPr>
            <p:ph type="sldNum" sz="quarter" idx="10"/>
          </p:nvPr>
        </p:nvSpPr>
        <p:spPr/>
        <p:txBody>
          <a:bodyPr/>
          <a:lstStyle/>
          <a:p>
            <a:pPr defTabSz="934974">
              <a:defRPr/>
            </a:pPr>
            <a:fld id="{C301FBDB-D2A7-4FA5-8B6F-625EDCC39495}" type="slidenum">
              <a:rPr lang="en-US">
                <a:solidFill>
                  <a:prstClr val="black"/>
                </a:solidFill>
                <a:latin typeface="Calibri" panose="020F0502020204030204"/>
              </a:rPr>
              <a:pPr defTabSz="9349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875064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b="1" dirty="0"/>
              <a:t>The fruits of conversion reach into every phase of a persons life.</a:t>
            </a:r>
          </a:p>
          <a:p>
            <a:r>
              <a:rPr lang="en-US" b="1" dirty="0"/>
              <a:t>(Colossians 3:1), </a:t>
            </a:r>
            <a:r>
              <a:rPr lang="en-US" i="1" dirty="0"/>
              <a:t>“If then you were raised with Christ, seek those things which are above, where Christ is, sitting at the right hand of God.”</a:t>
            </a:r>
          </a:p>
          <a:p>
            <a:pPr marL="642795" lvl="1" indent="-175308">
              <a:buFont typeface="Arial" panose="020B0604020202020204" pitchFamily="34" charset="0"/>
              <a:buChar char="•"/>
            </a:pPr>
            <a:r>
              <a:rPr lang="en-US" dirty="0"/>
              <a:t>Being</a:t>
            </a:r>
            <a:r>
              <a:rPr lang="en-US" i="1" dirty="0"/>
              <a:t> “raised with Christ” </a:t>
            </a:r>
            <a:r>
              <a:rPr lang="en-US" dirty="0"/>
              <a:t>is synonymous with being converted</a:t>
            </a:r>
          </a:p>
          <a:p>
            <a:pPr marL="642795" lvl="1" indent="-175308">
              <a:buFont typeface="Arial" panose="020B0604020202020204" pitchFamily="34" charset="0"/>
              <a:buChar char="•"/>
            </a:pPr>
            <a:r>
              <a:rPr lang="en-US" dirty="0"/>
              <a:t>Seeking the things above indicates a heavenly turn in one’s affections.  The converted soul does away with sinful attitudes and deeds.  He speaks righteously, deals with others honestly, has a loving and forgiving spirit.</a:t>
            </a:r>
          </a:p>
          <a:p>
            <a:pPr marL="642795" lvl="1" indent="-175308">
              <a:buFont typeface="Arial" panose="020B0604020202020204" pitchFamily="34" charset="0"/>
              <a:buChar char="•"/>
            </a:pPr>
            <a:r>
              <a:rPr lang="en-US" dirty="0"/>
              <a:t>He worships God from the heart and submits to the authority of Jesus. In his family and livelihood activities he serves graciously, with fidelity and integrity. </a:t>
            </a:r>
          </a:p>
          <a:p>
            <a:pPr marL="175308" indent="-175308">
              <a:buFont typeface="Arial" panose="020B0604020202020204" pitchFamily="34" charset="0"/>
              <a:buChar char="•"/>
            </a:pPr>
            <a:r>
              <a:rPr lang="en-US" b="1" dirty="0"/>
              <a:t>What is commonly termed "Christian Living" is certainly an evidence of conversion, the glow of a converted soul</a:t>
            </a:r>
          </a:p>
          <a:p>
            <a:pPr marL="642795" lvl="1" indent="-175308">
              <a:buFont typeface="Arial" panose="020B0604020202020204" pitchFamily="34" charset="0"/>
              <a:buChar char="•"/>
            </a:pPr>
            <a:r>
              <a:rPr lang="en-US" dirty="0"/>
              <a:t>It is seen in the practice of the golden rule</a:t>
            </a:r>
          </a:p>
          <a:p>
            <a:r>
              <a:rPr lang="en-US" b="1" dirty="0"/>
              <a:t>(Matthew 7:12), </a:t>
            </a:r>
            <a:r>
              <a:rPr lang="en-US" i="1" dirty="0"/>
              <a:t>“Therefore, whatever you want men to do to you, do also to them, for this is the Law and the Prophets.”</a:t>
            </a:r>
          </a:p>
          <a:p>
            <a:pPr marL="642795" lvl="1" indent="-175308">
              <a:buFont typeface="Arial" panose="020B0604020202020204" pitchFamily="34" charset="0"/>
              <a:buChar char="•"/>
            </a:pPr>
            <a:r>
              <a:rPr lang="en-US" dirty="0"/>
              <a:t>It means letting our light shine before men</a:t>
            </a:r>
          </a:p>
          <a:p>
            <a:r>
              <a:rPr lang="en-US" b="1" dirty="0"/>
              <a:t>(Matthew 5:16), </a:t>
            </a:r>
            <a:r>
              <a:rPr lang="en-US" i="1" dirty="0"/>
              <a:t>“Let your light so shine before men, that they may see your good works and glorify your Father in heaven.”</a:t>
            </a:r>
          </a:p>
          <a:p>
            <a:pPr marL="642795" lvl="1" indent="-175308">
              <a:buFont typeface="Arial" panose="020B0604020202020204" pitchFamily="34" charset="0"/>
              <a:buChar char="•"/>
            </a:pPr>
            <a:r>
              <a:rPr lang="en-US" dirty="0"/>
              <a:t>It means serving as an example to the believers!</a:t>
            </a:r>
          </a:p>
          <a:p>
            <a:r>
              <a:rPr lang="en-US" b="1" dirty="0"/>
              <a:t>(1 Timothy 4:12), </a:t>
            </a:r>
            <a:r>
              <a:rPr lang="en-US" i="1" dirty="0"/>
              <a:t>“Let no one despise your youth, but be an example to the believers in word, in conduct, in love, in spirit, in faith, in purity.”</a:t>
            </a:r>
          </a:p>
          <a:p>
            <a:pPr marL="175308" indent="-175308">
              <a:buFont typeface="Arial" panose="020B0604020202020204" pitchFamily="34" charset="0"/>
              <a:buChar char="•"/>
            </a:pPr>
            <a:r>
              <a:rPr lang="en-US" b="1" dirty="0"/>
              <a:t>The converted soul will consider activities and actions in light of 1 John 2:15-17</a:t>
            </a:r>
          </a:p>
          <a:p>
            <a:r>
              <a:rPr lang="en-US" b="1" dirty="0"/>
              <a:t>(1 John 2:15-17), </a:t>
            </a:r>
            <a:r>
              <a:rPr lang="en-US" i="1" dirty="0"/>
              <a:t>“Do not love the world or the things in the world. If anyone loves the world, the love of the Father is not in him.</a:t>
            </a:r>
            <a:r>
              <a:rPr lang="en-US" i="1" baseline="30000" dirty="0"/>
              <a:t> 16</a:t>
            </a:r>
            <a:r>
              <a:rPr lang="en-US" i="1" dirty="0"/>
              <a:t> For all that is in the world—the lust of the flesh, the lust of the eyes, and the pride of life—is not of the Father but is of the world.</a:t>
            </a:r>
            <a:r>
              <a:rPr lang="en-US" i="1" baseline="30000" dirty="0"/>
              <a:t> 17</a:t>
            </a:r>
            <a:r>
              <a:rPr lang="en-US" i="1" dirty="0"/>
              <a:t> And the world is passing away, and the lust of it; but he who does the will of God abides forever.”</a:t>
            </a:r>
          </a:p>
        </p:txBody>
      </p:sp>
      <p:sp>
        <p:nvSpPr>
          <p:cNvPr id="4" name="Slide Number Placeholder 3"/>
          <p:cNvSpPr>
            <a:spLocks noGrp="1"/>
          </p:cNvSpPr>
          <p:nvPr>
            <p:ph type="sldNum" sz="quarter" idx="10"/>
          </p:nvPr>
        </p:nvSpPr>
        <p:spPr/>
        <p:txBody>
          <a:bodyPr/>
          <a:lstStyle/>
          <a:p>
            <a:pPr defTabSz="934974">
              <a:defRPr/>
            </a:pPr>
            <a:fld id="{C301FBDB-D2A7-4FA5-8B6F-625EDCC39495}" type="slidenum">
              <a:rPr lang="en-US">
                <a:solidFill>
                  <a:prstClr val="black"/>
                </a:solidFill>
                <a:latin typeface="Calibri" panose="020F0502020204030204"/>
              </a:rPr>
              <a:pPr defTabSz="9349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32340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b="1" dirty="0"/>
              <a:t>There is more to the glow of a converted soul than a mere change in lifestyle</a:t>
            </a:r>
          </a:p>
          <a:p>
            <a:pPr marL="642795" lvl="1" indent="-175308">
              <a:buFont typeface="Arial" panose="020B0604020202020204" pitchFamily="34" charset="0"/>
              <a:buChar char="•"/>
            </a:pPr>
            <a:r>
              <a:rPr lang="en-US" dirty="0"/>
              <a:t>There is piety and dedication shown among religious people who remain lost in sin!</a:t>
            </a:r>
          </a:p>
          <a:p>
            <a:pPr marL="642795" lvl="1" indent="-175308">
              <a:buFont typeface="Arial" panose="020B0604020202020204" pitchFamily="34" charset="0"/>
              <a:buChar char="•"/>
            </a:pPr>
            <a:r>
              <a:rPr lang="en-US" dirty="0"/>
              <a:t>The piety &amp; dedication of some religious groups can put some Christians to shame (ex: Jehovah’s Witnesses)</a:t>
            </a:r>
          </a:p>
          <a:p>
            <a:pPr marL="175308" indent="-175308">
              <a:buFont typeface="Arial" panose="020B0604020202020204" pitchFamily="34" charset="0"/>
              <a:buChar char="•"/>
            </a:pPr>
            <a:r>
              <a:rPr lang="en-US" b="1" dirty="0"/>
              <a:t>Ultimately, true conversion must be bound up in the belief of truth!</a:t>
            </a:r>
          </a:p>
          <a:p>
            <a:pPr marL="642795" lvl="1" indent="-175308">
              <a:buFont typeface="Arial" panose="020B0604020202020204" pitchFamily="34" charset="0"/>
              <a:buChar char="•"/>
            </a:pPr>
            <a:r>
              <a:rPr lang="en-US" dirty="0"/>
              <a:t>Bible conversion involves Bible oriented morality and belief of truth </a:t>
            </a:r>
          </a:p>
          <a:p>
            <a:r>
              <a:rPr lang="en-US" b="1" dirty="0"/>
              <a:t>(2 Thessalonians 2:9-12), </a:t>
            </a:r>
            <a:r>
              <a:rPr lang="en-US" i="1" dirty="0"/>
              <a:t>“The coming of the lawless one is according to the working of Satan, with all power, signs, and lying wonders,</a:t>
            </a:r>
            <a:r>
              <a:rPr lang="en-US" i="1" baseline="30000" dirty="0"/>
              <a:t> 10</a:t>
            </a:r>
            <a:r>
              <a:rPr lang="en-US" i="1" dirty="0"/>
              <a:t> and with all unrighteous deception among those who perish, because they did not receive the love of the truth, that they might be saved.</a:t>
            </a:r>
            <a:r>
              <a:rPr lang="en-US" i="1" baseline="30000" dirty="0"/>
              <a:t> 11</a:t>
            </a:r>
            <a:r>
              <a:rPr lang="en-US" i="1" dirty="0"/>
              <a:t> And for this reason God will send them strong delusion, that they should believe the lie,</a:t>
            </a:r>
            <a:r>
              <a:rPr lang="en-US" i="1" baseline="30000" dirty="0"/>
              <a:t> 12</a:t>
            </a:r>
            <a:r>
              <a:rPr lang="en-US" i="1" dirty="0"/>
              <a:t> </a:t>
            </a:r>
            <a:r>
              <a:rPr lang="en-US" i="1" u="sng" dirty="0"/>
              <a:t>that they all may be condemned who did not believe the truth but had pleasure in unrighteousness</a:t>
            </a:r>
            <a:r>
              <a:rPr lang="en-US" i="1" dirty="0"/>
              <a:t>.”</a:t>
            </a:r>
          </a:p>
          <a:p>
            <a:pPr marL="642795" lvl="1" indent="-175308">
              <a:buFont typeface="Arial" panose="020B0604020202020204" pitchFamily="34" charset="0"/>
              <a:buChar char="•"/>
            </a:pPr>
            <a:r>
              <a:rPr lang="en-US" dirty="0"/>
              <a:t>God’s word is the key.  A truly converted soul will show fruits consistent with what is revealed in God’s word.</a:t>
            </a:r>
          </a:p>
          <a:p>
            <a:r>
              <a:rPr lang="en-US" b="1" dirty="0"/>
              <a:t>(Romans 10:17), </a:t>
            </a:r>
            <a:r>
              <a:rPr lang="en-US" i="1" dirty="0"/>
              <a:t>“So then faith comes by hearing, and hearing by the word of God.”</a:t>
            </a:r>
          </a:p>
          <a:p>
            <a:pPr marL="642795" lvl="1" indent="-175308">
              <a:buFont typeface="Arial" panose="020B0604020202020204" pitchFamily="34" charset="0"/>
              <a:buChar char="•"/>
            </a:pPr>
            <a:r>
              <a:rPr lang="en-US" b="1" dirty="0"/>
              <a:t>People in sectarian and denominational relationships today (though pious and dedicated) are involved in something other than the Biblical conversion process.  They may have changed, but not into what God wants them to be!</a:t>
            </a:r>
          </a:p>
          <a:p>
            <a:pPr marL="642795" lvl="1" indent="-175308">
              <a:buFont typeface="Arial" panose="020B0604020202020204" pitchFamily="34" charset="0"/>
              <a:buChar char="•"/>
            </a:pPr>
            <a:r>
              <a:rPr lang="en-US" dirty="0"/>
              <a:t>In the same way, there may be some in the Lord’s church who are lacking the glow of a converted soul!</a:t>
            </a:r>
          </a:p>
          <a:p>
            <a:r>
              <a:rPr lang="en-US" b="1" dirty="0"/>
              <a:t>(1 John 2:19), </a:t>
            </a:r>
            <a:r>
              <a:rPr lang="en-US" i="1" dirty="0"/>
              <a:t>“They went out from us, but they were not of us; for if they had been of us, they would have continued with us; but they went out that they might be made manifest, that none of them were of us.”</a:t>
            </a:r>
          </a:p>
        </p:txBody>
      </p:sp>
      <p:sp>
        <p:nvSpPr>
          <p:cNvPr id="4" name="Slide Number Placeholder 3"/>
          <p:cNvSpPr>
            <a:spLocks noGrp="1"/>
          </p:cNvSpPr>
          <p:nvPr>
            <p:ph type="sldNum" sz="quarter" idx="10"/>
          </p:nvPr>
        </p:nvSpPr>
        <p:spPr/>
        <p:txBody>
          <a:bodyPr/>
          <a:lstStyle/>
          <a:p>
            <a:pPr defTabSz="934974">
              <a:defRPr/>
            </a:pPr>
            <a:fld id="{C301FBDB-D2A7-4FA5-8B6F-625EDCC39495}" type="slidenum">
              <a:rPr lang="en-US">
                <a:solidFill>
                  <a:prstClr val="black"/>
                </a:solidFill>
                <a:latin typeface="Calibri" panose="020F0502020204030204"/>
              </a:rPr>
              <a:pPr defTabSz="9349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91869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(Jeremiah 6:16), </a:t>
            </a:r>
            <a:r>
              <a:rPr lang="en-US" i="1" dirty="0"/>
              <a:t>“Thus says the Lord: ‘Stand in the ways and see, and ask for the old paths, where the good way is, and walk in it; then you will find rest for your souls…’”</a:t>
            </a:r>
          </a:p>
          <a:p>
            <a:pPr marL="175308" indent="-175308">
              <a:buFont typeface="Arial" panose="020B0604020202020204" pitchFamily="34" charset="0"/>
              <a:buChar char="•"/>
            </a:pPr>
            <a:r>
              <a:rPr lang="en-US" b="1" dirty="0"/>
              <a:t>May we all have that glow, seen as we…</a:t>
            </a:r>
          </a:p>
          <a:p>
            <a:pPr marL="642795" lvl="1" indent="-175308">
              <a:buFont typeface="Arial" panose="020B0604020202020204" pitchFamily="34" charset="0"/>
              <a:buChar char="•"/>
            </a:pPr>
            <a:r>
              <a:rPr lang="en-US" dirty="0"/>
              <a:t>Rearrange our lives to give to the Lord, His word, and His church greater portions of our time</a:t>
            </a:r>
          </a:p>
          <a:p>
            <a:pPr marL="642795" lvl="1" indent="-175308">
              <a:buFont typeface="Arial" panose="020B0604020202020204" pitchFamily="34" charset="0"/>
              <a:buChar char="•"/>
            </a:pPr>
            <a:r>
              <a:rPr lang="en-US" dirty="0"/>
              <a:t>Change our focus away from the pursuit of luxury, amusement or worldly security</a:t>
            </a:r>
          </a:p>
          <a:p>
            <a:pPr marL="642795" lvl="1" indent="-175308">
              <a:buFont typeface="Arial" panose="020B0604020202020204" pitchFamily="34" charset="0"/>
              <a:buChar char="•"/>
            </a:pPr>
            <a:r>
              <a:rPr lang="en-US" dirty="0"/>
              <a:t>Bring to a halt our pursuit of recreation and entertainment that is detrimental to our soul</a:t>
            </a:r>
          </a:p>
          <a:p>
            <a:pPr marL="642795" lvl="1" indent="-175308">
              <a:buFont typeface="Arial" panose="020B0604020202020204" pitchFamily="34" charset="0"/>
              <a:buChar char="•"/>
            </a:pPr>
            <a:r>
              <a:rPr lang="en-US" dirty="0"/>
              <a:t>Establish ourselves as soul-winners, faithful servants to the Lord’s cause.</a:t>
            </a:r>
          </a:p>
          <a:p>
            <a:endParaRPr lang="en-US" dirty="0"/>
          </a:p>
          <a:p>
            <a:endParaRPr lang="en-US" dirty="0"/>
          </a:p>
          <a:p>
            <a:r>
              <a:rPr lang="en-US" dirty="0"/>
              <a:t>Note: material in this sermon taken from an article that appeared in Truth Magazine in 1968.</a:t>
            </a:r>
          </a:p>
          <a:p>
            <a:r>
              <a:rPr lang="en-US" dirty="0"/>
              <a:t>TRUTH MAGAZINE XIII: 1, pp. 18-20</a:t>
            </a:r>
            <a:br>
              <a:rPr lang="en-US" dirty="0"/>
            </a:br>
            <a:r>
              <a:rPr lang="en-US" dirty="0"/>
              <a:t>October 1968</a:t>
            </a:r>
          </a:p>
          <a:p>
            <a:endParaRPr lang="en-US" dirty="0"/>
          </a:p>
        </p:txBody>
      </p:sp>
      <p:sp>
        <p:nvSpPr>
          <p:cNvPr id="4" name="Slide Number Placeholder 3"/>
          <p:cNvSpPr>
            <a:spLocks noGrp="1"/>
          </p:cNvSpPr>
          <p:nvPr>
            <p:ph type="sldNum" sz="quarter" idx="10"/>
          </p:nvPr>
        </p:nvSpPr>
        <p:spPr/>
        <p:txBody>
          <a:bodyPr/>
          <a:lstStyle/>
          <a:p>
            <a:pPr defTabSz="934974"/>
            <a:fld id="{C301FBDB-D2A7-4FA5-8B6F-625EDCC39495}" type="slidenum">
              <a:rPr lang="en-US">
                <a:solidFill>
                  <a:prstClr val="black"/>
                </a:solidFill>
                <a:latin typeface="Calibri" panose="020F0502020204030204"/>
              </a:rPr>
              <a:pPr defTabSz="934974"/>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169422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FE731-A8B2-4215-AE76-509503FFF7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717BEB-2C52-474A-A3A1-6DEBD80FAA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7A8DAD-89B0-445E-88F7-8FF5E75D3098}"/>
              </a:ext>
            </a:extLst>
          </p:cNvPr>
          <p:cNvSpPr>
            <a:spLocks noGrp="1"/>
          </p:cNvSpPr>
          <p:nvPr>
            <p:ph type="dt" sz="half" idx="10"/>
          </p:nvPr>
        </p:nvSpPr>
        <p:spPr/>
        <p:txBody>
          <a:bodyPr/>
          <a:lstStyle/>
          <a:p>
            <a:fld id="{BEA9EE66-BE56-4661-9809-DB5141AB0C57}" type="datetimeFigureOut">
              <a:rPr lang="en-US" smtClean="0"/>
              <a:t>7/1/2018</a:t>
            </a:fld>
            <a:endParaRPr lang="en-US"/>
          </a:p>
        </p:txBody>
      </p:sp>
      <p:sp>
        <p:nvSpPr>
          <p:cNvPr id="5" name="Footer Placeholder 4">
            <a:extLst>
              <a:ext uri="{FF2B5EF4-FFF2-40B4-BE49-F238E27FC236}">
                <a16:creationId xmlns:a16="http://schemas.microsoft.com/office/drawing/2014/main" id="{18CDE697-5ACA-4185-B7C5-63930F7695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9820D-B2F1-4BBB-B451-3E027B8AB68B}"/>
              </a:ext>
            </a:extLst>
          </p:cNvPr>
          <p:cNvSpPr>
            <a:spLocks noGrp="1"/>
          </p:cNvSpPr>
          <p:nvPr>
            <p:ph type="sldNum" sz="quarter" idx="12"/>
          </p:nvPr>
        </p:nvSpPr>
        <p:spPr/>
        <p:txBody>
          <a:bodyPr/>
          <a:lstStyle/>
          <a:p>
            <a:fld id="{12177DB9-AD62-49E7-B1DF-3381252CD30D}" type="slidenum">
              <a:rPr lang="en-US" smtClean="0"/>
              <a:t>‹#›</a:t>
            </a:fld>
            <a:endParaRPr lang="en-US"/>
          </a:p>
        </p:txBody>
      </p:sp>
    </p:spTree>
    <p:extLst>
      <p:ext uri="{BB962C8B-B14F-4D97-AF65-F5344CB8AC3E}">
        <p14:creationId xmlns:p14="http://schemas.microsoft.com/office/powerpoint/2010/main" val="3551118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F0EEF-4565-401F-9EDC-00FC18C095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795D77-BC49-491E-A10E-B26EA655D4B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7E334-928E-44C1-BAC4-C9111E29C80B}"/>
              </a:ext>
            </a:extLst>
          </p:cNvPr>
          <p:cNvSpPr>
            <a:spLocks noGrp="1"/>
          </p:cNvSpPr>
          <p:nvPr>
            <p:ph type="dt" sz="half" idx="10"/>
          </p:nvPr>
        </p:nvSpPr>
        <p:spPr/>
        <p:txBody>
          <a:bodyPr/>
          <a:lstStyle/>
          <a:p>
            <a:fld id="{BEA9EE66-BE56-4661-9809-DB5141AB0C57}" type="datetimeFigureOut">
              <a:rPr lang="en-US" smtClean="0"/>
              <a:t>7/1/2018</a:t>
            </a:fld>
            <a:endParaRPr lang="en-US"/>
          </a:p>
        </p:txBody>
      </p:sp>
      <p:sp>
        <p:nvSpPr>
          <p:cNvPr id="5" name="Footer Placeholder 4">
            <a:extLst>
              <a:ext uri="{FF2B5EF4-FFF2-40B4-BE49-F238E27FC236}">
                <a16:creationId xmlns:a16="http://schemas.microsoft.com/office/drawing/2014/main" id="{E042E924-5923-4785-A206-92A8661FCA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7E34B-32E5-4F77-A81E-205507175B90}"/>
              </a:ext>
            </a:extLst>
          </p:cNvPr>
          <p:cNvSpPr>
            <a:spLocks noGrp="1"/>
          </p:cNvSpPr>
          <p:nvPr>
            <p:ph type="sldNum" sz="quarter" idx="12"/>
          </p:nvPr>
        </p:nvSpPr>
        <p:spPr/>
        <p:txBody>
          <a:bodyPr/>
          <a:lstStyle/>
          <a:p>
            <a:fld id="{12177DB9-AD62-49E7-B1DF-3381252CD30D}" type="slidenum">
              <a:rPr lang="en-US" smtClean="0"/>
              <a:t>‹#›</a:t>
            </a:fld>
            <a:endParaRPr lang="en-US"/>
          </a:p>
        </p:txBody>
      </p:sp>
    </p:spTree>
    <p:extLst>
      <p:ext uri="{BB962C8B-B14F-4D97-AF65-F5344CB8AC3E}">
        <p14:creationId xmlns:p14="http://schemas.microsoft.com/office/powerpoint/2010/main" val="190956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8E0899-9FD2-450C-8626-61BB70E650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90ADF4-A358-4779-9005-FFCF53D16D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CE27A-44AF-47F2-8935-457F14DA0861}"/>
              </a:ext>
            </a:extLst>
          </p:cNvPr>
          <p:cNvSpPr>
            <a:spLocks noGrp="1"/>
          </p:cNvSpPr>
          <p:nvPr>
            <p:ph type="dt" sz="half" idx="10"/>
          </p:nvPr>
        </p:nvSpPr>
        <p:spPr/>
        <p:txBody>
          <a:bodyPr/>
          <a:lstStyle/>
          <a:p>
            <a:fld id="{BEA9EE66-BE56-4661-9809-DB5141AB0C57}" type="datetimeFigureOut">
              <a:rPr lang="en-US" smtClean="0"/>
              <a:t>7/1/2018</a:t>
            </a:fld>
            <a:endParaRPr lang="en-US"/>
          </a:p>
        </p:txBody>
      </p:sp>
      <p:sp>
        <p:nvSpPr>
          <p:cNvPr id="5" name="Footer Placeholder 4">
            <a:extLst>
              <a:ext uri="{FF2B5EF4-FFF2-40B4-BE49-F238E27FC236}">
                <a16:creationId xmlns:a16="http://schemas.microsoft.com/office/drawing/2014/main" id="{1583D0DE-F9B3-4EF0-847D-D32CE144B0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161D2-5B13-4138-85F7-CD96F43FF77F}"/>
              </a:ext>
            </a:extLst>
          </p:cNvPr>
          <p:cNvSpPr>
            <a:spLocks noGrp="1"/>
          </p:cNvSpPr>
          <p:nvPr>
            <p:ph type="sldNum" sz="quarter" idx="12"/>
          </p:nvPr>
        </p:nvSpPr>
        <p:spPr/>
        <p:txBody>
          <a:bodyPr/>
          <a:lstStyle/>
          <a:p>
            <a:fld id="{12177DB9-AD62-49E7-B1DF-3381252CD30D}" type="slidenum">
              <a:rPr lang="en-US" smtClean="0"/>
              <a:t>‹#›</a:t>
            </a:fld>
            <a:endParaRPr lang="en-US"/>
          </a:p>
        </p:txBody>
      </p:sp>
    </p:spTree>
    <p:extLst>
      <p:ext uri="{BB962C8B-B14F-4D97-AF65-F5344CB8AC3E}">
        <p14:creationId xmlns:p14="http://schemas.microsoft.com/office/powerpoint/2010/main" val="171337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8A6B-0142-46F1-BA86-1B5E8382A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2163C-79F4-4E74-95CA-C5B43EDEC5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698A19-DCBE-4FE6-8E15-F372EDD61079}"/>
              </a:ext>
            </a:extLst>
          </p:cNvPr>
          <p:cNvSpPr>
            <a:spLocks noGrp="1"/>
          </p:cNvSpPr>
          <p:nvPr>
            <p:ph type="dt" sz="half" idx="10"/>
          </p:nvPr>
        </p:nvSpPr>
        <p:spPr/>
        <p:txBody>
          <a:bodyPr/>
          <a:lstStyle/>
          <a:p>
            <a:fld id="{BEA9EE66-BE56-4661-9809-DB5141AB0C57}" type="datetimeFigureOut">
              <a:rPr lang="en-US" smtClean="0"/>
              <a:t>7/1/2018</a:t>
            </a:fld>
            <a:endParaRPr lang="en-US"/>
          </a:p>
        </p:txBody>
      </p:sp>
      <p:sp>
        <p:nvSpPr>
          <p:cNvPr id="5" name="Footer Placeholder 4">
            <a:extLst>
              <a:ext uri="{FF2B5EF4-FFF2-40B4-BE49-F238E27FC236}">
                <a16:creationId xmlns:a16="http://schemas.microsoft.com/office/drawing/2014/main" id="{8A704294-79A7-4B62-9B21-0D04D1E432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7CF559-C738-4DD2-BED0-9A7FEF04B8D8}"/>
              </a:ext>
            </a:extLst>
          </p:cNvPr>
          <p:cNvSpPr>
            <a:spLocks noGrp="1"/>
          </p:cNvSpPr>
          <p:nvPr>
            <p:ph type="sldNum" sz="quarter" idx="12"/>
          </p:nvPr>
        </p:nvSpPr>
        <p:spPr/>
        <p:txBody>
          <a:bodyPr/>
          <a:lstStyle/>
          <a:p>
            <a:fld id="{12177DB9-AD62-49E7-B1DF-3381252CD30D}" type="slidenum">
              <a:rPr lang="en-US" smtClean="0"/>
              <a:t>‹#›</a:t>
            </a:fld>
            <a:endParaRPr lang="en-US"/>
          </a:p>
        </p:txBody>
      </p:sp>
    </p:spTree>
    <p:extLst>
      <p:ext uri="{BB962C8B-B14F-4D97-AF65-F5344CB8AC3E}">
        <p14:creationId xmlns:p14="http://schemas.microsoft.com/office/powerpoint/2010/main" val="75236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36AFE-5550-40FE-9425-9F2C892115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BFDD85-2884-44D6-81EF-062CE5038F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C730594-10F7-476F-AE87-76F494FC5695}"/>
              </a:ext>
            </a:extLst>
          </p:cNvPr>
          <p:cNvSpPr>
            <a:spLocks noGrp="1"/>
          </p:cNvSpPr>
          <p:nvPr>
            <p:ph type="dt" sz="half" idx="10"/>
          </p:nvPr>
        </p:nvSpPr>
        <p:spPr/>
        <p:txBody>
          <a:bodyPr/>
          <a:lstStyle/>
          <a:p>
            <a:fld id="{BEA9EE66-BE56-4661-9809-DB5141AB0C57}" type="datetimeFigureOut">
              <a:rPr lang="en-US" smtClean="0"/>
              <a:t>7/1/2018</a:t>
            </a:fld>
            <a:endParaRPr lang="en-US"/>
          </a:p>
        </p:txBody>
      </p:sp>
      <p:sp>
        <p:nvSpPr>
          <p:cNvPr id="5" name="Footer Placeholder 4">
            <a:extLst>
              <a:ext uri="{FF2B5EF4-FFF2-40B4-BE49-F238E27FC236}">
                <a16:creationId xmlns:a16="http://schemas.microsoft.com/office/drawing/2014/main" id="{F4143ED5-C435-468D-9C52-DDFB62EAD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300A4-45D5-42BC-8D3A-97D08E8A40F2}"/>
              </a:ext>
            </a:extLst>
          </p:cNvPr>
          <p:cNvSpPr>
            <a:spLocks noGrp="1"/>
          </p:cNvSpPr>
          <p:nvPr>
            <p:ph type="sldNum" sz="quarter" idx="12"/>
          </p:nvPr>
        </p:nvSpPr>
        <p:spPr/>
        <p:txBody>
          <a:bodyPr/>
          <a:lstStyle/>
          <a:p>
            <a:fld id="{12177DB9-AD62-49E7-B1DF-3381252CD30D}" type="slidenum">
              <a:rPr lang="en-US" smtClean="0"/>
              <a:t>‹#›</a:t>
            </a:fld>
            <a:endParaRPr lang="en-US"/>
          </a:p>
        </p:txBody>
      </p:sp>
    </p:spTree>
    <p:extLst>
      <p:ext uri="{BB962C8B-B14F-4D97-AF65-F5344CB8AC3E}">
        <p14:creationId xmlns:p14="http://schemas.microsoft.com/office/powerpoint/2010/main" val="4106204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72C00-E0D7-4845-A325-3BDE0884AC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61A62-3CB4-4FD7-BB74-C8A52F0B87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A204D7-7984-477E-A85D-E215F426D25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280BC5-4E3C-46E8-9717-3651B53DFA9C}"/>
              </a:ext>
            </a:extLst>
          </p:cNvPr>
          <p:cNvSpPr>
            <a:spLocks noGrp="1"/>
          </p:cNvSpPr>
          <p:nvPr>
            <p:ph type="dt" sz="half" idx="10"/>
          </p:nvPr>
        </p:nvSpPr>
        <p:spPr/>
        <p:txBody>
          <a:bodyPr/>
          <a:lstStyle/>
          <a:p>
            <a:fld id="{BEA9EE66-BE56-4661-9809-DB5141AB0C57}" type="datetimeFigureOut">
              <a:rPr lang="en-US" smtClean="0"/>
              <a:t>7/1/2018</a:t>
            </a:fld>
            <a:endParaRPr lang="en-US"/>
          </a:p>
        </p:txBody>
      </p:sp>
      <p:sp>
        <p:nvSpPr>
          <p:cNvPr id="6" name="Footer Placeholder 5">
            <a:extLst>
              <a:ext uri="{FF2B5EF4-FFF2-40B4-BE49-F238E27FC236}">
                <a16:creationId xmlns:a16="http://schemas.microsoft.com/office/drawing/2014/main" id="{B5A484F3-FC9B-482D-83CD-8125E833D6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3FB25B-96AC-4600-BA3D-EC3DF9B38E01}"/>
              </a:ext>
            </a:extLst>
          </p:cNvPr>
          <p:cNvSpPr>
            <a:spLocks noGrp="1"/>
          </p:cNvSpPr>
          <p:nvPr>
            <p:ph type="sldNum" sz="quarter" idx="12"/>
          </p:nvPr>
        </p:nvSpPr>
        <p:spPr/>
        <p:txBody>
          <a:bodyPr/>
          <a:lstStyle/>
          <a:p>
            <a:fld id="{12177DB9-AD62-49E7-B1DF-3381252CD30D}" type="slidenum">
              <a:rPr lang="en-US" smtClean="0"/>
              <a:t>‹#›</a:t>
            </a:fld>
            <a:endParaRPr lang="en-US"/>
          </a:p>
        </p:txBody>
      </p:sp>
    </p:spTree>
    <p:extLst>
      <p:ext uri="{BB962C8B-B14F-4D97-AF65-F5344CB8AC3E}">
        <p14:creationId xmlns:p14="http://schemas.microsoft.com/office/powerpoint/2010/main" val="410176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F5CC8-A1E3-4B78-A83F-B16B5F73B7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9BF7D7-CE60-4ED2-86A5-78D1968850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F22B33-09AC-4209-AB32-F04FBC6F9B2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EB67E7-56BA-46DC-8BAB-68FB7A14C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8394CA-D12F-4EDB-9419-44D1B69F93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324C61-32FE-4F3E-A4D6-6DB1BF7596CD}"/>
              </a:ext>
            </a:extLst>
          </p:cNvPr>
          <p:cNvSpPr>
            <a:spLocks noGrp="1"/>
          </p:cNvSpPr>
          <p:nvPr>
            <p:ph type="dt" sz="half" idx="10"/>
          </p:nvPr>
        </p:nvSpPr>
        <p:spPr/>
        <p:txBody>
          <a:bodyPr/>
          <a:lstStyle/>
          <a:p>
            <a:fld id="{BEA9EE66-BE56-4661-9809-DB5141AB0C57}" type="datetimeFigureOut">
              <a:rPr lang="en-US" smtClean="0"/>
              <a:t>7/1/2018</a:t>
            </a:fld>
            <a:endParaRPr lang="en-US"/>
          </a:p>
        </p:txBody>
      </p:sp>
      <p:sp>
        <p:nvSpPr>
          <p:cNvPr id="8" name="Footer Placeholder 7">
            <a:extLst>
              <a:ext uri="{FF2B5EF4-FFF2-40B4-BE49-F238E27FC236}">
                <a16:creationId xmlns:a16="http://schemas.microsoft.com/office/drawing/2014/main" id="{7B8940CF-0D3C-4672-B143-277B7DAD23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A3135B-50F6-46CF-A236-4A7217BBBC58}"/>
              </a:ext>
            </a:extLst>
          </p:cNvPr>
          <p:cNvSpPr>
            <a:spLocks noGrp="1"/>
          </p:cNvSpPr>
          <p:nvPr>
            <p:ph type="sldNum" sz="quarter" idx="12"/>
          </p:nvPr>
        </p:nvSpPr>
        <p:spPr/>
        <p:txBody>
          <a:bodyPr/>
          <a:lstStyle/>
          <a:p>
            <a:fld id="{12177DB9-AD62-49E7-B1DF-3381252CD30D}" type="slidenum">
              <a:rPr lang="en-US" smtClean="0"/>
              <a:t>‹#›</a:t>
            </a:fld>
            <a:endParaRPr lang="en-US"/>
          </a:p>
        </p:txBody>
      </p:sp>
    </p:spTree>
    <p:extLst>
      <p:ext uri="{BB962C8B-B14F-4D97-AF65-F5344CB8AC3E}">
        <p14:creationId xmlns:p14="http://schemas.microsoft.com/office/powerpoint/2010/main" val="384381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7F4E7-5A26-41E7-AA6D-FB37EA2890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C7BEDF-8810-4FD0-A5C7-A3545D98F3EC}"/>
              </a:ext>
            </a:extLst>
          </p:cNvPr>
          <p:cNvSpPr>
            <a:spLocks noGrp="1"/>
          </p:cNvSpPr>
          <p:nvPr>
            <p:ph type="dt" sz="half" idx="10"/>
          </p:nvPr>
        </p:nvSpPr>
        <p:spPr/>
        <p:txBody>
          <a:bodyPr/>
          <a:lstStyle/>
          <a:p>
            <a:fld id="{BEA9EE66-BE56-4661-9809-DB5141AB0C57}" type="datetimeFigureOut">
              <a:rPr lang="en-US" smtClean="0"/>
              <a:t>7/1/2018</a:t>
            </a:fld>
            <a:endParaRPr lang="en-US"/>
          </a:p>
        </p:txBody>
      </p:sp>
      <p:sp>
        <p:nvSpPr>
          <p:cNvPr id="4" name="Footer Placeholder 3">
            <a:extLst>
              <a:ext uri="{FF2B5EF4-FFF2-40B4-BE49-F238E27FC236}">
                <a16:creationId xmlns:a16="http://schemas.microsoft.com/office/drawing/2014/main" id="{CA0DF775-291E-4B9A-A282-999DDBA8D3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45052B-32D1-4B5A-9B5D-630FAFC4A031}"/>
              </a:ext>
            </a:extLst>
          </p:cNvPr>
          <p:cNvSpPr>
            <a:spLocks noGrp="1"/>
          </p:cNvSpPr>
          <p:nvPr>
            <p:ph type="sldNum" sz="quarter" idx="12"/>
          </p:nvPr>
        </p:nvSpPr>
        <p:spPr/>
        <p:txBody>
          <a:bodyPr/>
          <a:lstStyle/>
          <a:p>
            <a:fld id="{12177DB9-AD62-49E7-B1DF-3381252CD30D}" type="slidenum">
              <a:rPr lang="en-US" smtClean="0"/>
              <a:t>‹#›</a:t>
            </a:fld>
            <a:endParaRPr lang="en-US"/>
          </a:p>
        </p:txBody>
      </p:sp>
    </p:spTree>
    <p:extLst>
      <p:ext uri="{BB962C8B-B14F-4D97-AF65-F5344CB8AC3E}">
        <p14:creationId xmlns:p14="http://schemas.microsoft.com/office/powerpoint/2010/main" val="1219168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BAD9CD-6C2E-47ED-93CE-A9EFC59F5CD1}"/>
              </a:ext>
            </a:extLst>
          </p:cNvPr>
          <p:cNvSpPr>
            <a:spLocks noGrp="1"/>
          </p:cNvSpPr>
          <p:nvPr>
            <p:ph type="dt" sz="half" idx="10"/>
          </p:nvPr>
        </p:nvSpPr>
        <p:spPr/>
        <p:txBody>
          <a:bodyPr/>
          <a:lstStyle/>
          <a:p>
            <a:fld id="{BEA9EE66-BE56-4661-9809-DB5141AB0C57}" type="datetimeFigureOut">
              <a:rPr lang="en-US" smtClean="0"/>
              <a:t>7/1/2018</a:t>
            </a:fld>
            <a:endParaRPr lang="en-US"/>
          </a:p>
        </p:txBody>
      </p:sp>
      <p:sp>
        <p:nvSpPr>
          <p:cNvPr id="3" name="Footer Placeholder 2">
            <a:extLst>
              <a:ext uri="{FF2B5EF4-FFF2-40B4-BE49-F238E27FC236}">
                <a16:creationId xmlns:a16="http://schemas.microsoft.com/office/drawing/2014/main" id="{2319EA3C-C812-4EC2-BEAF-D0AF84D62B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46BA1C-2951-453F-B0BC-BE86C993D9FF}"/>
              </a:ext>
            </a:extLst>
          </p:cNvPr>
          <p:cNvSpPr>
            <a:spLocks noGrp="1"/>
          </p:cNvSpPr>
          <p:nvPr>
            <p:ph type="sldNum" sz="quarter" idx="12"/>
          </p:nvPr>
        </p:nvSpPr>
        <p:spPr/>
        <p:txBody>
          <a:bodyPr/>
          <a:lstStyle/>
          <a:p>
            <a:fld id="{12177DB9-AD62-49E7-B1DF-3381252CD30D}" type="slidenum">
              <a:rPr lang="en-US" smtClean="0"/>
              <a:t>‹#›</a:t>
            </a:fld>
            <a:endParaRPr lang="en-US"/>
          </a:p>
        </p:txBody>
      </p:sp>
    </p:spTree>
    <p:extLst>
      <p:ext uri="{BB962C8B-B14F-4D97-AF65-F5344CB8AC3E}">
        <p14:creationId xmlns:p14="http://schemas.microsoft.com/office/powerpoint/2010/main" val="374066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55BB5-5CCF-4335-B04F-79FA81FFDD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A6F5A3-9E3E-4184-82C5-DBD065FFED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B3F3D3-8103-447B-B710-F8FE597DC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6DBF28-FC60-4BBD-A42D-9FD996C3A319}"/>
              </a:ext>
            </a:extLst>
          </p:cNvPr>
          <p:cNvSpPr>
            <a:spLocks noGrp="1"/>
          </p:cNvSpPr>
          <p:nvPr>
            <p:ph type="dt" sz="half" idx="10"/>
          </p:nvPr>
        </p:nvSpPr>
        <p:spPr/>
        <p:txBody>
          <a:bodyPr/>
          <a:lstStyle/>
          <a:p>
            <a:fld id="{BEA9EE66-BE56-4661-9809-DB5141AB0C57}" type="datetimeFigureOut">
              <a:rPr lang="en-US" smtClean="0"/>
              <a:t>7/1/2018</a:t>
            </a:fld>
            <a:endParaRPr lang="en-US"/>
          </a:p>
        </p:txBody>
      </p:sp>
      <p:sp>
        <p:nvSpPr>
          <p:cNvPr id="6" name="Footer Placeholder 5">
            <a:extLst>
              <a:ext uri="{FF2B5EF4-FFF2-40B4-BE49-F238E27FC236}">
                <a16:creationId xmlns:a16="http://schemas.microsoft.com/office/drawing/2014/main" id="{E2164E81-01C8-4B82-891D-DB55048CE5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B5A1E8-9752-4D30-849C-08E3D7918E67}"/>
              </a:ext>
            </a:extLst>
          </p:cNvPr>
          <p:cNvSpPr>
            <a:spLocks noGrp="1"/>
          </p:cNvSpPr>
          <p:nvPr>
            <p:ph type="sldNum" sz="quarter" idx="12"/>
          </p:nvPr>
        </p:nvSpPr>
        <p:spPr/>
        <p:txBody>
          <a:bodyPr/>
          <a:lstStyle/>
          <a:p>
            <a:fld id="{12177DB9-AD62-49E7-B1DF-3381252CD30D}" type="slidenum">
              <a:rPr lang="en-US" smtClean="0"/>
              <a:t>‹#›</a:t>
            </a:fld>
            <a:endParaRPr lang="en-US"/>
          </a:p>
        </p:txBody>
      </p:sp>
    </p:spTree>
    <p:extLst>
      <p:ext uri="{BB962C8B-B14F-4D97-AF65-F5344CB8AC3E}">
        <p14:creationId xmlns:p14="http://schemas.microsoft.com/office/powerpoint/2010/main" val="1454693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4ED2-8989-405A-B8EF-F42EA754C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550FF6-4017-4DB6-902B-F03D54E480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A3D8C6-842E-4B5B-A5B6-9B7A26750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2827F4-05FC-47D6-BF6E-47CFE0F875BC}"/>
              </a:ext>
            </a:extLst>
          </p:cNvPr>
          <p:cNvSpPr>
            <a:spLocks noGrp="1"/>
          </p:cNvSpPr>
          <p:nvPr>
            <p:ph type="dt" sz="half" idx="10"/>
          </p:nvPr>
        </p:nvSpPr>
        <p:spPr/>
        <p:txBody>
          <a:bodyPr/>
          <a:lstStyle/>
          <a:p>
            <a:fld id="{BEA9EE66-BE56-4661-9809-DB5141AB0C57}" type="datetimeFigureOut">
              <a:rPr lang="en-US" smtClean="0"/>
              <a:t>7/1/2018</a:t>
            </a:fld>
            <a:endParaRPr lang="en-US"/>
          </a:p>
        </p:txBody>
      </p:sp>
      <p:sp>
        <p:nvSpPr>
          <p:cNvPr id="6" name="Footer Placeholder 5">
            <a:extLst>
              <a:ext uri="{FF2B5EF4-FFF2-40B4-BE49-F238E27FC236}">
                <a16:creationId xmlns:a16="http://schemas.microsoft.com/office/drawing/2014/main" id="{CA455250-51E3-46D2-92FA-EC7E22E28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49B3B-7AE9-4DA6-AC61-CE4EE62F96FD}"/>
              </a:ext>
            </a:extLst>
          </p:cNvPr>
          <p:cNvSpPr>
            <a:spLocks noGrp="1"/>
          </p:cNvSpPr>
          <p:nvPr>
            <p:ph type="sldNum" sz="quarter" idx="12"/>
          </p:nvPr>
        </p:nvSpPr>
        <p:spPr/>
        <p:txBody>
          <a:bodyPr/>
          <a:lstStyle/>
          <a:p>
            <a:fld id="{12177DB9-AD62-49E7-B1DF-3381252CD30D}" type="slidenum">
              <a:rPr lang="en-US" smtClean="0"/>
              <a:t>‹#›</a:t>
            </a:fld>
            <a:endParaRPr lang="en-US"/>
          </a:p>
        </p:txBody>
      </p:sp>
    </p:spTree>
    <p:extLst>
      <p:ext uri="{BB962C8B-B14F-4D97-AF65-F5344CB8AC3E}">
        <p14:creationId xmlns:p14="http://schemas.microsoft.com/office/powerpoint/2010/main" val="769101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70C6ED-282F-489C-BBDE-4A2DDEAB03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94ED0E-20E6-4932-B985-3DF74525DE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13803F-A440-484F-967B-D0956FBFC1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9EE66-BE56-4661-9809-DB5141AB0C57}" type="datetimeFigureOut">
              <a:rPr lang="en-US" smtClean="0"/>
              <a:t>7/1/2018</a:t>
            </a:fld>
            <a:endParaRPr lang="en-US"/>
          </a:p>
        </p:txBody>
      </p:sp>
      <p:sp>
        <p:nvSpPr>
          <p:cNvPr id="5" name="Footer Placeholder 4">
            <a:extLst>
              <a:ext uri="{FF2B5EF4-FFF2-40B4-BE49-F238E27FC236}">
                <a16:creationId xmlns:a16="http://schemas.microsoft.com/office/drawing/2014/main" id="{849E91C3-4841-4F2A-9A32-998A8D57D7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314A27-BB6F-4C83-AA4F-DE17987901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77DB9-AD62-49E7-B1DF-3381252CD30D}" type="slidenum">
              <a:rPr lang="en-US" smtClean="0"/>
              <a:t>‹#›</a:t>
            </a:fld>
            <a:endParaRPr lang="en-US"/>
          </a:p>
        </p:txBody>
      </p:sp>
    </p:spTree>
    <p:extLst>
      <p:ext uri="{BB962C8B-B14F-4D97-AF65-F5344CB8AC3E}">
        <p14:creationId xmlns:p14="http://schemas.microsoft.com/office/powerpoint/2010/main" val="1704651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9BF7-8FE0-4579-8548-18F7C1CBC48C}"/>
              </a:ext>
            </a:extLst>
          </p:cNvPr>
          <p:cNvSpPr>
            <a:spLocks noGrp="1"/>
          </p:cNvSpPr>
          <p:nvPr>
            <p:ph type="ctrTitle"/>
          </p:nvPr>
        </p:nvSpPr>
        <p:spPr>
          <a:xfrm>
            <a:off x="6715432" y="2959510"/>
            <a:ext cx="4916129" cy="3411793"/>
          </a:xfrm>
        </p:spPr>
        <p:txBody>
          <a:bodyPr>
            <a:normAutofit/>
          </a:bodyPr>
          <a:lstStyle/>
          <a:p>
            <a:r>
              <a:rPr lang="en-US" sz="7200" dirty="0">
                <a:solidFill>
                  <a:srgbClr val="DFD283"/>
                </a:solidFill>
                <a:latin typeface="Great Vibes" panose="02000507080000020002" pitchFamily="2" charset="0"/>
              </a:rPr>
              <a:t>The Glow</a:t>
            </a:r>
            <a:br>
              <a:rPr lang="en-US" dirty="0">
                <a:solidFill>
                  <a:srgbClr val="DFD283"/>
                </a:solidFill>
                <a:latin typeface="Great Vibes" panose="02000507080000020002" pitchFamily="2" charset="0"/>
              </a:rPr>
            </a:br>
            <a:r>
              <a:rPr lang="en-US" dirty="0">
                <a:solidFill>
                  <a:srgbClr val="DFD283"/>
                </a:solidFill>
                <a:latin typeface="Great Vibes" panose="02000507080000020002" pitchFamily="2" charset="0"/>
              </a:rPr>
              <a:t>of a</a:t>
            </a:r>
            <a:br>
              <a:rPr lang="en-US" dirty="0">
                <a:solidFill>
                  <a:srgbClr val="DFD283"/>
                </a:solidFill>
                <a:latin typeface="Great Vibes" panose="02000507080000020002" pitchFamily="2" charset="0"/>
              </a:rPr>
            </a:br>
            <a:r>
              <a:rPr lang="en-US" sz="7200" dirty="0">
                <a:solidFill>
                  <a:srgbClr val="DFD283"/>
                </a:solidFill>
                <a:latin typeface="Great Vibes" panose="02000507080000020002" pitchFamily="2" charset="0"/>
              </a:rPr>
              <a:t>Converted Soul</a:t>
            </a:r>
          </a:p>
        </p:txBody>
      </p:sp>
      <p:sp>
        <p:nvSpPr>
          <p:cNvPr id="3" name="Subtitle 2">
            <a:extLst>
              <a:ext uri="{FF2B5EF4-FFF2-40B4-BE49-F238E27FC236}">
                <a16:creationId xmlns:a16="http://schemas.microsoft.com/office/drawing/2014/main" id="{8A716A58-E817-4C10-8755-D1AF6B8EE5F7}"/>
              </a:ext>
            </a:extLst>
          </p:cNvPr>
          <p:cNvSpPr>
            <a:spLocks noGrp="1"/>
          </p:cNvSpPr>
          <p:nvPr>
            <p:ph type="subTitle" idx="1"/>
          </p:nvPr>
        </p:nvSpPr>
        <p:spPr>
          <a:xfrm>
            <a:off x="560439" y="4821238"/>
            <a:ext cx="4031226" cy="1655762"/>
          </a:xfrm>
        </p:spPr>
        <p:txBody>
          <a:bodyPr/>
          <a:lstStyle/>
          <a:p>
            <a:endParaRPr lang="en-US" dirty="0"/>
          </a:p>
        </p:txBody>
      </p:sp>
    </p:spTree>
    <p:extLst>
      <p:ext uri="{BB962C8B-B14F-4D97-AF65-F5344CB8AC3E}">
        <p14:creationId xmlns:p14="http://schemas.microsoft.com/office/powerpoint/2010/main" val="4230568260"/>
      </p:ext>
    </p:extLst>
  </p:cSld>
  <p:clrMapOvr>
    <a:masterClrMapping/>
  </p:clrMapOvr>
  <mc:AlternateContent xmlns:mc="http://schemas.openxmlformats.org/markup-compatibility/2006">
    <mc:Choice xmlns:p14="http://schemas.microsoft.com/office/powerpoint/2010/main" Requires="p14">
      <p:transition spd="slow" p14:dur="2250">
        <p14:shre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0000" contras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9BF7-8FE0-4579-8548-18F7C1CBC48C}"/>
              </a:ext>
            </a:extLst>
          </p:cNvPr>
          <p:cNvSpPr>
            <a:spLocks noGrp="1"/>
          </p:cNvSpPr>
          <p:nvPr>
            <p:ph type="title"/>
          </p:nvPr>
        </p:nvSpPr>
        <p:spPr>
          <a:xfrm>
            <a:off x="522514" y="159853"/>
            <a:ext cx="11178074" cy="1325563"/>
          </a:xfrm>
          <a:solidFill>
            <a:schemeClr val="tx1">
              <a:alpha val="50000"/>
            </a:schemeClr>
          </a:solidFill>
        </p:spPr>
        <p:txBody>
          <a:bodyPr>
            <a:normAutofit/>
          </a:bodyPr>
          <a:lstStyle/>
          <a:p>
            <a:pPr algn="ctr"/>
            <a:r>
              <a:rPr lang="en-US" sz="7200" dirty="0">
                <a:solidFill>
                  <a:srgbClr val="DFD283"/>
                </a:solidFill>
                <a:latin typeface="Great Vibes" panose="02000507080000020002" pitchFamily="2" charset="0"/>
              </a:rPr>
              <a:t>The Glow of a</a:t>
            </a:r>
            <a:r>
              <a:rPr lang="en-US" dirty="0">
                <a:solidFill>
                  <a:srgbClr val="DFD283"/>
                </a:solidFill>
                <a:latin typeface="Great Vibes" panose="02000507080000020002" pitchFamily="2" charset="0"/>
              </a:rPr>
              <a:t> </a:t>
            </a:r>
            <a:r>
              <a:rPr lang="en-US" sz="7200" dirty="0">
                <a:solidFill>
                  <a:srgbClr val="DFD283"/>
                </a:solidFill>
                <a:latin typeface="Great Vibes" panose="02000507080000020002" pitchFamily="2" charset="0"/>
              </a:rPr>
              <a:t>Converted Soul</a:t>
            </a:r>
          </a:p>
        </p:txBody>
      </p:sp>
      <p:sp>
        <p:nvSpPr>
          <p:cNvPr id="4" name="Content Placeholder 3">
            <a:extLst>
              <a:ext uri="{FF2B5EF4-FFF2-40B4-BE49-F238E27FC236}">
                <a16:creationId xmlns:a16="http://schemas.microsoft.com/office/drawing/2014/main" id="{47A79CF6-058C-434E-A82C-8E688FBCAABF}"/>
              </a:ext>
            </a:extLst>
          </p:cNvPr>
          <p:cNvSpPr>
            <a:spLocks noGrp="1"/>
          </p:cNvSpPr>
          <p:nvPr>
            <p:ph idx="1"/>
          </p:nvPr>
        </p:nvSpPr>
        <p:spPr>
          <a:xfrm>
            <a:off x="895739" y="1623526"/>
            <a:ext cx="10506269" cy="4926563"/>
          </a:xfrm>
        </p:spPr>
        <p:txBody>
          <a:bodyPr>
            <a:normAutofit/>
          </a:bodyPr>
          <a:lstStyle/>
          <a:p>
            <a:pPr marL="392113" indent="-392113"/>
            <a:r>
              <a:rPr lang="en-US" sz="4400" b="1" dirty="0">
                <a:solidFill>
                  <a:schemeClr val="bg1"/>
                </a:solidFill>
              </a:rPr>
              <a:t>Grows in grace and knowledge</a:t>
            </a:r>
          </a:p>
          <a:p>
            <a:pPr marL="969963" lvl="1" indent="0">
              <a:buNone/>
            </a:pPr>
            <a:r>
              <a:rPr lang="en-US" sz="4200" dirty="0">
                <a:solidFill>
                  <a:srgbClr val="DFD283"/>
                </a:solidFill>
                <a:effectLst>
                  <a:outerShdw blurRad="38100" dist="38100" dir="2700000" algn="tl">
                    <a:srgbClr val="000000">
                      <a:alpha val="43137"/>
                    </a:srgbClr>
                  </a:outerShdw>
                </a:effectLst>
              </a:rPr>
              <a:t>2 Peter 3:18; 2 Cor. 5:17; Acts 2:41-47</a:t>
            </a:r>
          </a:p>
        </p:txBody>
      </p:sp>
    </p:spTree>
    <p:extLst>
      <p:ext uri="{BB962C8B-B14F-4D97-AF65-F5344CB8AC3E}">
        <p14:creationId xmlns:p14="http://schemas.microsoft.com/office/powerpoint/2010/main" val="1732732438"/>
      </p:ext>
    </p:extLst>
  </p:cSld>
  <p:clrMapOvr>
    <a:masterClrMapping/>
  </p:clrMapOvr>
  <mc:AlternateContent xmlns:mc="http://schemas.openxmlformats.org/markup-compatibility/2006">
    <mc:Choice xmlns:p14="http://schemas.microsoft.com/office/powerpoint/2010/main" Requires="p14">
      <p:transition spd="slow" p14:dur="225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0000" contras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9BF7-8FE0-4579-8548-18F7C1CBC48C}"/>
              </a:ext>
            </a:extLst>
          </p:cNvPr>
          <p:cNvSpPr>
            <a:spLocks noGrp="1"/>
          </p:cNvSpPr>
          <p:nvPr>
            <p:ph type="title"/>
          </p:nvPr>
        </p:nvSpPr>
        <p:spPr>
          <a:xfrm>
            <a:off x="522514" y="159853"/>
            <a:ext cx="11178074" cy="1325563"/>
          </a:xfrm>
          <a:solidFill>
            <a:schemeClr val="tx1">
              <a:alpha val="50000"/>
            </a:schemeClr>
          </a:solidFill>
        </p:spPr>
        <p:txBody>
          <a:bodyPr>
            <a:normAutofit/>
          </a:bodyPr>
          <a:lstStyle/>
          <a:p>
            <a:pPr algn="ctr"/>
            <a:r>
              <a:rPr lang="en-US" sz="7200" dirty="0">
                <a:solidFill>
                  <a:srgbClr val="DFD283"/>
                </a:solidFill>
                <a:latin typeface="Great Vibes" panose="02000507080000020002" pitchFamily="2" charset="0"/>
              </a:rPr>
              <a:t>The Glow of a</a:t>
            </a:r>
            <a:r>
              <a:rPr lang="en-US" dirty="0">
                <a:solidFill>
                  <a:srgbClr val="DFD283"/>
                </a:solidFill>
                <a:latin typeface="Great Vibes" panose="02000507080000020002" pitchFamily="2" charset="0"/>
              </a:rPr>
              <a:t> </a:t>
            </a:r>
            <a:r>
              <a:rPr lang="en-US" sz="7200" dirty="0">
                <a:solidFill>
                  <a:srgbClr val="DFD283"/>
                </a:solidFill>
                <a:latin typeface="Great Vibes" panose="02000507080000020002" pitchFamily="2" charset="0"/>
              </a:rPr>
              <a:t>Converted Soul</a:t>
            </a:r>
          </a:p>
        </p:txBody>
      </p:sp>
      <p:sp>
        <p:nvSpPr>
          <p:cNvPr id="4" name="Content Placeholder 3">
            <a:extLst>
              <a:ext uri="{FF2B5EF4-FFF2-40B4-BE49-F238E27FC236}">
                <a16:creationId xmlns:a16="http://schemas.microsoft.com/office/drawing/2014/main" id="{47A79CF6-058C-434E-A82C-8E688FBCAABF}"/>
              </a:ext>
            </a:extLst>
          </p:cNvPr>
          <p:cNvSpPr>
            <a:spLocks noGrp="1"/>
          </p:cNvSpPr>
          <p:nvPr>
            <p:ph idx="1"/>
          </p:nvPr>
        </p:nvSpPr>
        <p:spPr>
          <a:xfrm>
            <a:off x="895739" y="1623526"/>
            <a:ext cx="10506269" cy="4926563"/>
          </a:xfrm>
        </p:spPr>
        <p:txBody>
          <a:bodyPr>
            <a:normAutofit/>
          </a:bodyPr>
          <a:lstStyle/>
          <a:p>
            <a:pPr marL="392113" indent="-392113"/>
            <a:r>
              <a:rPr lang="en-US" sz="4400" b="1" dirty="0">
                <a:solidFill>
                  <a:schemeClr val="bg1"/>
                </a:solidFill>
              </a:rPr>
              <a:t>Grows in grace and knowledge</a:t>
            </a:r>
          </a:p>
          <a:p>
            <a:pPr marL="969963" lvl="1" indent="0">
              <a:buNone/>
            </a:pPr>
            <a:r>
              <a:rPr lang="en-US" sz="4200" dirty="0">
                <a:solidFill>
                  <a:srgbClr val="DFD283"/>
                </a:solidFill>
                <a:effectLst>
                  <a:outerShdw blurRad="38100" dist="38100" dir="2700000" algn="tl">
                    <a:srgbClr val="000000">
                      <a:alpha val="43137"/>
                    </a:srgbClr>
                  </a:outerShdw>
                </a:effectLst>
              </a:rPr>
              <a:t>2 Peter 3:18; 2 Cor. 5:17; Acts 2:41-47</a:t>
            </a:r>
          </a:p>
          <a:p>
            <a:pPr marL="392113" indent="-392113"/>
            <a:r>
              <a:rPr lang="en-US" sz="4400" b="1" dirty="0">
                <a:solidFill>
                  <a:schemeClr val="bg1"/>
                </a:solidFill>
              </a:rPr>
              <a:t>Lives a life that is true to the call of Christ</a:t>
            </a:r>
          </a:p>
          <a:p>
            <a:pPr marL="969963" lvl="1" indent="0">
              <a:buNone/>
            </a:pPr>
            <a:r>
              <a:rPr lang="en-US" sz="4200" dirty="0">
                <a:solidFill>
                  <a:srgbClr val="DFD283"/>
                </a:solidFill>
                <a:effectLst>
                  <a:outerShdw blurRad="38100" dist="38100" dir="2700000" algn="tl">
                    <a:srgbClr val="000000">
                      <a:alpha val="43137"/>
                    </a:srgbClr>
                  </a:outerShdw>
                </a:effectLst>
              </a:rPr>
              <a:t>Col. 3:1; Matt. 7:12; 5:16; 1 Tim. 4:12</a:t>
            </a:r>
          </a:p>
        </p:txBody>
      </p:sp>
    </p:spTree>
    <p:extLst>
      <p:ext uri="{BB962C8B-B14F-4D97-AF65-F5344CB8AC3E}">
        <p14:creationId xmlns:p14="http://schemas.microsoft.com/office/powerpoint/2010/main" val="225857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0000" contras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9BF7-8FE0-4579-8548-18F7C1CBC48C}"/>
              </a:ext>
            </a:extLst>
          </p:cNvPr>
          <p:cNvSpPr>
            <a:spLocks noGrp="1"/>
          </p:cNvSpPr>
          <p:nvPr>
            <p:ph type="title"/>
          </p:nvPr>
        </p:nvSpPr>
        <p:spPr>
          <a:xfrm>
            <a:off x="522514" y="159853"/>
            <a:ext cx="11178074" cy="1325563"/>
          </a:xfrm>
          <a:solidFill>
            <a:schemeClr val="tx1">
              <a:alpha val="50000"/>
            </a:schemeClr>
          </a:solidFill>
        </p:spPr>
        <p:txBody>
          <a:bodyPr>
            <a:normAutofit/>
          </a:bodyPr>
          <a:lstStyle/>
          <a:p>
            <a:pPr algn="ctr"/>
            <a:r>
              <a:rPr lang="en-US" sz="7200" dirty="0">
                <a:solidFill>
                  <a:srgbClr val="DFD283"/>
                </a:solidFill>
                <a:latin typeface="Great Vibes" panose="02000507080000020002" pitchFamily="2" charset="0"/>
              </a:rPr>
              <a:t>The Glow of a</a:t>
            </a:r>
            <a:r>
              <a:rPr lang="en-US" dirty="0">
                <a:solidFill>
                  <a:srgbClr val="DFD283"/>
                </a:solidFill>
                <a:latin typeface="Great Vibes" panose="02000507080000020002" pitchFamily="2" charset="0"/>
              </a:rPr>
              <a:t> </a:t>
            </a:r>
            <a:r>
              <a:rPr lang="en-US" sz="7200" dirty="0">
                <a:solidFill>
                  <a:srgbClr val="DFD283"/>
                </a:solidFill>
                <a:latin typeface="Great Vibes" panose="02000507080000020002" pitchFamily="2" charset="0"/>
              </a:rPr>
              <a:t>Converted Soul</a:t>
            </a:r>
          </a:p>
        </p:txBody>
      </p:sp>
      <p:sp>
        <p:nvSpPr>
          <p:cNvPr id="4" name="Content Placeholder 3">
            <a:extLst>
              <a:ext uri="{FF2B5EF4-FFF2-40B4-BE49-F238E27FC236}">
                <a16:creationId xmlns:a16="http://schemas.microsoft.com/office/drawing/2014/main" id="{47A79CF6-058C-434E-A82C-8E688FBCAABF}"/>
              </a:ext>
            </a:extLst>
          </p:cNvPr>
          <p:cNvSpPr>
            <a:spLocks noGrp="1"/>
          </p:cNvSpPr>
          <p:nvPr>
            <p:ph idx="1"/>
          </p:nvPr>
        </p:nvSpPr>
        <p:spPr>
          <a:xfrm>
            <a:off x="895739" y="1623526"/>
            <a:ext cx="10506269" cy="4926563"/>
          </a:xfrm>
        </p:spPr>
        <p:txBody>
          <a:bodyPr>
            <a:normAutofit/>
          </a:bodyPr>
          <a:lstStyle/>
          <a:p>
            <a:pPr marL="392113" indent="-392113"/>
            <a:r>
              <a:rPr lang="en-US" sz="4400" b="1" dirty="0">
                <a:solidFill>
                  <a:schemeClr val="bg1"/>
                </a:solidFill>
              </a:rPr>
              <a:t>Grows in grace and knowledge</a:t>
            </a:r>
          </a:p>
          <a:p>
            <a:pPr marL="969963" lvl="1" indent="0">
              <a:buNone/>
            </a:pPr>
            <a:r>
              <a:rPr lang="en-US" sz="4200" dirty="0">
                <a:solidFill>
                  <a:srgbClr val="DFD283"/>
                </a:solidFill>
                <a:effectLst>
                  <a:outerShdw blurRad="38100" dist="38100" dir="2700000" algn="tl">
                    <a:srgbClr val="000000">
                      <a:alpha val="43137"/>
                    </a:srgbClr>
                  </a:outerShdw>
                </a:effectLst>
              </a:rPr>
              <a:t>2 Peter 3:18; 2 Cor. 5:17; Acts 2:41-47</a:t>
            </a:r>
          </a:p>
          <a:p>
            <a:pPr marL="392113" indent="-392113"/>
            <a:r>
              <a:rPr lang="en-US" sz="4400" b="1" dirty="0">
                <a:solidFill>
                  <a:schemeClr val="bg1"/>
                </a:solidFill>
              </a:rPr>
              <a:t>Lives a life that is true to the call of Christ</a:t>
            </a:r>
          </a:p>
          <a:p>
            <a:pPr marL="969963" lvl="1" indent="0">
              <a:buNone/>
            </a:pPr>
            <a:r>
              <a:rPr lang="en-US" sz="4200" dirty="0">
                <a:solidFill>
                  <a:srgbClr val="DFD283"/>
                </a:solidFill>
                <a:effectLst>
                  <a:outerShdw blurRad="38100" dist="38100" dir="2700000" algn="tl">
                    <a:srgbClr val="000000">
                      <a:alpha val="43137"/>
                    </a:srgbClr>
                  </a:outerShdw>
                </a:effectLst>
              </a:rPr>
              <a:t>Col. 3:1; Matt. 7:12; 5:16; 1 Tim. 4:12</a:t>
            </a:r>
          </a:p>
          <a:p>
            <a:pPr marL="392113" indent="-392113"/>
            <a:r>
              <a:rPr lang="en-US" sz="4400" b="1" dirty="0">
                <a:solidFill>
                  <a:schemeClr val="bg1"/>
                </a:solidFill>
              </a:rPr>
              <a:t>Embraces an ethic that is consistent with God’s revelation</a:t>
            </a:r>
          </a:p>
          <a:p>
            <a:pPr marL="969963" lvl="1" indent="0">
              <a:buNone/>
            </a:pPr>
            <a:r>
              <a:rPr lang="en-US" sz="4200" dirty="0">
                <a:solidFill>
                  <a:srgbClr val="DFD283"/>
                </a:solidFill>
                <a:effectLst>
                  <a:outerShdw blurRad="38100" dist="38100" dir="2700000" algn="tl">
                    <a:srgbClr val="000000">
                      <a:alpha val="43137"/>
                    </a:srgbClr>
                  </a:outerShdw>
                </a:effectLst>
              </a:rPr>
              <a:t>2 Thess. 2:9-12; Romans 10:17; 1 John 2:19 </a:t>
            </a:r>
          </a:p>
          <a:p>
            <a:pPr marL="392113" indent="-392113"/>
            <a:endParaRPr lang="en-US" sz="4400" dirty="0">
              <a:solidFill>
                <a:schemeClr val="bg1"/>
              </a:solidFill>
            </a:endParaRPr>
          </a:p>
        </p:txBody>
      </p:sp>
    </p:spTree>
    <p:extLst>
      <p:ext uri="{BB962C8B-B14F-4D97-AF65-F5344CB8AC3E}">
        <p14:creationId xmlns:p14="http://schemas.microsoft.com/office/powerpoint/2010/main" val="326657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9BF7-8FE0-4579-8548-18F7C1CBC48C}"/>
              </a:ext>
            </a:extLst>
          </p:cNvPr>
          <p:cNvSpPr>
            <a:spLocks noGrp="1"/>
          </p:cNvSpPr>
          <p:nvPr>
            <p:ph type="ctrTitle"/>
          </p:nvPr>
        </p:nvSpPr>
        <p:spPr>
          <a:xfrm>
            <a:off x="5374433" y="354564"/>
            <a:ext cx="6257129" cy="6016740"/>
          </a:xfrm>
        </p:spPr>
        <p:txBody>
          <a:bodyPr>
            <a:normAutofit/>
          </a:bodyPr>
          <a:lstStyle/>
          <a:p>
            <a:pPr>
              <a:lnSpc>
                <a:spcPct val="100000"/>
              </a:lnSpc>
            </a:pPr>
            <a:r>
              <a:rPr lang="en-US" sz="9600" b="1" dirty="0">
                <a:solidFill>
                  <a:srgbClr val="DFD283"/>
                </a:solidFill>
                <a:latin typeface="Great Vibes" panose="02000507080000020002" pitchFamily="2" charset="0"/>
              </a:rPr>
              <a:t>Conclusion</a:t>
            </a:r>
            <a:br>
              <a:rPr lang="en-US" sz="2400" dirty="0">
                <a:solidFill>
                  <a:srgbClr val="DFD283"/>
                </a:solidFill>
                <a:latin typeface="Great Vibes" panose="02000507080000020002" pitchFamily="2" charset="0"/>
              </a:rPr>
            </a:br>
            <a:br>
              <a:rPr lang="en-US" sz="800" dirty="0">
                <a:solidFill>
                  <a:srgbClr val="DFD283"/>
                </a:solidFill>
                <a:latin typeface="Great Vibes" panose="02000507080000020002" pitchFamily="2" charset="0"/>
              </a:rPr>
            </a:br>
            <a:br>
              <a:rPr lang="en-US" sz="800" dirty="0">
                <a:solidFill>
                  <a:srgbClr val="DFD283"/>
                </a:solidFill>
                <a:latin typeface="Great Vibes" panose="02000507080000020002" pitchFamily="2" charset="0"/>
              </a:rPr>
            </a:br>
            <a:r>
              <a:rPr lang="en-US" sz="7200" dirty="0">
                <a:solidFill>
                  <a:srgbClr val="DFD283"/>
                </a:solidFill>
                <a:latin typeface="Great Vibes" panose="02000507080000020002" pitchFamily="2" charset="0"/>
              </a:rPr>
              <a:t>Do you have the glow of a converted soul?</a:t>
            </a:r>
          </a:p>
        </p:txBody>
      </p:sp>
      <p:sp>
        <p:nvSpPr>
          <p:cNvPr id="3" name="Subtitle 2">
            <a:extLst>
              <a:ext uri="{FF2B5EF4-FFF2-40B4-BE49-F238E27FC236}">
                <a16:creationId xmlns:a16="http://schemas.microsoft.com/office/drawing/2014/main" id="{8A716A58-E817-4C10-8755-D1AF6B8EE5F7}"/>
              </a:ext>
            </a:extLst>
          </p:cNvPr>
          <p:cNvSpPr>
            <a:spLocks noGrp="1"/>
          </p:cNvSpPr>
          <p:nvPr>
            <p:ph type="subTitle" idx="1"/>
          </p:nvPr>
        </p:nvSpPr>
        <p:spPr>
          <a:xfrm>
            <a:off x="560439" y="5840962"/>
            <a:ext cx="4031226" cy="821095"/>
          </a:xfrm>
        </p:spPr>
        <p:txBody>
          <a:bodyPr>
            <a:normAutofit/>
          </a:bodyPr>
          <a:lstStyle/>
          <a:p>
            <a:r>
              <a:rPr lang="en-US" sz="4400" dirty="0">
                <a:solidFill>
                  <a:srgbClr val="DFD283"/>
                </a:solidFill>
              </a:rPr>
              <a:t>Jeremiah 6:16</a:t>
            </a:r>
          </a:p>
        </p:txBody>
      </p:sp>
    </p:spTree>
    <p:extLst>
      <p:ext uri="{BB962C8B-B14F-4D97-AF65-F5344CB8AC3E}">
        <p14:creationId xmlns:p14="http://schemas.microsoft.com/office/powerpoint/2010/main" val="3963300574"/>
      </p:ext>
    </p:extLst>
  </p:cSld>
  <p:clrMapOvr>
    <a:masterClrMapping/>
  </p:clrMapOvr>
  <mc:AlternateContent xmlns:mc="http://schemas.openxmlformats.org/markup-compatibility/2006">
    <mc:Choice xmlns:p14="http://schemas.microsoft.com/office/powerpoint/2010/main" Requires="p14">
      <p:transition spd="slow" p14:dur="2250">
        <p14:shred/>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1788</Words>
  <Application>Microsoft Office PowerPoint</Application>
  <PresentationFormat>Widescreen</PresentationFormat>
  <Paragraphs>87</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Great Vibes</vt:lpstr>
      <vt:lpstr>Calibri Light</vt:lpstr>
      <vt:lpstr>Calibri</vt:lpstr>
      <vt:lpstr>Arial</vt:lpstr>
      <vt:lpstr>Office Theme</vt:lpstr>
      <vt:lpstr>The Glow of a Converted Soul</vt:lpstr>
      <vt:lpstr>The Glow of a Converted Soul</vt:lpstr>
      <vt:lpstr>The Glow of a Converted Soul</vt:lpstr>
      <vt:lpstr>The Glow of a Converted Soul</vt:lpstr>
      <vt:lpstr>Conclusion   Do you have the glow of a converted soul?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Glow of the Converted Soul</dc:title>
  <dc:creator>Stan Cox</dc:creator>
  <cp:lastModifiedBy>Stan Cox</cp:lastModifiedBy>
  <cp:revision>18</cp:revision>
  <cp:lastPrinted>2018-07-01T20:20:21Z</cp:lastPrinted>
  <dcterms:created xsi:type="dcterms:W3CDTF">2018-07-01T02:23:58Z</dcterms:created>
  <dcterms:modified xsi:type="dcterms:W3CDTF">2018-07-01T20:46:14Z</dcterms:modified>
</cp:coreProperties>
</file>