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8B97A-C706-41F1-B7E8-C93862F4E85B}" v="167" dt="2024-03-27T19:47:15.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575" autoAdjust="0"/>
  </p:normalViewPr>
  <p:slideViewPr>
    <p:cSldViewPr snapToGrid="0">
      <p:cViewPr varScale="1">
        <p:scale>
          <a:sx n="50" d="100"/>
          <a:sy n="50" d="100"/>
        </p:scale>
        <p:origin x="1862" y="3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088B97A-C706-41F1-B7E8-C93862F4E85B}"/>
    <pc:docChg chg="custSel modSld modHandout">
      <pc:chgData name="Stan Cox" userId="9376f276357bfffd" providerId="LiveId" clId="{B088B97A-C706-41F1-B7E8-C93862F4E85B}" dt="2024-03-27T19:54:17.895" v="520" actId="404"/>
      <pc:docMkLst>
        <pc:docMk/>
      </pc:docMkLst>
      <pc:sldChg chg="modTransition modNotesTx">
        <pc:chgData name="Stan Cox" userId="9376f276357bfffd" providerId="LiveId" clId="{B088B97A-C706-41F1-B7E8-C93862F4E85B}" dt="2024-03-27T19:46:37.844" v="177" actId="115"/>
        <pc:sldMkLst>
          <pc:docMk/>
          <pc:sldMk cId="4075304455" sldId="256"/>
        </pc:sldMkLst>
      </pc:sldChg>
      <pc:sldChg chg="modSp mod modTransition modAnim modNotesTx">
        <pc:chgData name="Stan Cox" userId="9376f276357bfffd" providerId="LiveId" clId="{B088B97A-C706-41F1-B7E8-C93862F4E85B}" dt="2024-03-27T19:47:01.370" v="178"/>
        <pc:sldMkLst>
          <pc:docMk/>
          <pc:sldMk cId="312193949" sldId="257"/>
        </pc:sldMkLst>
        <pc:spChg chg="mod">
          <ac:chgData name="Stan Cox" userId="9376f276357bfffd" providerId="LiveId" clId="{B088B97A-C706-41F1-B7E8-C93862F4E85B}" dt="2024-03-27T19:35:01.457" v="171" actId="20577"/>
          <ac:spMkLst>
            <pc:docMk/>
            <pc:sldMk cId="312193949" sldId="257"/>
            <ac:spMk id="3" creationId="{EBFA21F6-CF70-DE9D-7C62-80B9F42D8889}"/>
          </ac:spMkLst>
        </pc:spChg>
      </pc:sldChg>
      <pc:sldChg chg="modSp mod modTransition modNotesTx">
        <pc:chgData name="Stan Cox" userId="9376f276357bfffd" providerId="LiveId" clId="{B088B97A-C706-41F1-B7E8-C93862F4E85B}" dt="2024-03-27T19:49:59.271" v="374" actId="404"/>
        <pc:sldMkLst>
          <pc:docMk/>
          <pc:sldMk cId="3400458403" sldId="258"/>
        </pc:sldMkLst>
        <pc:spChg chg="mod">
          <ac:chgData name="Stan Cox" userId="9376f276357bfffd" providerId="LiveId" clId="{B088B97A-C706-41F1-B7E8-C93862F4E85B}" dt="2024-03-27T19:49:59.271" v="374" actId="404"/>
          <ac:spMkLst>
            <pc:docMk/>
            <pc:sldMk cId="3400458403" sldId="258"/>
            <ac:spMk id="3" creationId="{C8972A25-1838-ECA2-1EE6-19F96A9FA9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925CF5-269B-14B2-5281-10CA5AEF73B0}"/>
              </a:ext>
            </a:extLst>
          </p:cNvPr>
          <p:cNvSpPr>
            <a:spLocks noGrp="1"/>
          </p:cNvSpPr>
          <p:nvPr>
            <p:ph type="hdr" sz="quarter"/>
          </p:nvPr>
        </p:nvSpPr>
        <p:spPr>
          <a:xfrm>
            <a:off x="-1" y="0"/>
            <a:ext cx="3884613" cy="774700"/>
          </a:xfrm>
          <a:prstGeom prst="rect">
            <a:avLst/>
          </a:prstGeom>
        </p:spPr>
        <p:txBody>
          <a:bodyPr vert="horz" lIns="91440" tIns="45720" rIns="91440" bIns="45720" rtlCol="0"/>
          <a:lstStyle>
            <a:lvl1pPr algn="l">
              <a:defRPr sz="1200"/>
            </a:lvl1pPr>
          </a:lstStyle>
          <a:p>
            <a:r>
              <a:rPr lang="en-US" sz="2400" dirty="0">
                <a:latin typeface="Bebas Neue" panose="020B0606020202050201" pitchFamily="34" charset="0"/>
              </a:rPr>
              <a:t>The Great Commission</a:t>
            </a:r>
          </a:p>
          <a:p>
            <a:r>
              <a:rPr lang="en-US" dirty="0"/>
              <a:t>Matthew 28:16-20</a:t>
            </a:r>
          </a:p>
        </p:txBody>
      </p:sp>
      <p:sp>
        <p:nvSpPr>
          <p:cNvPr id="3" name="Date Placeholder 2">
            <a:extLst>
              <a:ext uri="{FF2B5EF4-FFF2-40B4-BE49-F238E27FC236}">
                <a16:creationId xmlns:a16="http://schemas.microsoft.com/office/drawing/2014/main" id="{4A673818-CF18-EAB4-5292-E6DF8F49DE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31, 2024 @ 9am</a:t>
            </a:r>
          </a:p>
        </p:txBody>
      </p:sp>
      <p:sp>
        <p:nvSpPr>
          <p:cNvPr id="4" name="Footer Placeholder 3">
            <a:extLst>
              <a:ext uri="{FF2B5EF4-FFF2-40B4-BE49-F238E27FC236}">
                <a16:creationId xmlns:a16="http://schemas.microsoft.com/office/drawing/2014/main" id="{6A48B441-DEBE-4BD5-FDBB-26A0F952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9EAF9A6-3DAE-1898-A433-32DDBA9C67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42032D5-A034-4948-A7BD-22B6B14F4101}" type="slidenum">
              <a:rPr lang="en-US" smtClean="0"/>
              <a:t>‹#›</a:t>
            </a:fld>
            <a:endParaRPr lang="en-US" dirty="0"/>
          </a:p>
        </p:txBody>
      </p:sp>
    </p:spTree>
    <p:extLst>
      <p:ext uri="{BB962C8B-B14F-4D97-AF65-F5344CB8AC3E}">
        <p14:creationId xmlns:p14="http://schemas.microsoft.com/office/powerpoint/2010/main" val="2503223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26772-5E14-4B79-BB98-462E7C10C827}"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B66DA-C401-48B2-BD29-9F6DA0C931ED}" type="slidenum">
              <a:rPr lang="en-US" smtClean="0"/>
              <a:t>‹#›</a:t>
            </a:fld>
            <a:endParaRPr lang="en-US"/>
          </a:p>
        </p:txBody>
      </p:sp>
    </p:spTree>
    <p:extLst>
      <p:ext uri="{BB962C8B-B14F-4D97-AF65-F5344CB8AC3E}">
        <p14:creationId xmlns:p14="http://schemas.microsoft.com/office/powerpoint/2010/main" val="106622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rgbClr val="000000"/>
                </a:solidFill>
                <a:latin typeface="+mn-lt"/>
              </a:rPr>
              <a:t>The Great Commission</a:t>
            </a:r>
          </a:p>
          <a:p>
            <a:pPr marR="0" algn="ctr" rtl="0"/>
            <a:r>
              <a:rPr lang="en-US" sz="1200" b="0" i="0" u="none" strike="noStrike" baseline="0" dirty="0">
                <a:solidFill>
                  <a:srgbClr val="000000"/>
                </a:solidFill>
                <a:latin typeface="+mn-lt"/>
              </a:rPr>
              <a:t>Matthew 28:16-20</a:t>
            </a:r>
          </a:p>
          <a:p>
            <a:pPr marR="0" algn="l" rtl="0"/>
            <a:endParaRPr lang="en-US" sz="1200" b="0" i="0" u="none" strike="noStrike" baseline="0" dirty="0">
              <a:solidFill>
                <a:srgbClr val="000000"/>
              </a:solidFill>
              <a:latin typeface="+mn-lt"/>
            </a:endParaRPr>
          </a:p>
          <a:p>
            <a:pPr marR="0" algn="l" rtl="0"/>
            <a:r>
              <a:rPr lang="en-US" sz="1200" b="1" i="0" u="none" strike="noStrike" baseline="0" dirty="0">
                <a:solidFill>
                  <a:srgbClr val="000000"/>
                </a:solidFill>
                <a:latin typeface="+mn-lt"/>
              </a:rPr>
              <a:t>INTRODUCTION:</a:t>
            </a:r>
          </a:p>
          <a:p>
            <a:pPr marR="0" algn="l" rtl="0">
              <a:buSzPts val="2200"/>
              <a:buFont typeface="Symbol" panose="05050102010706020507" pitchFamily="18" charset="2"/>
              <a:buChar char="·"/>
            </a:pPr>
            <a:r>
              <a:rPr lang="en-US" sz="1200" b="1" i="0" u="none" strike="noStrike" baseline="0" dirty="0">
                <a:solidFill>
                  <a:srgbClr val="000000"/>
                </a:solidFill>
                <a:latin typeface="+mn-lt"/>
              </a:rPr>
              <a:t>There are many similarities between this occasion recorded by Matthew here, and a different occasion recorded in Mark.</a:t>
            </a:r>
          </a:p>
          <a:p>
            <a:pPr marR="0" lvl="1" algn="l" rtl="0">
              <a:buSzPts val="2200"/>
              <a:buFont typeface="Symbol" panose="05050102010706020507" pitchFamily="18" charset="2"/>
              <a:buChar char="·"/>
            </a:pPr>
            <a:r>
              <a:rPr lang="en-US" sz="1200" b="0" i="0" u="none" strike="noStrike" baseline="0" dirty="0">
                <a:solidFill>
                  <a:srgbClr val="000000"/>
                </a:solidFill>
                <a:latin typeface="+mn-lt"/>
              </a:rPr>
              <a:t>The event in Mark</a:t>
            </a:r>
          </a:p>
          <a:p>
            <a:pPr marR="0" algn="l" rtl="0"/>
            <a:r>
              <a:rPr lang="en-US" sz="1200" b="1" i="0" u="none" strike="noStrike" baseline="0" dirty="0">
                <a:solidFill>
                  <a:srgbClr val="FF0000"/>
                </a:solidFill>
                <a:latin typeface="+mn-lt"/>
              </a:rPr>
              <a:t>Mark 16:15-16 </a:t>
            </a:r>
            <a:r>
              <a:rPr lang="en-US" sz="1200" b="0" i="0" u="none" strike="noStrike" baseline="0" dirty="0">
                <a:solidFill>
                  <a:srgbClr val="FF0000"/>
                </a:solidFill>
                <a:latin typeface="+mn-lt"/>
              </a:rPr>
              <a:t> </a:t>
            </a:r>
            <a:r>
              <a:rPr lang="en-US" sz="1200" b="0" i="1" u="none" strike="noStrike" baseline="0" dirty="0">
                <a:solidFill>
                  <a:srgbClr val="FF0000"/>
                </a:solidFill>
                <a:latin typeface="+mn-lt"/>
              </a:rPr>
              <a:t>And He said to them, "Go into all the world and preach the gospel to every creature.  (16)  He who believes and is baptized will be saved; but he who does not believe will be condemned.</a:t>
            </a:r>
            <a:endParaRPr lang="en-US" sz="1200" b="0" i="0" u="none" strike="noStrike" baseline="0" dirty="0">
              <a:solidFill>
                <a:srgbClr val="FF0000"/>
              </a:solidFill>
              <a:latin typeface="+mn-lt"/>
            </a:endParaRPr>
          </a:p>
          <a:p>
            <a:pPr marR="0" lvl="2" algn="l" rtl="0">
              <a:buSzPts val="2200"/>
              <a:buFont typeface="Symbol" panose="05050102010706020507" pitchFamily="18" charset="2"/>
              <a:buChar char="·"/>
            </a:pPr>
            <a:r>
              <a:rPr lang="en-US" sz="1200" b="0" i="0" u="none" strike="noStrike" baseline="0" dirty="0">
                <a:latin typeface="+mn-lt"/>
              </a:rPr>
              <a:t>This took place on the day of Christ's ascension, while the 11 dined together.</a:t>
            </a:r>
          </a:p>
          <a:p>
            <a:pPr>
              <a:buSzPts val="2200"/>
              <a:buFont typeface="Symbol" panose="05050102010706020507" pitchFamily="18" charset="2"/>
              <a:buChar char="·"/>
            </a:pPr>
            <a:r>
              <a:rPr lang="en-US" sz="1200" b="0" i="0" u="none" strike="noStrike" baseline="0" dirty="0">
                <a:latin typeface="+mn-lt"/>
              </a:rPr>
              <a:t>The ascension itself (noted in Mark 16-19) is also noted in Luke 24:50-52 and Acts 1:9-11</a:t>
            </a:r>
          </a:p>
          <a:p>
            <a:pPr marR="0" lvl="1" algn="l" rtl="0">
              <a:buSzPts val="2200"/>
              <a:buFont typeface="Symbol" panose="05050102010706020507" pitchFamily="18" charset="2"/>
              <a:buChar char="·"/>
            </a:pPr>
            <a:r>
              <a:rPr lang="en-US" sz="1200" b="0" i="0" u="none" strike="noStrike" baseline="0" dirty="0">
                <a:latin typeface="+mn-lt"/>
              </a:rPr>
              <a:t>Our event in Matthew (being discussed the morning)</a:t>
            </a:r>
          </a:p>
          <a:p>
            <a:pPr marR="0" lvl="2" algn="l" rtl="0">
              <a:buSzPts val="2200"/>
              <a:buFont typeface="Symbol" panose="05050102010706020507" pitchFamily="18" charset="2"/>
              <a:buChar char="·"/>
            </a:pPr>
            <a:r>
              <a:rPr lang="en-US" sz="1200" b="0" i="0" u="none" strike="noStrike" baseline="0" dirty="0">
                <a:latin typeface="+mn-lt"/>
              </a:rPr>
              <a:t>The disciples travelled to a mountain in Galilee, where they saw and worshipped Jesus</a:t>
            </a:r>
          </a:p>
          <a:p>
            <a:pPr>
              <a:buSzPts val="2200"/>
              <a:buFont typeface="Symbol" panose="05050102010706020507" pitchFamily="18" charset="2"/>
              <a:buChar char="·"/>
            </a:pPr>
            <a:r>
              <a:rPr lang="en-US" sz="1200" b="0" i="0" u="none" strike="noStrike" baseline="0" dirty="0">
                <a:latin typeface="+mn-lt"/>
              </a:rPr>
              <a:t>We don't know the location of the mountain, or when the appearance took place, other than it was sometime during the 40 days between the resurrection of Jesus and his ascension</a:t>
            </a:r>
          </a:p>
          <a:p>
            <a:pPr marR="0" algn="l" rtl="0">
              <a:buSzPts val="2200"/>
              <a:buFont typeface="Symbol" panose="05050102010706020507" pitchFamily="18" charset="2"/>
              <a:buChar char="·"/>
            </a:pPr>
            <a:r>
              <a:rPr lang="en-US" sz="1200" b="1" i="0" u="none" strike="noStrike" baseline="0" dirty="0">
                <a:latin typeface="+mn-lt"/>
              </a:rPr>
              <a:t>There seemed to be more than the 11 there, though the conversation with the 11 is the emphasis of the text.</a:t>
            </a:r>
          </a:p>
          <a:p>
            <a:pPr marR="0" lvl="1" algn="l" rtl="0">
              <a:buSzPts val="2200"/>
              <a:buFont typeface="Symbol" panose="05050102010706020507" pitchFamily="18" charset="2"/>
              <a:buChar char="·"/>
            </a:pPr>
            <a:r>
              <a:rPr lang="en-US" sz="1200" b="0" i="0" u="none" strike="noStrike" baseline="0" dirty="0">
                <a:latin typeface="+mn-lt"/>
              </a:rPr>
              <a:t>First, the phrase, </a:t>
            </a:r>
            <a:r>
              <a:rPr lang="en-US" sz="1200" b="0" i="1" u="none" strike="noStrike" baseline="0" dirty="0">
                <a:solidFill>
                  <a:srgbClr val="FF0000"/>
                </a:solidFill>
                <a:latin typeface="+mn-lt"/>
              </a:rPr>
              <a:t>"but some doubted."</a:t>
            </a:r>
            <a:endParaRPr lang="en-US" sz="1200" b="0" i="0" u="none" strike="noStrike" baseline="0" dirty="0">
              <a:solidFill>
                <a:srgbClr val="FF0000"/>
              </a:solidFill>
              <a:latin typeface="+mn-lt"/>
            </a:endParaRPr>
          </a:p>
          <a:p>
            <a:pPr>
              <a:buSzPts val="2200"/>
              <a:buFont typeface="Symbol" panose="05050102010706020507" pitchFamily="18" charset="2"/>
              <a:buChar char="·"/>
            </a:pPr>
            <a:r>
              <a:rPr lang="en-US" sz="1200" b="0" i="0" u="none" strike="noStrike" baseline="0" dirty="0">
                <a:latin typeface="+mn-lt"/>
              </a:rPr>
              <a:t>It is in contrast to the 11 worshiping Jesus. It seems improbable that the doubt of some included the very close disciples of Jesus.</a:t>
            </a:r>
          </a:p>
          <a:p>
            <a:pPr>
              <a:buSzPts val="2200"/>
              <a:buFont typeface="Symbol" panose="05050102010706020507" pitchFamily="18" charset="2"/>
              <a:buChar char="·"/>
            </a:pPr>
            <a:r>
              <a:rPr lang="en-US" sz="1200" b="0" i="0" u="none" strike="noStrike" baseline="0" dirty="0">
                <a:latin typeface="+mn-lt"/>
              </a:rPr>
              <a:t>Thomas did initially, but his doubts were settled when the Lord appeared personally to Him, which would seem to have predated this occasion, only a week after Jesus' resurrection. (cf. John 20:19-29)</a:t>
            </a:r>
          </a:p>
          <a:p>
            <a:pPr>
              <a:buSzPts val="2200"/>
              <a:buFont typeface="Symbol" panose="05050102010706020507" pitchFamily="18" charset="2"/>
              <a:buChar char="·"/>
            </a:pPr>
            <a:r>
              <a:rPr lang="en-US" sz="1200" b="0" i="0" u="none" strike="noStrike" baseline="0" dirty="0">
                <a:latin typeface="+mn-lt"/>
              </a:rPr>
              <a:t>Maybe this was the occasion where over 500 brethren saw him at once, as indicated in 1 Corinthians 15.  We simply do not know.</a:t>
            </a:r>
          </a:p>
          <a:p>
            <a:pPr marR="0" algn="l" rtl="0">
              <a:buSzPts val="2200"/>
              <a:buFont typeface="Symbol" panose="05050102010706020507" pitchFamily="18" charset="2"/>
              <a:buChar char="·"/>
            </a:pPr>
            <a:r>
              <a:rPr lang="en-US" sz="1200" b="1" i="0" u="none" strike="noStrike" baseline="0" dirty="0">
                <a:latin typeface="+mn-lt"/>
              </a:rPr>
              <a:t>There is a difference between rejection and doubt!</a:t>
            </a:r>
            <a:endParaRPr lang="en-US" sz="1200" b="0" i="0" u="none" strike="noStrike" baseline="0" dirty="0">
              <a:latin typeface="+mn-lt"/>
            </a:endParaRPr>
          </a:p>
          <a:p>
            <a:pPr marR="0" lvl="1" algn="l" rtl="0">
              <a:buFont typeface="Symbol" panose="05050102010706020507" pitchFamily="18" charset="2"/>
              <a:buChar char="·"/>
            </a:pPr>
            <a:r>
              <a:rPr lang="en-US" sz="1200" b="0" i="0" u="none" strike="noStrike" baseline="0" dirty="0">
                <a:latin typeface="+mn-lt"/>
              </a:rPr>
              <a:t>Example of Thomas</a:t>
            </a:r>
          </a:p>
          <a:p>
            <a:pPr marR="0" algn="l" rtl="0"/>
            <a:r>
              <a:rPr lang="en-US" sz="1200" b="1" i="0" u="none" strike="noStrike" baseline="0" dirty="0">
                <a:solidFill>
                  <a:srgbClr val="FF0000"/>
                </a:solidFill>
                <a:latin typeface="+mn-lt"/>
              </a:rPr>
              <a:t>John 20:26-29</a:t>
            </a:r>
            <a:r>
              <a:rPr lang="en-US" sz="1200" b="0" i="0" u="none" strike="noStrike" baseline="0" dirty="0">
                <a:solidFill>
                  <a:srgbClr val="FF0000"/>
                </a:solidFill>
                <a:latin typeface="+mn-lt"/>
              </a:rPr>
              <a:t>  "</a:t>
            </a:r>
            <a:r>
              <a:rPr lang="en-US" sz="1200" b="0" i="1" u="none" strike="noStrike" baseline="0" dirty="0">
                <a:solidFill>
                  <a:srgbClr val="FF0000"/>
                </a:solidFill>
                <a:latin typeface="+mn-lt"/>
              </a:rPr>
              <a:t>And after eight days His disciples were again inside, and Thomas with them. Jesus came, the doors being shut, and stood in the midst, and said, "Peace to you!"  (27)  Then He said to Thomas, "Reach your finger here, and look at My hands; and reach your hand here, and put it into My side. </a:t>
            </a:r>
            <a:r>
              <a:rPr lang="en-US" sz="1200" b="0" i="1" u="sng" strike="noStrike" baseline="0" dirty="0">
                <a:solidFill>
                  <a:srgbClr val="FF0000"/>
                </a:solidFill>
                <a:latin typeface="+mn-lt"/>
              </a:rPr>
              <a:t>Do not be unbelieving, but believing."  (28)  And Thomas answered and said to Him, "My Lord and my God!"  (29)  Jesus said to him, "Thomas, because you have seen Me, you have believed. Blessed are those who have not seen and yet have believed."</a:t>
            </a:r>
            <a:endParaRPr lang="en-US" sz="1200" b="0" i="0" u="sng" strike="noStrike" baseline="0" dirty="0">
              <a:solidFill>
                <a:srgbClr val="FF0000"/>
              </a:solidFill>
              <a:latin typeface="+mn-lt"/>
            </a:endParaRPr>
          </a:p>
          <a:p>
            <a:pPr marR="0" lvl="3" algn="l" rtl="0">
              <a:buSzPts val="2200"/>
              <a:buFont typeface="Symbol" panose="05050102010706020507" pitchFamily="18" charset="2"/>
              <a:buChar char="·"/>
            </a:pPr>
            <a:r>
              <a:rPr lang="en-US" sz="1200" b="0" i="0" u="none" strike="noStrike" baseline="0" dirty="0">
                <a:latin typeface="+mn-lt"/>
              </a:rPr>
              <a:t>A doubter, when presented and understanding the evidence, the truth, will become convinced.</a:t>
            </a:r>
          </a:p>
          <a:p>
            <a:pPr>
              <a:buSzPts val="2200"/>
              <a:buFont typeface="Symbol" panose="05050102010706020507" pitchFamily="18" charset="2"/>
              <a:buChar char="·"/>
            </a:pPr>
            <a:r>
              <a:rPr lang="en-US" sz="1200" b="0" i="0" u="none" strike="noStrike" baseline="0" dirty="0">
                <a:latin typeface="+mn-lt"/>
              </a:rPr>
              <a:t>Others will refuse to believe because their hearts are hard, and the reject that evidence.</a:t>
            </a:r>
          </a:p>
          <a:p>
            <a:pPr marR="0" algn="l" rtl="0">
              <a:buFont typeface="Symbol" panose="05050102010706020507" pitchFamily="18" charset="2"/>
              <a:buChar char="·"/>
            </a:pPr>
            <a:r>
              <a:rPr lang="en-US" sz="1200" b="1" i="0" u="none" strike="noStrike" baseline="0" dirty="0">
                <a:latin typeface="+mn-lt"/>
              </a:rPr>
              <a:t>Knowing now the setting, let's examine the words of Jesus on this </a:t>
            </a:r>
            <a:r>
              <a:rPr lang="en-US" sz="1200" b="1" i="0" u="none" strike="noStrike" baseline="0" dirty="0" err="1">
                <a:latin typeface="+mn-lt"/>
              </a:rPr>
              <a:t>occassion</a:t>
            </a:r>
            <a:r>
              <a:rPr lang="en-US" sz="1200" b="1" i="0" u="none" strike="noStrike" baseline="0" dirty="0">
                <a:latin typeface="+mn-lt"/>
              </a:rPr>
              <a:t>.</a:t>
            </a:r>
            <a:endParaRPr lang="en-US" sz="1200" b="0" i="0" u="none" strike="noStrike" baseline="0" dirty="0">
              <a:latin typeface="+mn-lt"/>
            </a:endParaRPr>
          </a:p>
          <a:p>
            <a:pPr marR="0" algn="l" rtl="0"/>
            <a:endParaRPr lang="en-US" sz="1200" b="0" i="0" u="none" strike="noStrike" baseline="0" dirty="0">
              <a:latin typeface="+mn-lt"/>
            </a:endParaRPr>
          </a:p>
        </p:txBody>
      </p:sp>
      <p:sp>
        <p:nvSpPr>
          <p:cNvPr id="4" name="Slide Number Placeholder 3"/>
          <p:cNvSpPr>
            <a:spLocks noGrp="1"/>
          </p:cNvSpPr>
          <p:nvPr>
            <p:ph type="sldNum" sz="quarter" idx="5"/>
          </p:nvPr>
        </p:nvSpPr>
        <p:spPr/>
        <p:txBody>
          <a:bodyPr/>
          <a:lstStyle/>
          <a:p>
            <a:fld id="{A57B66DA-C401-48B2-BD29-9F6DA0C931ED}" type="slidenum">
              <a:rPr lang="en-US" smtClean="0"/>
              <a:t>1</a:t>
            </a:fld>
            <a:endParaRPr lang="en-US"/>
          </a:p>
        </p:txBody>
      </p:sp>
    </p:spTree>
    <p:extLst>
      <p:ext uri="{BB962C8B-B14F-4D97-AF65-F5344CB8AC3E}">
        <p14:creationId xmlns:p14="http://schemas.microsoft.com/office/powerpoint/2010/main" val="373175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latin typeface="+mn-lt"/>
              </a:rPr>
              <a:t>DISCUSSION:</a:t>
            </a:r>
            <a:endParaRPr lang="en-US" sz="1200" b="0" i="0" u="none" strike="noStrike" baseline="0" dirty="0">
              <a:latin typeface="+mn-lt"/>
            </a:endParaRPr>
          </a:p>
          <a:p>
            <a:pPr marR="0" algn="l" rtl="0">
              <a:buFont typeface="Symbol" panose="05050102010706020507" pitchFamily="18" charset="2"/>
              <a:buChar char="·"/>
            </a:pPr>
            <a:r>
              <a:rPr lang="en-US" sz="1200" b="1" i="0" u="none" strike="noStrike" baseline="0" dirty="0">
                <a:latin typeface="+mn-lt"/>
              </a:rPr>
              <a:t>All Authority Belongs to Jesus </a:t>
            </a:r>
            <a:r>
              <a:rPr lang="en-US" sz="1200" b="1" i="0" u="none" strike="noStrike" baseline="0" dirty="0">
                <a:solidFill>
                  <a:srgbClr val="FF0000"/>
                </a:solidFill>
                <a:latin typeface="+mn-lt"/>
              </a:rPr>
              <a:t>(18 READ)</a:t>
            </a:r>
          </a:p>
          <a:p>
            <a:pPr marR="0" lvl="1" algn="l" rtl="0">
              <a:buFont typeface="Symbol" panose="05050102010706020507" pitchFamily="18" charset="2"/>
              <a:buChar char="·"/>
            </a:pPr>
            <a:r>
              <a:rPr lang="en-US" sz="1200" b="0" i="0" u="none" strike="noStrike" baseline="0" dirty="0">
                <a:latin typeface="+mn-lt"/>
              </a:rPr>
              <a:t>This authority was given to Him (by His heavenly Father</a:t>
            </a:r>
          </a:p>
          <a:p>
            <a:pPr>
              <a:buFont typeface="Symbol" panose="05050102010706020507" pitchFamily="18" charset="2"/>
              <a:buChar char="·"/>
            </a:pPr>
            <a:r>
              <a:rPr lang="en-US" sz="1200" b="0" i="0" u="none" strike="noStrike" baseline="0" dirty="0">
                <a:latin typeface="+mn-lt"/>
              </a:rPr>
              <a:t>It is especially important to note this, with regard to His church!</a:t>
            </a:r>
          </a:p>
          <a:p>
            <a:pPr marR="0" algn="l" rtl="0"/>
            <a:r>
              <a:rPr lang="en-US" sz="1200" b="1" i="0" u="none" strike="noStrike" baseline="0" dirty="0">
                <a:solidFill>
                  <a:srgbClr val="FF0000"/>
                </a:solidFill>
                <a:latin typeface="+mn-lt"/>
              </a:rPr>
              <a:t>Ephesians 1:15-23 </a:t>
            </a:r>
            <a:r>
              <a:rPr lang="en-US" sz="1200" b="0" i="1" u="none" strike="noStrike" baseline="0" dirty="0">
                <a:solidFill>
                  <a:srgbClr val="FF0000"/>
                </a:solidFill>
                <a:latin typeface="+mn-lt"/>
              </a:rPr>
              <a:t> Therefore I also, after I heard of your faith in the Lord Jesus and your love for all the saints,  (16)  do not cease to give thanks for you, making mention of you in my prayers:  (17)  that the God of our Lord Jesus Christ, the Father of glory, may give to you the spirit of wisdom and revelation in the knowledge of Him,  (18)  the eyes of your understanding being enlightened; that you may know what is the hope of His calling, what are the riches of the glory of His inheritance in the saints,  (19)  and what is the exceeding greatness of His power toward us who believe, according to the working of His mighty power  (20)  which He worked in Christ when He raised Him from the dead and seated Him at His right hand in the heavenly places,  (21)  far above all principality and power and might and dominion, and every name that is named, not only in this age but also in that which is to come.  (22)  And He put all things under His feet, and gave Him to be head over all things to the church,  (23)  which is His body, the fullness of Him who fills all in all.</a:t>
            </a:r>
            <a:endParaRPr lang="en-US" sz="1200" b="0" i="0" u="none" strike="noStrike" baseline="0" dirty="0">
              <a:solidFill>
                <a:srgbClr val="FF0000"/>
              </a:solidFill>
              <a:latin typeface="+mn-lt"/>
            </a:endParaRPr>
          </a:p>
          <a:p>
            <a:pPr marR="0" lvl="1" algn="l" rtl="0">
              <a:buFont typeface="Symbol" panose="05050102010706020507" pitchFamily="18" charset="2"/>
              <a:buChar char="·"/>
            </a:pPr>
            <a:r>
              <a:rPr lang="en-US" sz="1200" b="0" i="0" u="none" strike="noStrike" baseline="0" dirty="0">
                <a:latin typeface="+mn-lt"/>
              </a:rPr>
              <a:t>All Christians, especially, should note that our purpose is NOT to authorize or legislate, but to submit! (This would fix a lot of problems regarding digression today.</a:t>
            </a:r>
          </a:p>
          <a:p>
            <a:pPr>
              <a:buFont typeface="Symbol" panose="05050102010706020507" pitchFamily="18" charset="2"/>
              <a:buChar char="·"/>
            </a:pPr>
            <a:r>
              <a:rPr lang="en-US" sz="1200" b="0" i="0" u="none" strike="noStrike" baseline="0" dirty="0">
                <a:latin typeface="+mn-lt"/>
              </a:rPr>
              <a:t>To also note that this excludes any religion that does not have Christ as Lord and Savior</a:t>
            </a:r>
          </a:p>
          <a:p>
            <a:pPr marR="0" algn="l" rtl="0">
              <a:buFont typeface="Symbol" panose="05050102010706020507" pitchFamily="18" charset="2"/>
              <a:buChar char="·"/>
            </a:pPr>
            <a:r>
              <a:rPr lang="en-US" sz="1200" b="1" i="0" u="none" strike="noStrike" baseline="0" dirty="0">
                <a:latin typeface="+mn-lt"/>
              </a:rPr>
              <a:t>[CLICK] The Commission: Make Disciples</a:t>
            </a:r>
            <a:r>
              <a:rPr lang="en-US" sz="1200" b="1" i="0" u="none" strike="noStrike" baseline="0" dirty="0">
                <a:solidFill>
                  <a:srgbClr val="FF0000"/>
                </a:solidFill>
                <a:latin typeface="+mn-lt"/>
              </a:rPr>
              <a:t> (19-20a READ)</a:t>
            </a:r>
          </a:p>
          <a:p>
            <a:pPr marR="0" lvl="1" algn="l" rtl="0">
              <a:buFont typeface="Symbol" panose="05050102010706020507" pitchFamily="18" charset="2"/>
              <a:buChar char="·"/>
            </a:pPr>
            <a:r>
              <a:rPr lang="en-US" sz="1200" b="0" i="0" u="none" strike="noStrike" baseline="0" dirty="0">
                <a:latin typeface="+mn-lt"/>
              </a:rPr>
              <a:t> This means to convert the world to Christ</a:t>
            </a:r>
          </a:p>
          <a:p>
            <a:pPr marR="0" algn="l" rtl="0"/>
            <a:r>
              <a:rPr lang="en-US" sz="1200" b="1" i="0" u="none" strike="noStrike" baseline="0" dirty="0">
                <a:solidFill>
                  <a:srgbClr val="FF0000"/>
                </a:solidFill>
                <a:latin typeface="+mn-lt"/>
              </a:rPr>
              <a:t>Mark 16:15-16 </a:t>
            </a:r>
            <a:r>
              <a:rPr lang="en-US" sz="1200" b="0" i="1" u="none" strike="noStrike" baseline="0" dirty="0">
                <a:solidFill>
                  <a:srgbClr val="FF0000"/>
                </a:solidFill>
                <a:latin typeface="+mn-lt"/>
              </a:rPr>
              <a:t> And He said to them, "Go into all the world and preach the gospel to every creature.  (16)  He who believes and is baptized will be saved; but he who does not believe will be condemned.</a:t>
            </a:r>
            <a:endParaRPr lang="en-US" sz="1200" b="0" i="0" u="none" strike="noStrike" baseline="0" dirty="0">
              <a:solidFill>
                <a:srgbClr val="FF0000"/>
              </a:solidFill>
              <a:latin typeface="+mn-lt"/>
            </a:endParaRPr>
          </a:p>
          <a:p>
            <a:pPr marR="0" lvl="1" algn="l" rtl="0">
              <a:buFont typeface="Symbol" panose="05050102010706020507" pitchFamily="18" charset="2"/>
              <a:buChar char="·"/>
            </a:pPr>
            <a:r>
              <a:rPr lang="en-US" sz="1200" b="0" i="0" u="none" strike="noStrike" baseline="0" dirty="0">
                <a:latin typeface="+mn-lt"/>
              </a:rPr>
              <a:t>T</a:t>
            </a:r>
            <a:r>
              <a:rPr lang="en-US" sz="1200" b="0" i="0" u="none" strike="noStrike" baseline="0" dirty="0">
                <a:solidFill>
                  <a:srgbClr val="000000"/>
                </a:solidFill>
                <a:latin typeface="+mn-lt"/>
              </a:rPr>
              <a:t>his means to teach.  That is what a disciple is, one who learns and submits to </a:t>
            </a:r>
            <a:r>
              <a:rPr lang="en-US" sz="1200" b="0" i="1" u="none" strike="noStrike" baseline="0" dirty="0">
                <a:solidFill>
                  <a:srgbClr val="000000"/>
                </a:solidFill>
                <a:latin typeface="+mn-lt"/>
              </a:rPr>
              <a:t>"all things that I have commanded you..."</a:t>
            </a:r>
          </a:p>
          <a:p>
            <a:pPr marR="0" lvl="1" algn="l" rtl="0">
              <a:buFont typeface="Symbol" panose="05050102010706020507" pitchFamily="18" charset="2"/>
              <a:buChar char="·"/>
            </a:pPr>
            <a:r>
              <a:rPr lang="en-US" sz="1200" b="0" i="0" u="none" strike="noStrike" baseline="0" dirty="0">
                <a:solidFill>
                  <a:srgbClr val="000000"/>
                </a:solidFill>
                <a:latin typeface="+mn-lt"/>
              </a:rPr>
              <a:t>Thayer - </a:t>
            </a:r>
            <a:r>
              <a:rPr lang="en-US" sz="1200" b="0" i="0" u="none" strike="noStrike" baseline="0" dirty="0" err="1">
                <a:solidFill>
                  <a:srgbClr val="000000"/>
                </a:solidFill>
                <a:latin typeface="+mn-lt"/>
              </a:rPr>
              <a:t>mathēteuo</a:t>
            </a:r>
            <a:r>
              <a:rPr lang="en-US" sz="1200" b="0" i="0" u="none" strike="noStrike" baseline="0" dirty="0">
                <a:solidFill>
                  <a:srgbClr val="000000"/>
                </a:solidFill>
                <a:latin typeface="+mn-lt"/>
              </a:rPr>
              <a:t>̄ - to teach instruct</a:t>
            </a:r>
          </a:p>
          <a:p>
            <a:pPr>
              <a:buFont typeface="Symbol" panose="05050102010706020507" pitchFamily="18" charset="2"/>
              <a:buChar char="·"/>
            </a:pPr>
            <a:r>
              <a:rPr lang="en-US" sz="1200" b="0" i="0" u="none" strike="noStrike" baseline="0" dirty="0">
                <a:solidFill>
                  <a:srgbClr val="000000"/>
                </a:solidFill>
                <a:latin typeface="+mn-lt"/>
              </a:rPr>
              <a:t>A disciple is one - (Thayer) who follows the Master's precepts and instructions</a:t>
            </a:r>
          </a:p>
          <a:p>
            <a:pPr marR="0" algn="l" rtl="0"/>
            <a:r>
              <a:rPr lang="en-US" sz="1200" b="1" i="0" u="none" strike="noStrike" baseline="0" dirty="0">
                <a:solidFill>
                  <a:srgbClr val="FF0000"/>
                </a:solidFill>
                <a:latin typeface="+mn-lt"/>
              </a:rPr>
              <a:t>John 15:7-10 </a:t>
            </a:r>
            <a:r>
              <a:rPr lang="en-US" sz="1200" b="0" i="0" u="none" strike="noStrike" baseline="0" dirty="0">
                <a:solidFill>
                  <a:srgbClr val="FF0000"/>
                </a:solidFill>
                <a:latin typeface="+mn-lt"/>
              </a:rPr>
              <a:t> </a:t>
            </a:r>
            <a:r>
              <a:rPr lang="en-US" sz="1200" b="0" i="1" u="none" strike="noStrike" baseline="0" dirty="0">
                <a:solidFill>
                  <a:srgbClr val="FF0000"/>
                </a:solidFill>
                <a:latin typeface="+mn-lt"/>
              </a:rPr>
              <a:t>If you abide in Me, and My words abide in you, you will ask what you desire, and it shall be done for you.  (8)  By this My Father is glorified, that you bear much fruit; so you will be My disciples.  (9)  "As the Father loved Me, I also have loved you; abide in My love.  (10)  If you keep My commandments, you will abide in My love, just as I have kept My Father's commandments and abide in His love.</a:t>
            </a:r>
            <a:endParaRPr lang="en-US" sz="1200" b="0" i="0" u="none" strike="noStrike" baseline="0" dirty="0">
              <a:solidFill>
                <a:srgbClr val="FF0000"/>
              </a:solidFill>
              <a:latin typeface="+mn-lt"/>
            </a:endParaRPr>
          </a:p>
          <a:p>
            <a:pPr marR="0" algn="l" rtl="0">
              <a:buFont typeface="Symbol" panose="05050102010706020507" pitchFamily="18" charset="2"/>
              <a:buChar char="·"/>
            </a:pPr>
            <a:r>
              <a:rPr lang="en-US" sz="1200" b="1" i="0" u="none" strike="noStrike" baseline="0" dirty="0">
                <a:latin typeface="+mn-lt"/>
              </a:rPr>
              <a:t>[CLICK] Jesus' Promise of Support </a:t>
            </a:r>
            <a:r>
              <a:rPr lang="en-US" sz="1200" b="1" i="0" u="none" strike="noStrike" baseline="0" dirty="0">
                <a:solidFill>
                  <a:srgbClr val="FF0000"/>
                </a:solidFill>
                <a:latin typeface="+mn-lt"/>
              </a:rPr>
              <a:t>(20b READ)</a:t>
            </a:r>
          </a:p>
          <a:p>
            <a:pPr marR="0" lvl="1" algn="l" rtl="0">
              <a:buFont typeface="Symbol" panose="05050102010706020507" pitchFamily="18" charset="2"/>
              <a:buChar char="·"/>
            </a:pPr>
            <a:r>
              <a:rPr lang="en-US" sz="1200" b="0" i="0" u="none" strike="noStrike" baseline="0" dirty="0">
                <a:solidFill>
                  <a:srgbClr val="000000"/>
                </a:solidFill>
                <a:latin typeface="+mn-lt"/>
              </a:rPr>
              <a:t>First, consider that Jesus' promise of support to the disciples was to encourage them in the spread of the gospel message in the beginning.</a:t>
            </a:r>
          </a:p>
          <a:p>
            <a:pPr>
              <a:buFont typeface="Symbol" panose="05050102010706020507" pitchFamily="18" charset="2"/>
              <a:buChar char="·"/>
            </a:pPr>
            <a:r>
              <a:rPr lang="en-US" sz="1200" b="0" i="0" u="none" strike="noStrike" baseline="0" dirty="0">
                <a:solidFill>
                  <a:srgbClr val="000000"/>
                </a:solidFill>
                <a:latin typeface="+mn-lt"/>
              </a:rPr>
              <a:t>It no doubt bolstered them in their efforts to share gospel </a:t>
            </a:r>
            <a:r>
              <a:rPr lang="en-US" sz="1200" b="0" i="0" u="none" strike="noStrike" baseline="0" dirty="0" err="1">
                <a:solidFill>
                  <a:srgbClr val="000000"/>
                </a:solidFill>
                <a:latin typeface="+mn-lt"/>
              </a:rPr>
              <a:t>gospel</a:t>
            </a:r>
            <a:endParaRPr lang="en-US" sz="1200" b="0" i="0" u="none" strike="noStrike" baseline="0" dirty="0">
              <a:solidFill>
                <a:srgbClr val="000000"/>
              </a:solidFill>
              <a:latin typeface="+mn-lt"/>
            </a:endParaRPr>
          </a:p>
          <a:p>
            <a:pPr>
              <a:buFont typeface="Symbol" panose="05050102010706020507" pitchFamily="18" charset="2"/>
              <a:buChar char="·"/>
            </a:pPr>
            <a:r>
              <a:rPr lang="en-US" sz="1200" b="0" i="0" u="none" strike="noStrike" baseline="0" dirty="0">
                <a:solidFill>
                  <a:srgbClr val="000000"/>
                </a:solidFill>
                <a:latin typeface="+mn-lt"/>
              </a:rPr>
              <a:t>(When imprisoned for their faith (Acts 4 &amp; 5).  Paul's trials. Consider the example of Stephen's death in Acts 7.</a:t>
            </a:r>
          </a:p>
          <a:p>
            <a:pPr marR="0" algn="l" rtl="0"/>
            <a:r>
              <a:rPr lang="en-US" sz="1200" b="1" i="0" u="none" strike="noStrike" baseline="0" dirty="0">
                <a:solidFill>
                  <a:srgbClr val="FF0000"/>
                </a:solidFill>
                <a:latin typeface="+mn-lt"/>
              </a:rPr>
              <a:t>Acts 7:54-59 </a:t>
            </a:r>
            <a:r>
              <a:rPr lang="en-US" sz="1200" b="0" i="0" u="none" strike="noStrike" baseline="0" dirty="0">
                <a:solidFill>
                  <a:srgbClr val="FF0000"/>
                </a:solidFill>
                <a:latin typeface="+mn-lt"/>
              </a:rPr>
              <a:t> </a:t>
            </a:r>
            <a:r>
              <a:rPr lang="en-US" sz="1200" b="0" i="1" u="none" strike="noStrike" baseline="0" dirty="0">
                <a:solidFill>
                  <a:srgbClr val="FF0000"/>
                </a:solidFill>
                <a:latin typeface="+mn-lt"/>
              </a:rPr>
              <a:t>When they heard these things they were cut to the heart, and they gnashed at him with their teeth.  (55)  But he, being full of the Holy Spirit, gazed into heaven and saw the glory of God, and Jesus standing at the right hand of God,  (56)  and said, "Look! I see the heavens opened and the Son of Man standing at the right hand of God!"  (57)  Then they cried out with a loud voice, stopped their ears, and ran at him with one accord;  (58)  and they cast him out of the city and stoned him. And the witnesses laid down their clothes at the feet of a young man named Saul.  (59)  And they stoned Stephen as he was calling on God and saying, "Lord Jesus, receive my spirit."</a:t>
            </a:r>
            <a:endParaRPr lang="en-US" sz="1200" b="0" i="0" u="none" strike="noStrike" baseline="0" dirty="0">
              <a:solidFill>
                <a:srgbClr val="FF0000"/>
              </a:solidFill>
              <a:latin typeface="+mn-lt"/>
            </a:endParaRPr>
          </a:p>
          <a:p>
            <a:pPr marR="0" lvl="1" algn="l" rtl="0">
              <a:buFont typeface="Symbol" panose="05050102010706020507" pitchFamily="18" charset="2"/>
              <a:buChar char="·"/>
            </a:pPr>
            <a:r>
              <a:rPr lang="en-US" sz="1200" b="0" i="0" u="none" strike="noStrike" baseline="0" dirty="0">
                <a:latin typeface="+mn-lt"/>
              </a:rPr>
              <a:t>We, of course, have that same promise of Christ's fellowship and care when and if we are His disciples</a:t>
            </a:r>
          </a:p>
          <a:p>
            <a:pPr marR="0" algn="l" rtl="0"/>
            <a:r>
              <a:rPr lang="en-US" sz="1200" b="1" i="0" u="none" strike="noStrike" baseline="0" dirty="0">
                <a:solidFill>
                  <a:srgbClr val="FF0000"/>
                </a:solidFill>
                <a:latin typeface="+mn-lt"/>
              </a:rPr>
              <a:t>Colossians 3:1-4 </a:t>
            </a:r>
            <a:r>
              <a:rPr lang="en-US" sz="1200" b="1" i="1" u="none" strike="noStrike" baseline="0" dirty="0">
                <a:solidFill>
                  <a:srgbClr val="FF0000"/>
                </a:solidFill>
                <a:latin typeface="+mn-lt"/>
              </a:rPr>
              <a:t> </a:t>
            </a:r>
            <a:r>
              <a:rPr lang="en-US" sz="1200" b="0" i="1" u="none" strike="noStrike" baseline="0" dirty="0">
                <a:solidFill>
                  <a:srgbClr val="FF0000"/>
                </a:solidFill>
                <a:latin typeface="+mn-lt"/>
              </a:rPr>
              <a:t>If then you were raised with Christ, seek those things which are above, where Christ is, sitting at the right hand of God.  (2)  Set your mind on things above, not on things on the earth.  (3)  For you died, and your life is hidden with Christ in God.  (4)  When Christ who is our life appears, then you also will appear with Him in glory.</a:t>
            </a:r>
            <a:endParaRPr lang="en-US" sz="1200" b="0" i="0" u="none" strike="noStrike" baseline="0" dirty="0">
              <a:solidFill>
                <a:srgbClr val="FF0000"/>
              </a:solidFill>
              <a:latin typeface="+mn-lt"/>
            </a:endParaRPr>
          </a:p>
          <a:p>
            <a:pPr marR="0" algn="l" rtl="0"/>
            <a:endParaRPr lang="en-US" sz="1200" b="0" i="0" u="none" strike="noStrike" baseline="0" dirty="0">
              <a:latin typeface="+mn-lt"/>
            </a:endParaRPr>
          </a:p>
          <a:p>
            <a:endParaRPr lang="en-US" dirty="0"/>
          </a:p>
        </p:txBody>
      </p:sp>
      <p:sp>
        <p:nvSpPr>
          <p:cNvPr id="4" name="Slide Number Placeholder 3"/>
          <p:cNvSpPr>
            <a:spLocks noGrp="1"/>
          </p:cNvSpPr>
          <p:nvPr>
            <p:ph type="sldNum" sz="quarter" idx="5"/>
          </p:nvPr>
        </p:nvSpPr>
        <p:spPr/>
        <p:txBody>
          <a:bodyPr/>
          <a:lstStyle/>
          <a:p>
            <a:fld id="{A57B66DA-C401-48B2-BD29-9F6DA0C931ED}" type="slidenum">
              <a:rPr lang="en-US" smtClean="0"/>
              <a:t>2</a:t>
            </a:fld>
            <a:endParaRPr lang="en-US"/>
          </a:p>
        </p:txBody>
      </p:sp>
    </p:spTree>
    <p:extLst>
      <p:ext uri="{BB962C8B-B14F-4D97-AF65-F5344CB8AC3E}">
        <p14:creationId xmlns:p14="http://schemas.microsoft.com/office/powerpoint/2010/main" val="265742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latin typeface="+mn-lt"/>
              </a:rPr>
              <a:t>CONCLUSION:</a:t>
            </a:r>
            <a:endParaRPr lang="en-US" sz="1200" b="0" i="0" u="none" strike="noStrike" baseline="0" dirty="0">
              <a:latin typeface="+mn-lt"/>
            </a:endParaRPr>
          </a:p>
          <a:p>
            <a:pPr marR="0" algn="l" rtl="0">
              <a:buFont typeface="Symbol" panose="05050102010706020507" pitchFamily="18" charset="2"/>
              <a:buChar char="·"/>
            </a:pPr>
            <a:r>
              <a:rPr lang="en-US" sz="1200" b="1" i="0" u="none" strike="noStrike" baseline="0" dirty="0">
                <a:latin typeface="+mn-lt"/>
              </a:rPr>
              <a:t>This declaration tells us all we need to know about the significance of God's plan of redemption</a:t>
            </a:r>
          </a:p>
          <a:p>
            <a:pPr marR="0" algn="l" rtl="0">
              <a:buFont typeface="Symbol" panose="05050102010706020507" pitchFamily="18" charset="2"/>
              <a:buChar char="·"/>
            </a:pPr>
            <a:r>
              <a:rPr lang="en-US" sz="1200" b="1" i="0" u="none" strike="noStrike" baseline="0" dirty="0">
                <a:latin typeface="+mn-lt"/>
              </a:rPr>
              <a:t>It is accomplished through His Son Jesus Christ</a:t>
            </a:r>
          </a:p>
          <a:p>
            <a:pPr marR="0" algn="l" rtl="0">
              <a:buFont typeface="Symbol" panose="05050102010706020507" pitchFamily="18" charset="2"/>
              <a:buChar char="·"/>
            </a:pPr>
            <a:r>
              <a:rPr lang="en-US" sz="1200" b="1" i="0" u="none" strike="noStrike" baseline="0" dirty="0">
                <a:latin typeface="+mn-lt"/>
              </a:rPr>
              <a:t>It is Jesus we are to look to, no One else</a:t>
            </a:r>
          </a:p>
          <a:p>
            <a:pPr marR="0" algn="l" rtl="0">
              <a:buFont typeface="Symbol" panose="05050102010706020507" pitchFamily="18" charset="2"/>
              <a:buChar char="·"/>
            </a:pPr>
            <a:r>
              <a:rPr lang="en-US" sz="1200" b="1" i="0" u="none" strike="noStrike" baseline="0" dirty="0">
                <a:solidFill>
                  <a:srgbClr val="000000"/>
                </a:solidFill>
                <a:latin typeface="+mn-lt"/>
              </a:rPr>
              <a:t>You have that opportunity to become His disciple today</a:t>
            </a:r>
            <a:endParaRPr lang="en-US" sz="1200" b="0" i="0" u="none" strike="noStrike" baseline="0" dirty="0">
              <a:solidFill>
                <a:srgbClr val="FF0000"/>
              </a:solidFill>
              <a:latin typeface="+mn-lt"/>
            </a:endParaRPr>
          </a:p>
          <a:p>
            <a:pPr marR="0" algn="l" rtl="0"/>
            <a:r>
              <a:rPr lang="en-US" sz="1200" b="1" i="0" u="none" strike="noStrike" baseline="0" dirty="0">
                <a:solidFill>
                  <a:srgbClr val="FF0000"/>
                </a:solidFill>
                <a:latin typeface="+mn-lt"/>
              </a:rPr>
              <a:t>John 3:16-18  </a:t>
            </a:r>
            <a:r>
              <a:rPr lang="en-US" sz="1200" b="0" i="1" u="none" strike="noStrike" baseline="0" dirty="0">
                <a:solidFill>
                  <a:srgbClr val="FF0000"/>
                </a:solidFill>
                <a:latin typeface="+mn-lt"/>
              </a:rPr>
              <a:t>For God so loved the world that He gave His only begotten Son, that whoever believes in Him should not perish but have everlasting life.  (17)  For God did not send His Son into the world to condemn the world, but that the world through Him might be saved.  (18)  "He who believes in Him is not condemned; but he who does not believe is condemned already, because he has not believed in the name of the only begotten Son of God.</a:t>
            </a:r>
            <a:endParaRPr lang="en-US" sz="1200" u="none" dirty="0">
              <a:latin typeface="+mn-lt"/>
            </a:endParaRPr>
          </a:p>
          <a:p>
            <a:endParaRPr lang="en-US" dirty="0"/>
          </a:p>
        </p:txBody>
      </p:sp>
      <p:sp>
        <p:nvSpPr>
          <p:cNvPr id="4" name="Slide Number Placeholder 3"/>
          <p:cNvSpPr>
            <a:spLocks noGrp="1"/>
          </p:cNvSpPr>
          <p:nvPr>
            <p:ph type="sldNum" sz="quarter" idx="5"/>
          </p:nvPr>
        </p:nvSpPr>
        <p:spPr/>
        <p:txBody>
          <a:bodyPr/>
          <a:lstStyle/>
          <a:p>
            <a:fld id="{A57B66DA-C401-48B2-BD29-9F6DA0C931ED}" type="slidenum">
              <a:rPr lang="en-US" smtClean="0"/>
              <a:t>3</a:t>
            </a:fld>
            <a:endParaRPr lang="en-US"/>
          </a:p>
        </p:txBody>
      </p:sp>
    </p:spTree>
    <p:extLst>
      <p:ext uri="{BB962C8B-B14F-4D97-AF65-F5344CB8AC3E}">
        <p14:creationId xmlns:p14="http://schemas.microsoft.com/office/powerpoint/2010/main" val="77039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08B8-A4E7-94F8-FBBF-7F00DF71B9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1861DE-8C3F-4BCB-B70D-A92E90EEC6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EA319-52F1-CC38-563F-3CCD0FE458C9}"/>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5" name="Footer Placeholder 4">
            <a:extLst>
              <a:ext uri="{FF2B5EF4-FFF2-40B4-BE49-F238E27FC236}">
                <a16:creationId xmlns:a16="http://schemas.microsoft.com/office/drawing/2014/main" id="{60ABF10F-E27E-CB3E-3DF5-920DAC210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DF74E-D859-03A8-E98D-1A844CA1E3A6}"/>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46869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15AF-2B1E-E348-BBB3-CDC60FECD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2323C8-B204-2837-581F-C9E48EA417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6CD71-3D35-A3CA-1261-AADA84C8161F}"/>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5" name="Footer Placeholder 4">
            <a:extLst>
              <a:ext uri="{FF2B5EF4-FFF2-40B4-BE49-F238E27FC236}">
                <a16:creationId xmlns:a16="http://schemas.microsoft.com/office/drawing/2014/main" id="{AF8F8BE8-E986-2465-ADDF-F126C20E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E9CCD-2AA5-2FAF-F7B1-7C07E7BDCB3D}"/>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161862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FC62B-C6C3-5C46-E492-15158EA606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050F1D-AAB6-46A5-B73F-1BB7B178F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11FB4-C569-8490-0BA1-35BD2FD4AF9C}"/>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5" name="Footer Placeholder 4">
            <a:extLst>
              <a:ext uri="{FF2B5EF4-FFF2-40B4-BE49-F238E27FC236}">
                <a16:creationId xmlns:a16="http://schemas.microsoft.com/office/drawing/2014/main" id="{60EB9957-55AD-FEF7-E127-EBC2A18C5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C95B5-943E-1196-38A0-FE6165812875}"/>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59599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CFA0-6855-B1BD-D625-CEAF7B4D0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65FD4-5439-EFEE-D29F-9662ED60C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B7B02-EF11-569A-CBE0-633113A6F39B}"/>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5" name="Footer Placeholder 4">
            <a:extLst>
              <a:ext uri="{FF2B5EF4-FFF2-40B4-BE49-F238E27FC236}">
                <a16:creationId xmlns:a16="http://schemas.microsoft.com/office/drawing/2014/main" id="{F5F69560-FAB3-FB57-40ED-02B32EDF7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A6729-9493-17BA-D19F-87C2A4A18791}"/>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32423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0288-633A-1974-4C52-27818A034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D2F55-AEED-330D-698B-B293B6C6EE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DB7BB6-D9D3-89E6-B584-EF6588A8DD41}"/>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5" name="Footer Placeholder 4">
            <a:extLst>
              <a:ext uri="{FF2B5EF4-FFF2-40B4-BE49-F238E27FC236}">
                <a16:creationId xmlns:a16="http://schemas.microsoft.com/office/drawing/2014/main" id="{566FC38A-1C0A-88FC-4C7C-23DFB249B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1ADB5-6C48-F408-7014-DEC5DB8C84E6}"/>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26292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E64-D88B-9A64-4639-CD7CB97DD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B2C8C-BCFB-2061-9ADA-66F012EFD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B8711A-C7B2-D833-BCD8-226E5A7AE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105CC1-2628-8630-8B30-3F7883C8752C}"/>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6" name="Footer Placeholder 5">
            <a:extLst>
              <a:ext uri="{FF2B5EF4-FFF2-40B4-BE49-F238E27FC236}">
                <a16:creationId xmlns:a16="http://schemas.microsoft.com/office/drawing/2014/main" id="{FD0138DF-4C3F-051F-8F2D-D7F84753E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BED02-AE0D-8583-F826-9C4E2767BA8C}"/>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31674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B55B-CB3C-67CD-E48A-7E9338048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6346B8-2668-C2B1-E9A0-DE097E83F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1A907-FC97-CEEE-EDE8-8921881B34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3F9D42-B363-2C8C-2B58-02004667E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DCAB7B-6D6A-623F-BFFA-7186FF6E5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EA959E-EACF-FE95-AE87-1BC9336DDF47}"/>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8" name="Footer Placeholder 7">
            <a:extLst>
              <a:ext uri="{FF2B5EF4-FFF2-40B4-BE49-F238E27FC236}">
                <a16:creationId xmlns:a16="http://schemas.microsoft.com/office/drawing/2014/main" id="{14F0BBD0-36C8-3AD5-BF55-16C6C6B313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376DFB-AE75-D761-4621-E54CFA9FB671}"/>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402452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4F39-2BC3-43E6-F9F2-E09AC9C7C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58D2A-17DD-A576-7E0D-E58DF4CBCDCD}"/>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4" name="Footer Placeholder 3">
            <a:extLst>
              <a:ext uri="{FF2B5EF4-FFF2-40B4-BE49-F238E27FC236}">
                <a16:creationId xmlns:a16="http://schemas.microsoft.com/office/drawing/2014/main" id="{90016FDD-E0E4-1B34-9120-17BAE32A7A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1B568-4703-1289-23E3-DAE0346E15EB}"/>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275272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10C2B-EC1E-5D5E-1286-CCD3A7BA7A37}"/>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3" name="Footer Placeholder 2">
            <a:extLst>
              <a:ext uri="{FF2B5EF4-FFF2-40B4-BE49-F238E27FC236}">
                <a16:creationId xmlns:a16="http://schemas.microsoft.com/office/drawing/2014/main" id="{F85B7E5B-9F5C-81F6-83D4-308C927AE2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62280-79E5-2EBC-B719-09929394B87E}"/>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318448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5839-6E37-0B13-EDE7-EA3AF4100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DE11CE-7C56-F0A6-2307-0506CBDE7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AC45E7-3E65-30EA-23BA-FFBA7CBD9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6BBD7-B325-694A-BFDC-FA5888748213}"/>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6" name="Footer Placeholder 5">
            <a:extLst>
              <a:ext uri="{FF2B5EF4-FFF2-40B4-BE49-F238E27FC236}">
                <a16:creationId xmlns:a16="http://schemas.microsoft.com/office/drawing/2014/main" id="{09F90612-1393-9275-FD11-0C9B5B330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1B76E-8F9C-2CBB-2397-ACBFD05F9470}"/>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199729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A3B8-6406-80D9-E4A9-C90CA107A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52D13A-C2D2-92E0-CF59-80D621759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4EEA48-9C62-0F6A-2F86-0357987F4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E8265-C407-4544-BE9A-8F0E60282B7A}"/>
              </a:ext>
            </a:extLst>
          </p:cNvPr>
          <p:cNvSpPr>
            <a:spLocks noGrp="1"/>
          </p:cNvSpPr>
          <p:nvPr>
            <p:ph type="dt" sz="half" idx="10"/>
          </p:nvPr>
        </p:nvSpPr>
        <p:spPr/>
        <p:txBody>
          <a:bodyPr/>
          <a:lstStyle/>
          <a:p>
            <a:fld id="{9B3098F6-D64E-46B8-896B-05FA5D0C04BD}" type="datetimeFigureOut">
              <a:rPr lang="en-US" smtClean="0"/>
              <a:t>3/27/2024</a:t>
            </a:fld>
            <a:endParaRPr lang="en-US"/>
          </a:p>
        </p:txBody>
      </p:sp>
      <p:sp>
        <p:nvSpPr>
          <p:cNvPr id="6" name="Footer Placeholder 5">
            <a:extLst>
              <a:ext uri="{FF2B5EF4-FFF2-40B4-BE49-F238E27FC236}">
                <a16:creationId xmlns:a16="http://schemas.microsoft.com/office/drawing/2014/main" id="{69178FD7-7D5A-0BAA-52C9-D7F2B5F30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53ACE-822B-8883-AB91-EFF7A96C0D0A}"/>
              </a:ext>
            </a:extLst>
          </p:cNvPr>
          <p:cNvSpPr>
            <a:spLocks noGrp="1"/>
          </p:cNvSpPr>
          <p:nvPr>
            <p:ph type="sldNum" sz="quarter" idx="12"/>
          </p:nvPr>
        </p:nvSpPr>
        <p:spPr/>
        <p:txBody>
          <a:bodyPr/>
          <a:lstStyle/>
          <a:p>
            <a:fld id="{66D94794-37CC-4C7C-86A5-CF539909507B}" type="slidenum">
              <a:rPr lang="en-US" smtClean="0"/>
              <a:t>‹#›</a:t>
            </a:fld>
            <a:endParaRPr lang="en-US"/>
          </a:p>
        </p:txBody>
      </p:sp>
    </p:spTree>
    <p:extLst>
      <p:ext uri="{BB962C8B-B14F-4D97-AF65-F5344CB8AC3E}">
        <p14:creationId xmlns:p14="http://schemas.microsoft.com/office/powerpoint/2010/main" val="57165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AF92E-E08C-3C91-B3FD-8399DC486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DECB37-4C49-7690-9BC9-1BDBD7692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093ED-BD8E-23E1-2FAA-14B5F6869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3098F6-D64E-46B8-896B-05FA5D0C04BD}" type="datetimeFigureOut">
              <a:rPr lang="en-US" smtClean="0"/>
              <a:t>3/27/2024</a:t>
            </a:fld>
            <a:endParaRPr lang="en-US"/>
          </a:p>
        </p:txBody>
      </p:sp>
      <p:sp>
        <p:nvSpPr>
          <p:cNvPr id="5" name="Footer Placeholder 4">
            <a:extLst>
              <a:ext uri="{FF2B5EF4-FFF2-40B4-BE49-F238E27FC236}">
                <a16:creationId xmlns:a16="http://schemas.microsoft.com/office/drawing/2014/main" id="{109BDB0F-84BC-8C28-B14C-3681FB1E3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B9FC93-0695-5FD2-1C5D-34FFAC996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D94794-37CC-4C7C-86A5-CF539909507B}" type="slidenum">
              <a:rPr lang="en-US" smtClean="0"/>
              <a:t>‹#›</a:t>
            </a:fld>
            <a:endParaRPr lang="en-US"/>
          </a:p>
        </p:txBody>
      </p:sp>
    </p:spTree>
    <p:extLst>
      <p:ext uri="{BB962C8B-B14F-4D97-AF65-F5344CB8AC3E}">
        <p14:creationId xmlns:p14="http://schemas.microsoft.com/office/powerpoint/2010/main" val="242598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972A25-1838-ECA2-1EE6-19F96A9FA91C}"/>
              </a:ext>
            </a:extLst>
          </p:cNvPr>
          <p:cNvSpPr>
            <a:spLocks noGrp="1"/>
          </p:cNvSpPr>
          <p:nvPr>
            <p:ph type="subTitle" idx="1"/>
          </p:nvPr>
        </p:nvSpPr>
        <p:spPr>
          <a:xfrm>
            <a:off x="1524000" y="2614137"/>
            <a:ext cx="9144000" cy="1132522"/>
          </a:xfrm>
        </p:spPr>
        <p:txBody>
          <a:bodyPr>
            <a:normAutofit/>
          </a:bodyPr>
          <a:lstStyle/>
          <a:p>
            <a:r>
              <a:rPr lang="en-US" sz="4800" b="1" dirty="0">
                <a:solidFill>
                  <a:srgbClr val="FEFED5"/>
                </a:solidFill>
              </a:rPr>
              <a:t>Matthew 28:16-20</a:t>
            </a:r>
          </a:p>
        </p:txBody>
      </p:sp>
      <p:sp>
        <p:nvSpPr>
          <p:cNvPr id="4" name="Rectangle 3">
            <a:extLst>
              <a:ext uri="{FF2B5EF4-FFF2-40B4-BE49-F238E27FC236}">
                <a16:creationId xmlns:a16="http://schemas.microsoft.com/office/drawing/2014/main" id="{D12FFD1E-7040-546C-CB09-249BE02191EE}"/>
              </a:ext>
            </a:extLst>
          </p:cNvPr>
          <p:cNvSpPr/>
          <p:nvPr/>
        </p:nvSpPr>
        <p:spPr>
          <a:xfrm>
            <a:off x="1524000" y="965815"/>
            <a:ext cx="9367519" cy="1323439"/>
          </a:xfrm>
          <a:prstGeom prst="rect">
            <a:avLst/>
          </a:prstGeom>
          <a:noFill/>
        </p:spPr>
        <p:txBody>
          <a:bodyPr wrap="square" lIns="91440" tIns="45720" rIns="91440" bIns="45720">
            <a:prstTxWarp prst="textCanUp">
              <a:avLst>
                <a:gd name="adj" fmla="val 73431"/>
              </a:avLst>
            </a:prstTxWarp>
            <a:spAutoFit/>
          </a:bodyPr>
          <a:lstStyle/>
          <a:p>
            <a:pPr algn="ctr"/>
            <a:r>
              <a:rPr lang="en-US" sz="80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latin typeface="Bebas Neue" panose="020B0606020202050201" pitchFamily="34" charset="0"/>
              </a:rPr>
              <a:t>The Great Commission</a:t>
            </a:r>
            <a:endParaRPr lang="en-US" sz="80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endParaRPr>
          </a:p>
        </p:txBody>
      </p:sp>
    </p:spTree>
    <p:extLst>
      <p:ext uri="{BB962C8B-B14F-4D97-AF65-F5344CB8AC3E}">
        <p14:creationId xmlns:p14="http://schemas.microsoft.com/office/powerpoint/2010/main" val="4075304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62FD-9589-DB3B-B73B-63636C408313}"/>
              </a:ext>
            </a:extLst>
          </p:cNvPr>
          <p:cNvSpPr>
            <a:spLocks noGrp="1"/>
          </p:cNvSpPr>
          <p:nvPr>
            <p:ph type="title"/>
          </p:nvPr>
        </p:nvSpPr>
        <p:spPr/>
        <p:txBody>
          <a:bodyPr/>
          <a:lstStyle/>
          <a:p>
            <a:br>
              <a:rPr lang="en-US" sz="44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rPr>
            </a:br>
            <a:endParaRPr lang="en-US" dirty="0"/>
          </a:p>
        </p:txBody>
      </p:sp>
      <p:sp>
        <p:nvSpPr>
          <p:cNvPr id="3" name="Content Placeholder 2">
            <a:extLst>
              <a:ext uri="{FF2B5EF4-FFF2-40B4-BE49-F238E27FC236}">
                <a16:creationId xmlns:a16="http://schemas.microsoft.com/office/drawing/2014/main" id="{EBFA21F6-CF70-DE9D-7C62-80B9F42D8889}"/>
              </a:ext>
            </a:extLst>
          </p:cNvPr>
          <p:cNvSpPr>
            <a:spLocks noGrp="1"/>
          </p:cNvSpPr>
          <p:nvPr>
            <p:ph idx="1"/>
          </p:nvPr>
        </p:nvSpPr>
        <p:spPr>
          <a:xfrm>
            <a:off x="482600" y="1787129"/>
            <a:ext cx="11226800" cy="4759564"/>
          </a:xfrm>
        </p:spPr>
        <p:txBody>
          <a:bodyPr>
            <a:normAutofit/>
          </a:bodyPr>
          <a:lstStyle/>
          <a:p>
            <a:pPr marL="0" marR="0" indent="0" algn="ctr" rtl="0">
              <a:buNone/>
            </a:pPr>
            <a:r>
              <a:rPr lang="en-US" sz="4400" b="1" i="0" u="none" strike="noStrike" baseline="0" dirty="0">
                <a:solidFill>
                  <a:srgbClr val="FEFED5"/>
                </a:solidFill>
                <a:effectLst>
                  <a:outerShdw blurRad="38100" dist="38100" dir="2700000" algn="tl">
                    <a:srgbClr val="000000">
                      <a:alpha val="43137"/>
                    </a:srgbClr>
                  </a:outerShdw>
                </a:effectLst>
                <a:latin typeface="Aptos" panose="020B0004020202020204" pitchFamily="34" charset="0"/>
              </a:rPr>
              <a:t>All Authority Belongs to Jesus (18)</a:t>
            </a:r>
          </a:p>
          <a:p>
            <a:pPr marL="0" marR="0" indent="0" algn="ctr" rtl="0">
              <a:buNone/>
            </a:pPr>
            <a:r>
              <a:rPr lang="en-US" sz="4000" dirty="0">
                <a:solidFill>
                  <a:schemeClr val="bg1"/>
                </a:solidFill>
                <a:effectLst>
                  <a:outerShdw blurRad="38100" dist="38100" dir="2700000" algn="tl">
                    <a:srgbClr val="000000">
                      <a:alpha val="43137"/>
                    </a:srgbClr>
                  </a:outerShdw>
                </a:effectLst>
                <a:latin typeface="Aptos" panose="020B0004020202020204" pitchFamily="34" charset="0"/>
              </a:rPr>
              <a:t>Ephesians 1:15-23</a:t>
            </a:r>
          </a:p>
          <a:p>
            <a:pPr marL="0" marR="0" indent="0" algn="ctr" rtl="0">
              <a:buNone/>
            </a:pPr>
            <a:endParaRPr lang="en-US" sz="800" i="0" u="none" strike="noStrike" baseline="0" dirty="0">
              <a:solidFill>
                <a:schemeClr val="bg1"/>
              </a:solidFill>
              <a:effectLst>
                <a:outerShdw blurRad="38100" dist="38100" dir="2700000" algn="tl">
                  <a:srgbClr val="000000">
                    <a:alpha val="43137"/>
                  </a:srgbClr>
                </a:outerShdw>
              </a:effectLst>
              <a:latin typeface="Aptos" panose="020B0004020202020204" pitchFamily="34" charset="0"/>
            </a:endParaRPr>
          </a:p>
          <a:p>
            <a:pPr marL="0" indent="0" algn="ctr">
              <a:buNone/>
            </a:pPr>
            <a:r>
              <a:rPr lang="en-US" sz="4400" b="1" i="0" u="none" strike="noStrike" baseline="0" dirty="0">
                <a:solidFill>
                  <a:srgbClr val="FEFED5"/>
                </a:solidFill>
                <a:effectLst>
                  <a:outerShdw blurRad="38100" dist="38100" dir="2700000" algn="tl">
                    <a:srgbClr val="000000">
                      <a:alpha val="43137"/>
                    </a:srgbClr>
                  </a:outerShdw>
                </a:effectLst>
                <a:latin typeface="Aptos" panose="020B0004020202020204" pitchFamily="34" charset="0"/>
              </a:rPr>
              <a:t>The Commission: Make Disciples (19-20a)</a:t>
            </a:r>
          </a:p>
          <a:p>
            <a:pPr marL="0" indent="0" algn="ctr">
              <a:buNone/>
            </a:pPr>
            <a:r>
              <a:rPr lang="en-US" sz="4000" dirty="0">
                <a:solidFill>
                  <a:schemeClr val="bg1"/>
                </a:solidFill>
                <a:effectLst>
                  <a:outerShdw blurRad="38100" dist="38100" dir="2700000" algn="tl">
                    <a:srgbClr val="000000">
                      <a:alpha val="43137"/>
                    </a:srgbClr>
                  </a:outerShdw>
                </a:effectLst>
                <a:latin typeface="Aptos" panose="020B0004020202020204" pitchFamily="34" charset="0"/>
              </a:rPr>
              <a:t>Mark 16:15-16; John 15:7-10</a:t>
            </a:r>
            <a:endParaRPr lang="en-US" sz="4000" i="0" u="none" strike="noStrike" baseline="0" dirty="0">
              <a:solidFill>
                <a:schemeClr val="bg1"/>
              </a:solidFill>
              <a:effectLst>
                <a:outerShdw blurRad="38100" dist="38100" dir="2700000" algn="tl">
                  <a:srgbClr val="000000">
                    <a:alpha val="43137"/>
                  </a:srgbClr>
                </a:outerShdw>
              </a:effectLst>
              <a:latin typeface="Aptos" panose="020B0004020202020204" pitchFamily="34" charset="0"/>
            </a:endParaRPr>
          </a:p>
          <a:p>
            <a:pPr marL="0" indent="0" algn="ctr">
              <a:buNone/>
            </a:pPr>
            <a:endParaRPr lang="en-US" sz="800" i="0" u="none" strike="noStrike" baseline="0" dirty="0">
              <a:solidFill>
                <a:schemeClr val="bg1"/>
              </a:solidFill>
              <a:effectLst>
                <a:outerShdw blurRad="38100" dist="38100" dir="2700000" algn="tl">
                  <a:srgbClr val="000000">
                    <a:alpha val="43137"/>
                  </a:srgbClr>
                </a:outerShdw>
              </a:effectLst>
              <a:latin typeface="Aptos" panose="020B0004020202020204" pitchFamily="34" charset="0"/>
            </a:endParaRPr>
          </a:p>
          <a:p>
            <a:pPr marL="0" indent="0" algn="ctr">
              <a:buNone/>
            </a:pPr>
            <a:r>
              <a:rPr lang="en-US" sz="4400" b="1" i="0" u="none" strike="noStrike" baseline="0" dirty="0">
                <a:solidFill>
                  <a:srgbClr val="FEFED5"/>
                </a:solidFill>
                <a:effectLst>
                  <a:outerShdw blurRad="38100" dist="38100" dir="2700000" algn="tl">
                    <a:srgbClr val="000000">
                      <a:alpha val="43137"/>
                    </a:srgbClr>
                  </a:outerShdw>
                </a:effectLst>
                <a:latin typeface="Aptos" panose="020B0004020202020204" pitchFamily="34" charset="0"/>
              </a:rPr>
              <a:t>Jesus' Promise of Support (20b)</a:t>
            </a:r>
          </a:p>
          <a:p>
            <a:pPr marL="0" indent="0" algn="ctr">
              <a:buNone/>
            </a:pPr>
            <a:r>
              <a:rPr lang="en-US" sz="4000" dirty="0">
                <a:solidFill>
                  <a:schemeClr val="bg1"/>
                </a:solidFill>
                <a:effectLst>
                  <a:outerShdw blurRad="38100" dist="38100" dir="2700000" algn="tl">
                    <a:srgbClr val="000000">
                      <a:alpha val="43137"/>
                    </a:srgbClr>
                  </a:outerShdw>
                </a:effectLst>
                <a:latin typeface="Aptos" panose="020B0004020202020204" pitchFamily="34" charset="0"/>
              </a:rPr>
              <a:t>Acts 7:54-59; Colossians 3:1-4</a:t>
            </a:r>
            <a:endParaRPr lang="en-US" sz="5400" dirty="0">
              <a:solidFill>
                <a:schemeClr val="bg1"/>
              </a:solidFill>
              <a:effectLst>
                <a:outerShdw blurRad="38100" dist="38100" dir="2700000" algn="tl">
                  <a:srgbClr val="000000">
                    <a:alpha val="43137"/>
                  </a:srgbClr>
                </a:outerShdw>
              </a:effectLst>
              <a:latin typeface="Aptos" panose="020B0004020202020204" pitchFamily="34" charset="0"/>
            </a:endParaRPr>
          </a:p>
        </p:txBody>
      </p:sp>
      <p:sp>
        <p:nvSpPr>
          <p:cNvPr id="4" name="Rectangle 3">
            <a:extLst>
              <a:ext uri="{FF2B5EF4-FFF2-40B4-BE49-F238E27FC236}">
                <a16:creationId xmlns:a16="http://schemas.microsoft.com/office/drawing/2014/main" id="{B878C735-9534-4943-8040-69DAC551DDD1}"/>
              </a:ext>
            </a:extLst>
          </p:cNvPr>
          <p:cNvSpPr/>
          <p:nvPr/>
        </p:nvSpPr>
        <p:spPr>
          <a:xfrm>
            <a:off x="1422401" y="272812"/>
            <a:ext cx="9286239" cy="1169908"/>
          </a:xfrm>
          <a:prstGeom prst="rect">
            <a:avLst/>
          </a:prstGeom>
          <a:noFill/>
        </p:spPr>
        <p:txBody>
          <a:bodyPr wrap="square" lIns="91440" tIns="45720" rIns="91440" bIns="45720">
            <a:prstTxWarp prst="textCanUp">
              <a:avLst>
                <a:gd name="adj" fmla="val 73431"/>
              </a:avLst>
            </a:prstTxWarp>
            <a:spAutoFit/>
          </a:bodyPr>
          <a:lstStyle/>
          <a:p>
            <a:pPr algn="ctr"/>
            <a:r>
              <a:rPr lang="en-US" sz="80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latin typeface="Bebas Neue" panose="020B0606020202050201" pitchFamily="34" charset="0"/>
              </a:rPr>
              <a:t>The Great Commission</a:t>
            </a:r>
            <a:endParaRPr lang="en-US" sz="80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endParaRPr>
          </a:p>
        </p:txBody>
      </p:sp>
    </p:spTree>
    <p:extLst>
      <p:ext uri="{BB962C8B-B14F-4D97-AF65-F5344CB8AC3E}">
        <p14:creationId xmlns:p14="http://schemas.microsoft.com/office/powerpoint/2010/main" val="3121939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972A25-1838-ECA2-1EE6-19F96A9FA91C}"/>
              </a:ext>
            </a:extLst>
          </p:cNvPr>
          <p:cNvSpPr>
            <a:spLocks noGrp="1"/>
          </p:cNvSpPr>
          <p:nvPr>
            <p:ph type="subTitle" idx="1"/>
          </p:nvPr>
        </p:nvSpPr>
        <p:spPr>
          <a:xfrm>
            <a:off x="502920" y="2153920"/>
            <a:ext cx="11384280" cy="2936240"/>
          </a:xfrm>
        </p:spPr>
        <p:txBody>
          <a:bodyPr>
            <a:normAutofit/>
          </a:bodyPr>
          <a:lstStyle/>
          <a:p>
            <a:r>
              <a:rPr lang="en-US" sz="4400" b="1" dirty="0">
                <a:solidFill>
                  <a:srgbClr val="FEFED5"/>
                </a:solidFill>
                <a:effectLst>
                  <a:outerShdw blurRad="38100" dist="38100" dir="2700000" algn="tl">
                    <a:srgbClr val="000000">
                      <a:alpha val="43137"/>
                    </a:srgbClr>
                  </a:outerShdw>
                </a:effectLst>
              </a:rPr>
              <a:t>God’s Plan for Redeeming Man is Accomplished Through His Son Jesus Christ</a:t>
            </a:r>
          </a:p>
          <a:p>
            <a:endParaRPr lang="en-US" sz="1600" b="1" dirty="0">
              <a:solidFill>
                <a:srgbClr val="FEFED5"/>
              </a:solidFill>
              <a:effectLst>
                <a:outerShdw blurRad="38100" dist="38100" dir="2700000" algn="tl">
                  <a:srgbClr val="000000">
                    <a:alpha val="43137"/>
                  </a:srgbClr>
                </a:outerShdw>
              </a:effectLst>
            </a:endParaRPr>
          </a:p>
          <a:p>
            <a:r>
              <a:rPr lang="en-US" sz="4400" b="1" dirty="0">
                <a:solidFill>
                  <a:srgbClr val="FEFED5"/>
                </a:solidFill>
                <a:effectLst>
                  <a:outerShdw blurRad="38100" dist="38100" dir="2700000" algn="tl">
                    <a:srgbClr val="000000">
                      <a:alpha val="43137"/>
                    </a:srgbClr>
                  </a:outerShdw>
                </a:effectLst>
              </a:rPr>
              <a:t>John 3:16-18</a:t>
            </a:r>
          </a:p>
        </p:txBody>
      </p:sp>
      <p:sp>
        <p:nvSpPr>
          <p:cNvPr id="4" name="Rectangle 3">
            <a:extLst>
              <a:ext uri="{FF2B5EF4-FFF2-40B4-BE49-F238E27FC236}">
                <a16:creationId xmlns:a16="http://schemas.microsoft.com/office/drawing/2014/main" id="{D12FFD1E-7040-546C-CB09-249BE02191EE}"/>
              </a:ext>
            </a:extLst>
          </p:cNvPr>
          <p:cNvSpPr/>
          <p:nvPr/>
        </p:nvSpPr>
        <p:spPr>
          <a:xfrm>
            <a:off x="3106420" y="403130"/>
            <a:ext cx="5979160" cy="1005225"/>
          </a:xfrm>
          <a:prstGeom prst="rect">
            <a:avLst/>
          </a:prstGeom>
          <a:noFill/>
        </p:spPr>
        <p:txBody>
          <a:bodyPr wrap="square" lIns="91440" tIns="45720" rIns="91440" bIns="45720">
            <a:prstTxWarp prst="textCanUp">
              <a:avLst>
                <a:gd name="adj" fmla="val 73431"/>
              </a:avLst>
            </a:prstTxWarp>
            <a:spAutoFit/>
          </a:bodyPr>
          <a:lstStyle/>
          <a:p>
            <a:pPr algn="ctr"/>
            <a:r>
              <a:rPr lang="en-US" sz="80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latin typeface="Bebas Neue" panose="020B0606020202050201" pitchFamily="34" charset="0"/>
              </a:rPr>
              <a:t>Conclusion</a:t>
            </a:r>
            <a:endParaRPr lang="en-US" sz="8000" b="1" cap="none" spc="0" dirty="0">
              <a:ln w="6600">
                <a:solidFill>
                  <a:schemeClr val="accent2">
                    <a:lumMod val="60000"/>
                    <a:lumOff val="40000"/>
                  </a:schemeClr>
                </a:solidFill>
                <a:prstDash val="solid"/>
              </a:ln>
              <a:solidFill>
                <a:srgbClr val="FEFED5"/>
              </a:solidFill>
              <a:effectLst>
                <a:outerShdw dist="38100" dir="2700000" algn="tl" rotWithShape="0">
                  <a:schemeClr val="accent2"/>
                </a:outerShdw>
              </a:effectLst>
            </a:endParaRPr>
          </a:p>
        </p:txBody>
      </p:sp>
    </p:spTree>
    <p:extLst>
      <p:ext uri="{BB962C8B-B14F-4D97-AF65-F5344CB8AC3E}">
        <p14:creationId xmlns:p14="http://schemas.microsoft.com/office/powerpoint/2010/main" val="3400458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TotalTime>
  <Words>1591</Words>
  <Application>Microsoft Office PowerPoint</Application>
  <PresentationFormat>Widescreen</PresentationFormat>
  <Paragraphs>69</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Bebas Neue</vt:lpstr>
      <vt:lpstr>Symbol</vt:lpstr>
      <vt:lpstr>Office Theme</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2024-03-27T17:12:27Z</dcterms:created>
  <dcterms:modified xsi:type="dcterms:W3CDTF">2024-03-27T19:54:26Z</dcterms:modified>
</cp:coreProperties>
</file>