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9" r:id="rId4"/>
    <p:sldId id="260" r:id="rId5"/>
    <p:sldId id="258" r:id="rId6"/>
  </p:sldIdLst>
  <p:sldSz cx="12192000" cy="6858000"/>
  <p:notesSz cx="6858000" cy="9144000"/>
  <p:embeddedFontLst>
    <p:embeddedFont>
      <p:font typeface="Mervale Script" panose="03060506000000020000" pitchFamily="66" charset="0"/>
      <p:regular r:id="rId9"/>
    </p:embeddedFon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E08D"/>
    <a:srgbClr val="D6B3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3500" autoAdjust="0"/>
  </p:normalViewPr>
  <p:slideViewPr>
    <p:cSldViewPr snapToGrid="0">
      <p:cViewPr varScale="1">
        <p:scale>
          <a:sx n="34" d="100"/>
          <a:sy n="34" d="100"/>
        </p:scale>
        <p:origin x="2501" y="48"/>
      </p:cViewPr>
      <p:guideLst/>
    </p:cSldViewPr>
  </p:slideViewPr>
  <p:notesTextViewPr>
    <p:cViewPr>
      <p:scale>
        <a:sx n="1" d="1"/>
        <a:sy n="1" d="1"/>
      </p:scale>
      <p:origin x="0" y="0"/>
    </p:cViewPr>
  </p:notesTextViewPr>
  <p:notesViewPr>
    <p:cSldViewPr snapToGrid="0">
      <p:cViewPr varScale="1">
        <p:scale>
          <a:sx n="63" d="100"/>
          <a:sy n="63" d="100"/>
        </p:scale>
        <p:origin x="228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04A51B-40E2-4A80-AC85-E7C35209C6CF}"/>
              </a:ext>
            </a:extLst>
          </p:cNvPr>
          <p:cNvSpPr>
            <a:spLocks noGrp="1"/>
          </p:cNvSpPr>
          <p:nvPr>
            <p:ph type="hdr" sz="quarter"/>
          </p:nvPr>
        </p:nvSpPr>
        <p:spPr>
          <a:xfrm>
            <a:off x="0" y="0"/>
            <a:ext cx="2971800" cy="780288"/>
          </a:xfrm>
          <a:prstGeom prst="rect">
            <a:avLst/>
          </a:prstGeom>
        </p:spPr>
        <p:txBody>
          <a:bodyPr vert="horz" lIns="91440" tIns="45720" rIns="91440" bIns="45720" rtlCol="0"/>
          <a:lstStyle>
            <a:lvl1pPr algn="l">
              <a:defRPr sz="1200"/>
            </a:lvl1pPr>
          </a:lstStyle>
          <a:p>
            <a:r>
              <a:rPr lang="en-US" sz="2000" dirty="0">
                <a:latin typeface="Mervale Script" panose="03060506000000020000" pitchFamily="66" charset="0"/>
              </a:rPr>
              <a:t>The Hedge of God</a:t>
            </a:r>
          </a:p>
          <a:p>
            <a:r>
              <a:rPr lang="en-US" dirty="0"/>
              <a:t>(Hosea 2:6-7)</a:t>
            </a:r>
          </a:p>
        </p:txBody>
      </p:sp>
      <p:sp>
        <p:nvSpPr>
          <p:cNvPr id="3" name="Date Placeholder 2">
            <a:extLst>
              <a:ext uri="{FF2B5EF4-FFF2-40B4-BE49-F238E27FC236}">
                <a16:creationId xmlns:a16="http://schemas.microsoft.com/office/drawing/2014/main" id="{C7D015DB-19F8-409D-96F8-2957C8B259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March 4, 2018 am</a:t>
            </a:r>
          </a:p>
        </p:txBody>
      </p:sp>
      <p:sp>
        <p:nvSpPr>
          <p:cNvPr id="4" name="Footer Placeholder 3">
            <a:extLst>
              <a:ext uri="{FF2B5EF4-FFF2-40B4-BE49-F238E27FC236}">
                <a16:creationId xmlns:a16="http://schemas.microsoft.com/office/drawing/2014/main" id="{28E0880E-CF9C-403E-AC63-162FDDB5FF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62827525-1CDA-4896-8DF6-26BB3A7C86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422286F8-A7E6-47EA-9A10-7613CB0A345D}" type="slidenum">
              <a:rPr lang="en-US" smtClean="0"/>
              <a:t>‹#›</a:t>
            </a:fld>
            <a:endParaRPr lang="en-US" dirty="0"/>
          </a:p>
        </p:txBody>
      </p:sp>
    </p:spTree>
    <p:extLst>
      <p:ext uri="{BB962C8B-B14F-4D97-AF65-F5344CB8AC3E}">
        <p14:creationId xmlns:p14="http://schemas.microsoft.com/office/powerpoint/2010/main" val="219045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178073-C05D-4495-9463-93C5D5478A8D}"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6DDFC-CF3B-46E0-B689-A7A32A3BE8A6}" type="slidenum">
              <a:rPr lang="en-US" smtClean="0"/>
              <a:t>‹#›</a:t>
            </a:fld>
            <a:endParaRPr lang="en-US"/>
          </a:p>
        </p:txBody>
      </p:sp>
    </p:spTree>
    <p:extLst>
      <p:ext uri="{BB962C8B-B14F-4D97-AF65-F5344CB8AC3E}">
        <p14:creationId xmlns:p14="http://schemas.microsoft.com/office/powerpoint/2010/main" val="249530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mmons.wikimedia.org/w/index.php?title=User:Alexey_Yakovlev&amp;action=edit&amp;redlink=1"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Consider a truth found in the Parable of the prodigal that rings true in many instances today</a:t>
            </a:r>
          </a:p>
          <a:p>
            <a:pPr marL="171450" indent="-171450">
              <a:buFont typeface="Arial" panose="020B0604020202020204" pitchFamily="34" charset="0"/>
              <a:buChar char="•"/>
            </a:pPr>
            <a:r>
              <a:rPr lang="en-US" dirty="0">
                <a:effectLst/>
              </a:rPr>
              <a:t>When the prodigal was living sumptuously (off his inheritance), he had no concern for what was right</a:t>
            </a:r>
          </a:p>
          <a:p>
            <a:pPr marL="0" indent="0">
              <a:buFont typeface="Arial" panose="020B0604020202020204" pitchFamily="34" charset="0"/>
              <a:buNone/>
            </a:pPr>
            <a:r>
              <a:rPr lang="en-US" b="1" dirty="0">
                <a:effectLst/>
              </a:rPr>
              <a:t>(Luke 15:13), </a:t>
            </a:r>
            <a:r>
              <a:rPr lang="en-US" i="1" dirty="0">
                <a:effectLst/>
              </a:rPr>
              <a:t>“</a:t>
            </a:r>
            <a:r>
              <a:rPr lang="en-US" i="1" dirty="0"/>
              <a:t>the younger son gathered all together, journeyed to a far country, and there wasted his possessions with prodigal living.”</a:t>
            </a:r>
          </a:p>
          <a:p>
            <a:pPr marL="171450" indent="-171450">
              <a:buFont typeface="Arial" panose="020B0604020202020204" pitchFamily="34" charset="0"/>
              <a:buChar char="•"/>
            </a:pPr>
            <a:r>
              <a:rPr lang="en-US" i="0" dirty="0">
                <a:effectLst/>
              </a:rPr>
              <a:t>However, the money ran out, and there was</a:t>
            </a:r>
            <a:r>
              <a:rPr lang="en-US" i="1" dirty="0">
                <a:effectLst/>
              </a:rPr>
              <a:t> “a famine in that land, and he began to be in want” (vs. 14).</a:t>
            </a:r>
          </a:p>
          <a:p>
            <a:pPr marL="171450" indent="-171450">
              <a:buFont typeface="Arial" panose="020B0604020202020204" pitchFamily="34" charset="0"/>
              <a:buChar char="•"/>
            </a:pPr>
            <a:r>
              <a:rPr lang="en-US" dirty="0">
                <a:effectLst/>
              </a:rPr>
              <a:t>His trials finally caused him to come to himself, and return to his father!</a:t>
            </a:r>
          </a:p>
          <a:p>
            <a:pPr marL="0" indent="0">
              <a:buFont typeface="Arial" panose="020B0604020202020204" pitchFamily="34" charset="0"/>
              <a:buNone/>
            </a:pPr>
            <a:r>
              <a:rPr lang="en-US" b="1" dirty="0">
                <a:effectLst/>
              </a:rPr>
              <a:t>(Luke 15:15-19), </a:t>
            </a:r>
            <a:r>
              <a:rPr lang="en-US" i="1" dirty="0">
                <a:effectLst/>
              </a:rPr>
              <a:t>“</a:t>
            </a:r>
            <a:r>
              <a:rPr lang="en-US" i="1" dirty="0"/>
              <a:t>Then he went and joined himself to a citizen of that country, and he sent him into his fields to feed swine.</a:t>
            </a:r>
            <a:r>
              <a:rPr lang="en-US" i="1" baseline="30000" dirty="0"/>
              <a:t> 16</a:t>
            </a:r>
            <a:r>
              <a:rPr lang="en-US" i="1" dirty="0"/>
              <a:t> And he would gladly have filled his stomach with the pods that the swine ate, and no one gave him anything.  </a:t>
            </a:r>
            <a:r>
              <a:rPr lang="en-US" i="1" baseline="30000" dirty="0"/>
              <a:t>17</a:t>
            </a:r>
            <a:r>
              <a:rPr lang="en-US" i="1" dirty="0"/>
              <a:t> “But when he came to himself, he said, ‘How many of my father's hired servants have bread enough and to spare, and I perish with hunger!</a:t>
            </a:r>
            <a:r>
              <a:rPr lang="en-US" i="1" baseline="30000" dirty="0"/>
              <a:t> 18</a:t>
            </a:r>
            <a:r>
              <a:rPr lang="en-US" i="1" dirty="0"/>
              <a:t> I will arise and go to my father, and will say to him, “Father, I have sinned against heaven and before you,</a:t>
            </a:r>
            <a:r>
              <a:rPr lang="en-US" i="1" baseline="30000" dirty="0"/>
              <a:t> 19</a:t>
            </a:r>
            <a:r>
              <a:rPr lang="en-US" i="1" dirty="0"/>
              <a:t> and I am no longer worthy to be called your son. Make me like one of your hired servants.” </a:t>
            </a:r>
            <a:r>
              <a:rPr lang="en-US" dirty="0"/>
              <a:t>’</a:t>
            </a:r>
            <a:endParaRPr lang="en-US" dirty="0">
              <a:effectLst/>
            </a:endParaRPr>
          </a:p>
          <a:p>
            <a:pPr marL="171450" indent="-171450">
              <a:buFont typeface="Arial" panose="020B0604020202020204" pitchFamily="34" charset="0"/>
              <a:buChar char="•"/>
            </a:pPr>
            <a:r>
              <a:rPr lang="en-US" b="1" dirty="0">
                <a:effectLst/>
              </a:rPr>
              <a:t>When hardship and adversity comes (sometimes from God’s chastisement, it can be a blessing in disguise!</a:t>
            </a:r>
          </a:p>
          <a:p>
            <a:pPr marL="171450" indent="-171450">
              <a:buFont typeface="Arial" panose="020B0604020202020204" pitchFamily="34" charset="0"/>
              <a:buChar char="•"/>
            </a:pPr>
            <a:r>
              <a:rPr lang="en-US" b="1" dirty="0">
                <a:effectLst/>
              </a:rPr>
              <a:t>This happened with idolatrous Israel, and it is described interesting in Hosea 2</a:t>
            </a:r>
          </a:p>
          <a:p>
            <a:pPr marL="0" indent="0">
              <a:buFont typeface="Arial" panose="020B0604020202020204" pitchFamily="34" charset="0"/>
              <a:buNone/>
            </a:pPr>
            <a:r>
              <a:rPr lang="en-US" b="1" dirty="0">
                <a:effectLst/>
              </a:rPr>
              <a:t>(Hosea 2:4-7), </a:t>
            </a:r>
            <a:r>
              <a:rPr lang="en-US" i="1" dirty="0"/>
              <a:t>“I will not have mercy on her children, For they are the children of harlotry. </a:t>
            </a:r>
            <a:r>
              <a:rPr lang="en-US" i="1" baseline="30000" dirty="0"/>
              <a:t>5</a:t>
            </a:r>
            <a:r>
              <a:rPr lang="en-US" i="1" dirty="0"/>
              <a:t> For their mother has played the harlot;</a:t>
            </a:r>
            <a:br>
              <a:rPr lang="en-US" i="1" dirty="0"/>
            </a:br>
            <a:r>
              <a:rPr lang="en-US" i="1" dirty="0"/>
              <a:t>She who conceived them has behaved shamefully. For she said, ‘I will go after my lovers, Who give me my bread and my water, My wool and my linen, My oil and my drink.’ </a:t>
            </a:r>
            <a:r>
              <a:rPr lang="en-US" i="1" baseline="30000" dirty="0"/>
              <a:t>6</a:t>
            </a:r>
            <a:r>
              <a:rPr lang="en-US" i="1" dirty="0"/>
              <a:t> “Therefore, behold, </a:t>
            </a:r>
            <a:r>
              <a:rPr lang="en-US" b="1" i="1" dirty="0"/>
              <a:t>I will hedge up your way with thorns, And wall her in, So that she cannot find her paths</a:t>
            </a:r>
            <a:r>
              <a:rPr lang="en-US" i="1" dirty="0"/>
              <a:t>. </a:t>
            </a:r>
            <a:r>
              <a:rPr lang="en-US" i="1" baseline="30000" dirty="0"/>
              <a:t>7</a:t>
            </a:r>
            <a:r>
              <a:rPr lang="en-US" i="1" dirty="0"/>
              <a:t> She will chase her lovers, But not overtake them; Yes, she will seek them, but not find them. </a:t>
            </a:r>
            <a:r>
              <a:rPr lang="en-US" b="1" i="1" dirty="0"/>
              <a:t>Then she will say,</a:t>
            </a:r>
            <a:br>
              <a:rPr lang="en-US" b="1" i="1" dirty="0"/>
            </a:br>
            <a:r>
              <a:rPr lang="en-US" b="1" i="1" dirty="0"/>
              <a:t>‘I will go and return to my first husband, For then it was better for me than now</a:t>
            </a:r>
            <a:r>
              <a:rPr lang="en-US" i="1" dirty="0"/>
              <a:t>.’”</a:t>
            </a:r>
            <a:endParaRPr lang="en-US" b="1" i="1" dirty="0">
              <a:effectLst/>
            </a:endParaRPr>
          </a:p>
          <a:p>
            <a:endParaRPr lang="en-US" dirty="0">
              <a:effectLst/>
            </a:endParaRPr>
          </a:p>
          <a:p>
            <a:r>
              <a:rPr lang="en-US" dirty="0">
                <a:effectLst/>
              </a:rPr>
              <a:t>Inspiration for this lesson taken from an article by the same title, written by James Sanders</a:t>
            </a:r>
          </a:p>
          <a:p>
            <a:r>
              <a:rPr lang="en-US" dirty="0">
                <a:effectLst/>
              </a:rPr>
              <a:t>TRUTH MAGAZINE XVII: 7, p. 13 - December 14, 1972</a:t>
            </a:r>
          </a:p>
          <a:p>
            <a:endParaRPr lang="en-US" dirty="0">
              <a:effectLst/>
            </a:endParaRPr>
          </a:p>
          <a:p>
            <a:r>
              <a:rPr lang="en-US" dirty="0">
                <a:effectLst/>
              </a:rPr>
              <a:t>Image:  </a:t>
            </a:r>
            <a:r>
              <a:rPr lang="en-US" sz="1200" b="0" i="0" u="none" strike="noStrike" kern="1200" dirty="0">
                <a:solidFill>
                  <a:schemeClr val="tx1"/>
                </a:solidFill>
                <a:effectLst/>
                <a:latin typeface="+mn-lt"/>
                <a:ea typeface="+mn-ea"/>
                <a:cs typeface="+mn-cs"/>
                <a:hlinkClick r:id="rId3" tooltip="User:Alexey Yakovlev (page does not exist)"/>
              </a:rPr>
              <a:t>Alexey Yakovlev</a:t>
            </a:r>
            <a:r>
              <a:rPr lang="en-US" sz="1200" b="0" i="0" kern="1200" dirty="0">
                <a:solidFill>
                  <a:schemeClr val="tx1"/>
                </a:solidFill>
                <a:effectLst/>
                <a:latin typeface="+mn-lt"/>
                <a:ea typeface="+mn-ea"/>
                <a:cs typeface="+mn-cs"/>
              </a:rPr>
              <a:t> - Own work/Acacia </a:t>
            </a:r>
            <a:r>
              <a:rPr lang="en-US" sz="1200" b="0" i="0" kern="1200" dirty="0" err="1">
                <a:solidFill>
                  <a:schemeClr val="tx1"/>
                </a:solidFill>
                <a:effectLst/>
                <a:latin typeface="+mn-lt"/>
                <a:ea typeface="+mn-ea"/>
                <a:cs typeface="+mn-cs"/>
              </a:rPr>
              <a:t>karroo</a:t>
            </a:r>
            <a:r>
              <a:rPr lang="en-US" sz="1200" b="0" i="0" kern="1200" dirty="0">
                <a:solidFill>
                  <a:schemeClr val="tx1"/>
                </a:solidFill>
                <a:effectLst/>
                <a:latin typeface="+mn-lt"/>
                <a:ea typeface="+mn-ea"/>
                <a:cs typeface="+mn-cs"/>
              </a:rPr>
              <a:t> (Fabaceae: </a:t>
            </a:r>
            <a:r>
              <a:rPr lang="en-US" sz="1200" b="0" i="0" kern="1200" dirty="0" err="1">
                <a:solidFill>
                  <a:schemeClr val="tx1"/>
                </a:solidFill>
                <a:effectLst/>
                <a:latin typeface="+mn-lt"/>
                <a:ea typeface="+mn-ea"/>
                <a:cs typeface="+mn-cs"/>
              </a:rPr>
              <a:t>Mimosoideae</a:t>
            </a:r>
            <a:r>
              <a:rPr lang="en-US" sz="1200" b="0" i="0" kern="1200" dirty="0">
                <a:solidFill>
                  <a:schemeClr val="tx1"/>
                </a:solidFill>
                <a:effectLst/>
                <a:latin typeface="+mn-lt"/>
                <a:ea typeface="+mn-ea"/>
                <a:cs typeface="+mn-cs"/>
              </a:rPr>
              <a:t>) from Karoo National Park/</a:t>
            </a:r>
            <a:r>
              <a:rPr lang="en-US" sz="1200" b="0" i="0" u="none" strike="noStrike" kern="1200" dirty="0">
                <a:solidFill>
                  <a:schemeClr val="tx1"/>
                </a:solidFill>
                <a:effectLst/>
                <a:latin typeface="+mn-lt"/>
                <a:ea typeface="+mn-ea"/>
                <a:cs typeface="+mn-cs"/>
                <a:hlinkClick r:id="rId4"/>
              </a:rPr>
              <a:t>CC BY-SA 4.0</a:t>
            </a:r>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File: Acacia </a:t>
            </a:r>
            <a:r>
              <a:rPr lang="en-US" sz="1200" b="0" i="0" kern="1200" dirty="0" err="1">
                <a:solidFill>
                  <a:schemeClr val="tx1"/>
                </a:solidFill>
                <a:effectLst/>
                <a:latin typeface="+mn-lt"/>
                <a:ea typeface="+mn-ea"/>
                <a:cs typeface="+mn-cs"/>
              </a:rPr>
              <a:t>karroo</a:t>
            </a:r>
            <a:r>
              <a:rPr lang="en-US" sz="1200" b="0" i="0" kern="1200" dirty="0">
                <a:solidFill>
                  <a:schemeClr val="tx1"/>
                </a:solidFill>
                <a:effectLst/>
                <a:latin typeface="+mn-lt"/>
                <a:ea typeface="+mn-ea"/>
                <a:cs typeface="+mn-cs"/>
              </a:rPr>
              <a:t> (Mimosoideae).jpg/Created: 13 March 2010</a:t>
            </a:r>
          </a:p>
        </p:txBody>
      </p:sp>
      <p:sp>
        <p:nvSpPr>
          <p:cNvPr id="4" name="Slide Number Placeholder 3"/>
          <p:cNvSpPr>
            <a:spLocks noGrp="1"/>
          </p:cNvSpPr>
          <p:nvPr>
            <p:ph type="sldNum" sz="quarter" idx="10"/>
          </p:nvPr>
        </p:nvSpPr>
        <p:spPr/>
        <p:txBody>
          <a:bodyPr/>
          <a:lstStyle/>
          <a:p>
            <a:fld id="{BC76DDFC-CF3B-46E0-B689-A7A32A3BE8A6}" type="slidenum">
              <a:rPr lang="en-US" smtClean="0"/>
              <a:t>1</a:t>
            </a:fld>
            <a:endParaRPr lang="en-US"/>
          </a:p>
        </p:txBody>
      </p:sp>
    </p:spTree>
    <p:extLst>
      <p:ext uri="{BB962C8B-B14F-4D97-AF65-F5344CB8AC3E}">
        <p14:creationId xmlns:p14="http://schemas.microsoft.com/office/powerpoint/2010/main" val="1872267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The Lord will chasten the son in whom He delights </a:t>
            </a:r>
          </a:p>
          <a:p>
            <a:pPr marL="0" indent="0">
              <a:buFont typeface="Arial" panose="020B0604020202020204" pitchFamily="34" charset="0"/>
              <a:buNone/>
            </a:pPr>
            <a:r>
              <a:rPr lang="en-US" b="1" dirty="0">
                <a:effectLst/>
              </a:rPr>
              <a:t>(Proverbs 3: 11-12), </a:t>
            </a:r>
            <a:r>
              <a:rPr lang="en-US" i="1" dirty="0">
                <a:effectLst/>
              </a:rPr>
              <a:t>“</a:t>
            </a:r>
            <a:r>
              <a:rPr lang="en-US" i="1" dirty="0"/>
              <a:t>My son, do not despise the chastening of the Lord, nor detest His correction; </a:t>
            </a:r>
            <a:r>
              <a:rPr lang="en-US" i="1" baseline="30000" dirty="0"/>
              <a:t>12</a:t>
            </a:r>
            <a:r>
              <a:rPr lang="en-US" i="1" dirty="0"/>
              <a:t> For whom the Lord loves He corrects, just as a father the son in whom he delights.”</a:t>
            </a:r>
            <a:r>
              <a:rPr lang="en-US" i="1" dirty="0">
                <a:effectLst/>
              </a:rPr>
              <a:t> </a:t>
            </a:r>
          </a:p>
          <a:p>
            <a:pPr marL="171450" indent="-171450">
              <a:buFont typeface="Arial" panose="020B0604020202020204" pitchFamily="34" charset="0"/>
              <a:buChar char="•"/>
            </a:pPr>
            <a:r>
              <a:rPr lang="en-US" dirty="0">
                <a:effectLst/>
              </a:rPr>
              <a:t>We do not always know God’s purposes, but we rejoice in the opportunities to learn and grow strong when we are tested!</a:t>
            </a:r>
          </a:p>
        </p:txBody>
      </p:sp>
      <p:sp>
        <p:nvSpPr>
          <p:cNvPr id="4" name="Slide Number Placeholder 3"/>
          <p:cNvSpPr>
            <a:spLocks noGrp="1"/>
          </p:cNvSpPr>
          <p:nvPr>
            <p:ph type="sldNum" sz="quarter" idx="10"/>
          </p:nvPr>
        </p:nvSpPr>
        <p:spPr/>
        <p:txBody>
          <a:bodyPr/>
          <a:lstStyle/>
          <a:p>
            <a:fld id="{BC76DDFC-CF3B-46E0-B689-A7A32A3BE8A6}" type="slidenum">
              <a:rPr lang="en-US" smtClean="0"/>
              <a:t>2</a:t>
            </a:fld>
            <a:endParaRPr lang="en-US"/>
          </a:p>
        </p:txBody>
      </p:sp>
    </p:spTree>
    <p:extLst>
      <p:ext uri="{BB962C8B-B14F-4D97-AF65-F5344CB8AC3E}">
        <p14:creationId xmlns:p14="http://schemas.microsoft.com/office/powerpoint/2010/main" val="3143304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Consider Hosea’s picture in grasping the increasing efforts of God to bring His children to repentance.</a:t>
            </a:r>
          </a:p>
          <a:p>
            <a:r>
              <a:rPr lang="en-US" b="1" dirty="0">
                <a:effectLst/>
              </a:rPr>
              <a:t>(Hosea 2:6), </a:t>
            </a:r>
            <a:r>
              <a:rPr lang="en-US" i="1" dirty="0">
                <a:effectLst/>
              </a:rPr>
              <a:t>“</a:t>
            </a:r>
            <a:r>
              <a:rPr lang="en-US" i="1" dirty="0"/>
              <a:t>Therefore, behold, I will hedge up your way with thorns, and wall her in, so that she cannot find her paths.”</a:t>
            </a:r>
          </a:p>
          <a:p>
            <a:pPr marL="171450" indent="-171450">
              <a:buFont typeface="Arial" panose="020B0604020202020204" pitchFamily="34" charset="0"/>
              <a:buChar char="•"/>
            </a:pPr>
            <a:r>
              <a:rPr lang="en-US" dirty="0">
                <a:effectLst/>
              </a:rPr>
              <a:t>The vineyards in Israel were protected with hedges and walls.</a:t>
            </a:r>
          </a:p>
          <a:p>
            <a:pPr marL="0" indent="0">
              <a:buFont typeface="Arial" panose="020B0604020202020204" pitchFamily="34" charset="0"/>
              <a:buNone/>
            </a:pPr>
            <a:r>
              <a:rPr lang="en-US" b="1" dirty="0">
                <a:effectLst/>
              </a:rPr>
              <a:t>(Isaiah 5:5), </a:t>
            </a:r>
            <a:r>
              <a:rPr lang="en-US" i="1" dirty="0">
                <a:effectLst/>
              </a:rPr>
              <a:t>“</a:t>
            </a:r>
            <a:r>
              <a:rPr lang="en-US" i="1" dirty="0"/>
              <a:t>And now, please let Me tell you what I will do to My vineyard: I will take away its </a:t>
            </a:r>
            <a:r>
              <a:rPr lang="en-US" i="1" u="sng" dirty="0"/>
              <a:t>hedge</a:t>
            </a:r>
            <a:r>
              <a:rPr lang="en-US" i="1" dirty="0"/>
              <a:t>, and it shall be burned; and break down its </a:t>
            </a:r>
            <a:r>
              <a:rPr lang="en-US" i="1" u="sng" dirty="0"/>
              <a:t>wall</a:t>
            </a:r>
            <a:r>
              <a:rPr lang="en-US" i="1" dirty="0"/>
              <a:t>, and it shall be trampled down.”</a:t>
            </a:r>
          </a:p>
          <a:p>
            <a:pPr marL="171450" indent="-171450">
              <a:buFont typeface="Arial" panose="020B0604020202020204" pitchFamily="34" charset="0"/>
              <a:buChar char="•"/>
            </a:pPr>
            <a:r>
              <a:rPr lang="en-US" dirty="0">
                <a:effectLst/>
              </a:rPr>
              <a:t>Interestingly, a different use of the hedge and wall to make the same point.  God, chastising His people.</a:t>
            </a:r>
          </a:p>
          <a:p>
            <a:pPr marL="171450" indent="-171450">
              <a:buFont typeface="Arial" panose="020B0604020202020204" pitchFamily="34" charset="0"/>
              <a:buChar char="•"/>
            </a:pPr>
            <a:r>
              <a:rPr lang="en-US" dirty="0">
                <a:effectLst/>
              </a:rPr>
              <a:t>Also interesting, as rebellion continued, the chastisement increased in severity, as God sought to bring His people to repentance!</a:t>
            </a:r>
          </a:p>
          <a:p>
            <a:pPr marL="171450" indent="-171450">
              <a:buFont typeface="Arial" panose="020B0604020202020204" pitchFamily="34" charset="0"/>
              <a:buChar char="•"/>
            </a:pPr>
            <a:r>
              <a:rPr lang="en-US" dirty="0">
                <a:effectLst/>
              </a:rPr>
              <a:t>He warned of such chastisements in Leviticus 26…</a:t>
            </a:r>
          </a:p>
          <a:p>
            <a:pPr marL="628650" lvl="1" indent="-171450">
              <a:buFont typeface="Arial" panose="020B0604020202020204" pitchFamily="34" charset="0"/>
              <a:buChar char="•"/>
            </a:pPr>
            <a:r>
              <a:rPr lang="en-US" dirty="0">
                <a:effectLst/>
              </a:rPr>
              <a:t>Warning against idolatry </a:t>
            </a:r>
            <a:r>
              <a:rPr lang="en-US" b="1" dirty="0">
                <a:effectLst/>
              </a:rPr>
              <a:t>(1)</a:t>
            </a:r>
          </a:p>
          <a:p>
            <a:pPr marL="628650" lvl="1" indent="-171450">
              <a:buFont typeface="Arial" panose="020B0604020202020204" pitchFamily="34" charset="0"/>
              <a:buChar char="•"/>
            </a:pPr>
            <a:r>
              <a:rPr lang="en-US" dirty="0">
                <a:effectLst/>
              </a:rPr>
              <a:t>Promise of blessings, based upon obedience </a:t>
            </a:r>
            <a:r>
              <a:rPr lang="en-US" b="1" dirty="0">
                <a:effectLst/>
              </a:rPr>
              <a:t>(2-13)</a:t>
            </a:r>
          </a:p>
          <a:p>
            <a:pPr marL="0" lvl="0" indent="0">
              <a:buFont typeface="Arial" panose="020B0604020202020204" pitchFamily="34" charset="0"/>
              <a:buNone/>
            </a:pPr>
            <a:r>
              <a:rPr lang="en-US" b="1" dirty="0">
                <a:effectLst/>
              </a:rPr>
              <a:t>(Leviticus 26:12), </a:t>
            </a:r>
            <a:r>
              <a:rPr lang="en-US" i="1" dirty="0">
                <a:effectLst/>
              </a:rPr>
              <a:t>“</a:t>
            </a:r>
            <a:r>
              <a:rPr lang="en-US" i="1" dirty="0"/>
              <a:t>I will walk among you and be your God, and you shall be My people.”</a:t>
            </a:r>
          </a:p>
          <a:p>
            <a:pPr marL="628650" lvl="1" indent="-171450">
              <a:buFont typeface="Arial" panose="020B0604020202020204" pitchFamily="34" charset="0"/>
              <a:buChar char="•"/>
            </a:pPr>
            <a:r>
              <a:rPr lang="en-US" b="1" i="0" dirty="0">
                <a:effectLst/>
              </a:rPr>
              <a:t>(if Israel would not obey, Level 1) </a:t>
            </a:r>
            <a:r>
              <a:rPr lang="en-US" i="1" dirty="0">
                <a:effectLst/>
              </a:rPr>
              <a:t>“I also will do this to you” </a:t>
            </a:r>
            <a:r>
              <a:rPr lang="en-US" b="1" i="0" dirty="0">
                <a:effectLst/>
              </a:rPr>
              <a:t>(16)</a:t>
            </a:r>
          </a:p>
          <a:p>
            <a:pPr marL="628650" lvl="1" indent="-171450">
              <a:buFont typeface="Arial" panose="020B0604020202020204" pitchFamily="34" charset="0"/>
              <a:buChar char="•"/>
            </a:pPr>
            <a:r>
              <a:rPr lang="en-US" b="0" i="0" dirty="0">
                <a:effectLst/>
              </a:rPr>
              <a:t>Wasting disease and fever </a:t>
            </a:r>
            <a:r>
              <a:rPr lang="en-US" b="1" i="0" dirty="0">
                <a:effectLst/>
              </a:rPr>
              <a:t>(16)</a:t>
            </a:r>
          </a:p>
          <a:p>
            <a:pPr marL="628650" lvl="1" indent="-171450">
              <a:buFont typeface="Arial" panose="020B0604020202020204" pitchFamily="34" charset="0"/>
              <a:buChar char="•"/>
            </a:pPr>
            <a:r>
              <a:rPr lang="en-US" b="0" i="0" dirty="0">
                <a:effectLst/>
              </a:rPr>
              <a:t>Defeat at the hands of their enemies </a:t>
            </a:r>
            <a:r>
              <a:rPr lang="en-US" b="1" i="0" dirty="0">
                <a:effectLst/>
              </a:rPr>
              <a:t>(17)</a:t>
            </a:r>
          </a:p>
          <a:p>
            <a:pPr marL="628650" lvl="1" indent="-171450">
              <a:buFont typeface="Arial" panose="020B0604020202020204" pitchFamily="34" charset="0"/>
              <a:buChar char="•"/>
            </a:pPr>
            <a:r>
              <a:rPr lang="en-US" b="1" i="0" dirty="0">
                <a:effectLst/>
              </a:rPr>
              <a:t>(Level 2) </a:t>
            </a:r>
            <a:r>
              <a:rPr lang="en-US" b="0" i="0" dirty="0">
                <a:effectLst/>
              </a:rPr>
              <a:t>7 times more for their sins </a:t>
            </a:r>
            <a:r>
              <a:rPr lang="en-US" b="1" i="0" dirty="0">
                <a:effectLst/>
              </a:rPr>
              <a:t>(18)</a:t>
            </a:r>
          </a:p>
          <a:p>
            <a:pPr marL="628650" lvl="1" indent="-171450">
              <a:buFont typeface="Arial" panose="020B0604020202020204" pitchFamily="34" charset="0"/>
              <a:buChar char="•"/>
            </a:pPr>
            <a:r>
              <a:rPr lang="en-US" b="0" i="0" dirty="0">
                <a:effectLst/>
              </a:rPr>
              <a:t>Strength spent in vain, famine </a:t>
            </a:r>
            <a:r>
              <a:rPr lang="en-US" b="1" i="0" dirty="0">
                <a:effectLst/>
              </a:rPr>
              <a:t>(20)</a:t>
            </a:r>
          </a:p>
          <a:p>
            <a:pPr marL="628650" lvl="1" indent="-171450">
              <a:buFont typeface="Arial" panose="020B0604020202020204" pitchFamily="34" charset="0"/>
              <a:buChar char="•"/>
            </a:pPr>
            <a:r>
              <a:rPr lang="en-US" b="1" i="0" dirty="0">
                <a:effectLst/>
              </a:rPr>
              <a:t>(Level 3) </a:t>
            </a:r>
            <a:r>
              <a:rPr lang="en-US" b="0" i="0" dirty="0">
                <a:effectLst/>
              </a:rPr>
              <a:t>7 times more plagues </a:t>
            </a:r>
            <a:r>
              <a:rPr lang="en-US" b="1" i="0" dirty="0">
                <a:effectLst/>
              </a:rPr>
              <a:t>(21)</a:t>
            </a:r>
          </a:p>
          <a:p>
            <a:pPr marL="628650" lvl="1" indent="-171450">
              <a:buFont typeface="Arial" panose="020B0604020202020204" pitchFamily="34" charset="0"/>
              <a:buChar char="•"/>
            </a:pPr>
            <a:r>
              <a:rPr lang="en-US" b="0" i="0" dirty="0">
                <a:effectLst/>
              </a:rPr>
              <a:t>Wild beasts rob children &amp; destroy livestock </a:t>
            </a:r>
            <a:r>
              <a:rPr lang="en-US" b="1" i="0" dirty="0">
                <a:effectLst/>
              </a:rPr>
              <a:t>(22)</a:t>
            </a:r>
          </a:p>
          <a:p>
            <a:pPr marL="628650" lvl="1" indent="-171450">
              <a:buFont typeface="Arial" panose="020B0604020202020204" pitchFamily="34" charset="0"/>
              <a:buChar char="•"/>
            </a:pPr>
            <a:r>
              <a:rPr lang="en-US" b="1" i="0" dirty="0">
                <a:effectLst/>
              </a:rPr>
              <a:t>(Level 4) </a:t>
            </a:r>
            <a:r>
              <a:rPr lang="en-US" b="0" i="0" dirty="0">
                <a:effectLst/>
              </a:rPr>
              <a:t>Punish 7 more times for sins, a sword of vengeance, pestilence </a:t>
            </a:r>
            <a:r>
              <a:rPr lang="en-US" b="1" i="0" dirty="0">
                <a:effectLst/>
              </a:rPr>
              <a:t>(24-25)</a:t>
            </a:r>
          </a:p>
          <a:p>
            <a:pPr marL="628650" lvl="1" indent="-171450">
              <a:buFont typeface="Arial" panose="020B0604020202020204" pitchFamily="34" charset="0"/>
              <a:buChar char="•"/>
            </a:pPr>
            <a:r>
              <a:rPr lang="en-US" b="1" i="0" dirty="0">
                <a:effectLst/>
              </a:rPr>
              <a:t>(Level 5) </a:t>
            </a:r>
            <a:r>
              <a:rPr lang="en-US" b="0" i="0" dirty="0">
                <a:effectLst/>
              </a:rPr>
              <a:t>Walk contrary to them in fury! </a:t>
            </a:r>
            <a:r>
              <a:rPr lang="en-US" b="1" i="0" dirty="0">
                <a:effectLst/>
              </a:rPr>
              <a:t>(28)</a:t>
            </a:r>
          </a:p>
          <a:p>
            <a:pPr marL="628650" lvl="1" indent="-171450">
              <a:buFont typeface="Arial" panose="020B0604020202020204" pitchFamily="34" charset="0"/>
              <a:buChar char="•"/>
            </a:pPr>
            <a:r>
              <a:rPr lang="en-US" b="0" i="0" dirty="0">
                <a:effectLst/>
              </a:rPr>
              <a:t>You shall eat the flesh of sons and daughters, lay waste to cities </a:t>
            </a:r>
            <a:r>
              <a:rPr lang="en-US" b="1" i="0" dirty="0">
                <a:effectLst/>
              </a:rPr>
              <a:t>(29-31)</a:t>
            </a:r>
          </a:p>
          <a:p>
            <a:pPr marL="628650" lvl="1" indent="-171450">
              <a:buFont typeface="Arial" panose="020B0604020202020204" pitchFamily="34" charset="0"/>
              <a:buChar char="•"/>
            </a:pPr>
            <a:r>
              <a:rPr lang="en-US" b="1" i="0" dirty="0">
                <a:effectLst/>
              </a:rPr>
              <a:t>Captivity (33-39)</a:t>
            </a:r>
          </a:p>
          <a:p>
            <a:pPr marL="0" lvl="0" indent="0">
              <a:buFont typeface="Arial" panose="020B0604020202020204" pitchFamily="34" charset="0"/>
              <a:buNone/>
            </a:pPr>
            <a:r>
              <a:rPr lang="en-US" b="1" i="0" dirty="0">
                <a:effectLst/>
              </a:rPr>
              <a:t>(Leviticus 26:40-42), </a:t>
            </a:r>
            <a:r>
              <a:rPr lang="en-US" b="0" i="1" dirty="0">
                <a:effectLst/>
              </a:rPr>
              <a:t>“</a:t>
            </a:r>
            <a:r>
              <a:rPr lang="en-US" b="0" i="1" dirty="0"/>
              <a:t>‘</a:t>
            </a:r>
            <a:r>
              <a:rPr lang="en-US" b="0" i="1" u="sng" dirty="0"/>
              <a:t>But</a:t>
            </a:r>
            <a:r>
              <a:rPr lang="en-US" b="0" i="1" dirty="0"/>
              <a:t> if they confess their iniquity and the iniquity of their fathers, with their unfaithfulness in which they were unfaithful to Me, and that they also have walked contrary to Me, </a:t>
            </a:r>
            <a:r>
              <a:rPr lang="en-US" b="0" i="1" baseline="30000" dirty="0"/>
              <a:t>41</a:t>
            </a:r>
            <a:r>
              <a:rPr lang="en-US" b="0" i="1" dirty="0"/>
              <a:t> and that I also have walked contrary to them and have brought them into the land of their enemies; if their uncircumcised hearts are humbled, and they accept their guilt—</a:t>
            </a:r>
            <a:r>
              <a:rPr lang="en-US" b="0" i="1" baseline="30000" dirty="0"/>
              <a:t>42</a:t>
            </a:r>
            <a:r>
              <a:rPr lang="en-US" b="0" i="1" dirty="0"/>
              <a:t> then </a:t>
            </a:r>
            <a:r>
              <a:rPr lang="en-US" b="0" i="1" u="sng" dirty="0"/>
              <a:t>I will remember </a:t>
            </a:r>
            <a:r>
              <a:rPr lang="en-US" b="0" i="1" dirty="0"/>
              <a:t>My covenant with Jacob, and My covenant with Isaac and My covenant with Abraham </a:t>
            </a:r>
            <a:r>
              <a:rPr lang="en-US" b="0" i="1" u="sng" dirty="0"/>
              <a:t>I will remember</a:t>
            </a:r>
            <a:r>
              <a:rPr lang="en-US" b="0" i="1" dirty="0"/>
              <a:t>; </a:t>
            </a:r>
            <a:r>
              <a:rPr lang="en-US" b="0" i="1" u="sng" dirty="0"/>
              <a:t>I will remember </a:t>
            </a:r>
            <a:r>
              <a:rPr lang="en-US" b="0" i="1" dirty="0"/>
              <a:t>the land.”</a:t>
            </a:r>
          </a:p>
          <a:p>
            <a:pPr marL="171450" lvl="0" indent="-171450">
              <a:buFont typeface="Arial" panose="020B0604020202020204" pitchFamily="34" charset="0"/>
              <a:buChar char="•"/>
            </a:pPr>
            <a:r>
              <a:rPr lang="en-US" b="1" i="0" dirty="0">
                <a:effectLst/>
              </a:rPr>
              <a:t>The purpose always to bring to repentance, with the promise of reconciliation!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6DDFC-CF3B-46E0-B689-A7A32A3BE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395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Application</a:t>
            </a:r>
          </a:p>
          <a:p>
            <a:pPr marL="171450" indent="-171450">
              <a:buFont typeface="Arial" panose="020B0604020202020204" pitchFamily="34" charset="0"/>
              <a:buChar char="•"/>
            </a:pPr>
            <a:r>
              <a:rPr lang="en-US" dirty="0">
                <a:effectLst/>
              </a:rPr>
              <a:t>The difficulties of this life are not always what they seem. </a:t>
            </a:r>
          </a:p>
          <a:p>
            <a:pPr marL="171450" indent="-171450">
              <a:buFont typeface="Arial" panose="020B0604020202020204" pitchFamily="34" charset="0"/>
              <a:buChar char="•"/>
            </a:pPr>
            <a:r>
              <a:rPr lang="en-US" dirty="0">
                <a:effectLst/>
              </a:rPr>
              <a:t>God sends adversity not because He is merciless or unconcerned but rather because He cares. </a:t>
            </a:r>
          </a:p>
          <a:p>
            <a:pPr marL="0" indent="0">
              <a:buFont typeface="Arial" panose="020B0604020202020204" pitchFamily="34" charset="0"/>
              <a:buNone/>
            </a:pPr>
            <a:r>
              <a:rPr lang="en-US" b="1" dirty="0">
                <a:effectLst/>
              </a:rPr>
              <a:t>(Hebrews 12:5-11), </a:t>
            </a:r>
            <a:r>
              <a:rPr lang="en-US" i="1" dirty="0">
                <a:effectLst/>
              </a:rPr>
              <a:t>“</a:t>
            </a:r>
            <a:r>
              <a:rPr lang="en-US" i="1" dirty="0"/>
              <a:t>And you have forgotten the exhortation which speaks to you as to sons: “My son, do not despise the chastening of the Lord, nor be discouraged when you are rebuked by Him; </a:t>
            </a:r>
            <a:r>
              <a:rPr lang="en-US" i="1" baseline="30000" dirty="0"/>
              <a:t>6</a:t>
            </a:r>
            <a:r>
              <a:rPr lang="en-US" i="1" dirty="0"/>
              <a:t> For whom the Lord loves He chastens, and scourges every son whom He receives.” </a:t>
            </a:r>
            <a:r>
              <a:rPr lang="en-US" i="1" baseline="30000" dirty="0"/>
              <a:t>7</a:t>
            </a:r>
            <a:r>
              <a:rPr lang="en-US" i="1" dirty="0"/>
              <a:t> If you endure chastening, God deals with you as with sons; for what son is there whom a father does not chasten?</a:t>
            </a:r>
            <a:r>
              <a:rPr lang="en-US" i="1" baseline="30000" dirty="0"/>
              <a:t> 8</a:t>
            </a:r>
            <a:r>
              <a:rPr lang="en-US" i="1" dirty="0"/>
              <a:t> But if you are without chastening, of which all have become partakers, then you are illegitimate and not sons.</a:t>
            </a:r>
            <a:r>
              <a:rPr lang="en-US" i="1" baseline="30000" dirty="0"/>
              <a:t> 9</a:t>
            </a:r>
            <a:r>
              <a:rPr lang="en-US" i="1" dirty="0"/>
              <a:t> Furthermore, we have had human fathers who corrected us, and we paid them respect. Shall we not much more readily be in subjection to the Father of spirits and live?</a:t>
            </a:r>
            <a:r>
              <a:rPr lang="en-US" i="1" baseline="30000" dirty="0"/>
              <a:t> 10</a:t>
            </a:r>
            <a:r>
              <a:rPr lang="en-US" i="1" dirty="0"/>
              <a:t> For they indeed for a few days chastened us as seemed best to them, but He for our profit, that we may be partakers of His holiness.</a:t>
            </a:r>
            <a:r>
              <a:rPr lang="en-US" i="1" baseline="30000" dirty="0"/>
              <a:t> 11</a:t>
            </a:r>
            <a:r>
              <a:rPr lang="en-US" i="1" dirty="0"/>
              <a:t> Now no chastening seems to be joyful for the present, but painful; nevertheless, afterward it yields the peaceable fruit of righteousness to those who have been trained by it.”</a:t>
            </a:r>
            <a:endParaRPr lang="en-US" i="1" dirty="0">
              <a:effectLst/>
            </a:endParaRPr>
          </a:p>
          <a:p>
            <a:pPr marL="628650" lvl="1" indent="-171450">
              <a:buFont typeface="Arial" panose="020B0604020202020204" pitchFamily="34" charset="0"/>
              <a:buChar char="•"/>
            </a:pPr>
            <a:r>
              <a:rPr lang="en-US" dirty="0">
                <a:effectLst/>
              </a:rPr>
              <a:t>The problems which sometimes surround local churches</a:t>
            </a:r>
          </a:p>
          <a:p>
            <a:pPr marL="628650" lvl="1" indent="-171450">
              <a:buFont typeface="Arial" panose="020B0604020202020204" pitchFamily="34" charset="0"/>
              <a:buChar char="•"/>
            </a:pPr>
            <a:r>
              <a:rPr lang="en-US" dirty="0">
                <a:effectLst/>
              </a:rPr>
              <a:t>The pressure of unpaid bills</a:t>
            </a:r>
          </a:p>
          <a:p>
            <a:pPr marL="628650" lvl="1" indent="-171450">
              <a:buFont typeface="Arial" panose="020B0604020202020204" pitchFamily="34" charset="0"/>
              <a:buChar char="•"/>
            </a:pPr>
            <a:r>
              <a:rPr lang="en-US" dirty="0">
                <a:effectLst/>
              </a:rPr>
              <a:t>The seeming curse of physical infirmities</a:t>
            </a:r>
          </a:p>
          <a:p>
            <a:pPr marL="171450" indent="-171450">
              <a:buFont typeface="Arial" panose="020B0604020202020204" pitchFamily="34" charset="0"/>
              <a:buChar char="•"/>
            </a:pPr>
            <a:r>
              <a:rPr lang="en-US" dirty="0">
                <a:effectLst/>
              </a:rPr>
              <a:t>All serve to keep us from wandering out of the green pastures and into the wasteland of sin and dissipation.</a:t>
            </a:r>
          </a:p>
          <a:p>
            <a:pPr marL="171450" indent="-171450">
              <a:buFont typeface="Arial" panose="020B0604020202020204" pitchFamily="34" charset="0"/>
              <a:buChar char="•"/>
            </a:pPr>
            <a:r>
              <a:rPr lang="en-US" b="1" dirty="0">
                <a:effectLst/>
              </a:rPr>
              <a:t>We need to pray for a blessing upon the thorny hedge of God, just as much as upon our daily bread.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6DDFC-CF3B-46E0-B689-A7A32A3BE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717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3E08D"/>
                </a:solidFill>
                <a:effectLst>
                  <a:outerShdw blurRad="38100" dist="38100" dir="2700000" algn="tl">
                    <a:srgbClr val="000000">
                      <a:alpha val="43137"/>
                    </a:srgbClr>
                  </a:outerShdw>
                </a:effectLst>
              </a:rPr>
              <a:t>Obstacles and hardships can be blessings, turning us away from an evil course in life.</a:t>
            </a:r>
          </a:p>
          <a:p>
            <a:pPr marL="171450" indent="-171450">
              <a:buFont typeface="Arial" panose="020B0604020202020204" pitchFamily="34" charset="0"/>
              <a:buChar char="•"/>
            </a:pPr>
            <a:r>
              <a:rPr lang="en-US" dirty="0">
                <a:effectLst/>
              </a:rPr>
              <a:t>They are God’s thorny hedge to restrain us from further transgressions. </a:t>
            </a:r>
          </a:p>
          <a:p>
            <a:pPr marL="171450" indent="-171450">
              <a:buFont typeface="Arial" panose="020B0604020202020204" pitchFamily="34" charset="0"/>
              <a:buChar char="•"/>
            </a:pPr>
            <a:r>
              <a:rPr lang="en-US" dirty="0">
                <a:effectLst/>
              </a:rPr>
              <a:t>It has well been said, "Heaven smites in mercy, even when the blow is severest.“</a:t>
            </a:r>
          </a:p>
          <a:p>
            <a:pPr marL="171450" indent="-171450">
              <a:buFont typeface="Arial" panose="020B0604020202020204" pitchFamily="34" charset="0"/>
              <a:buChar char="•"/>
            </a:pPr>
            <a:r>
              <a:rPr lang="en-US" dirty="0">
                <a:effectLst/>
              </a:rPr>
              <a:t>i.e. – It may hurt, but it is often what is needed for your soul!</a:t>
            </a:r>
          </a:p>
          <a:p>
            <a:pPr marL="171450" indent="-171450">
              <a:buFont typeface="Arial" panose="020B0604020202020204" pitchFamily="34" charset="0"/>
              <a:buChar char="•"/>
            </a:pPr>
            <a:endParaRPr lang="en-US" dirty="0">
              <a:effectLst/>
            </a:endParaRPr>
          </a:p>
          <a:p>
            <a:pPr marL="0" indent="0">
              <a:buFont typeface="Arial" panose="020B0604020202020204" pitchFamily="34" charset="0"/>
              <a:buNone/>
            </a:pPr>
            <a:r>
              <a:rPr lang="en-US" b="1" dirty="0">
                <a:effectLst/>
              </a:rPr>
              <a:t>(Revelation 3:19), [God’s message to the Lukewarm Laodiceans], </a:t>
            </a:r>
            <a:r>
              <a:rPr lang="en-US" i="1" dirty="0">
                <a:effectLst/>
              </a:rPr>
              <a:t>“</a:t>
            </a:r>
            <a:r>
              <a:rPr lang="en-US" i="1" dirty="0"/>
              <a:t>As many as I love, I rebuke and chasten. </a:t>
            </a:r>
            <a:r>
              <a:rPr lang="en-US" i="1" u="sng" dirty="0"/>
              <a:t>Therefore be zealous and repent</a:t>
            </a:r>
            <a:r>
              <a:rPr lang="en-US" i="1" dirty="0"/>
              <a:t>.”</a:t>
            </a:r>
            <a:endParaRPr lang="en-US" i="1"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6DDFC-CF3B-46E0-B689-A7A32A3BE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841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33B65-A6CA-45F4-A4B1-FC89B369A6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FAF65A-B7F0-400F-B8D3-BE620DB933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E964C9-FA59-4ED2-840A-EDF92E5CC616}"/>
              </a:ext>
            </a:extLst>
          </p:cNvPr>
          <p:cNvSpPr>
            <a:spLocks noGrp="1"/>
          </p:cNvSpPr>
          <p:nvPr>
            <p:ph type="dt" sz="half" idx="10"/>
          </p:nvPr>
        </p:nvSpPr>
        <p:spPr/>
        <p:txBody>
          <a:bodyPr/>
          <a:lstStyle/>
          <a:p>
            <a:fld id="{DAB7D73B-33CB-496E-8585-6468EACFB6D9}" type="datetimeFigureOut">
              <a:rPr lang="en-US" smtClean="0"/>
              <a:t>3/4/2018</a:t>
            </a:fld>
            <a:endParaRPr lang="en-US"/>
          </a:p>
        </p:txBody>
      </p:sp>
      <p:sp>
        <p:nvSpPr>
          <p:cNvPr id="5" name="Footer Placeholder 4">
            <a:extLst>
              <a:ext uri="{FF2B5EF4-FFF2-40B4-BE49-F238E27FC236}">
                <a16:creationId xmlns:a16="http://schemas.microsoft.com/office/drawing/2014/main" id="{127457B1-21C9-4DE6-B40A-5045058A6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2E090A-1090-4C4F-B16E-4A95D1E83636}"/>
              </a:ext>
            </a:extLst>
          </p:cNvPr>
          <p:cNvSpPr>
            <a:spLocks noGrp="1"/>
          </p:cNvSpPr>
          <p:nvPr>
            <p:ph type="sldNum" sz="quarter" idx="12"/>
          </p:nvPr>
        </p:nvSpPr>
        <p:spPr/>
        <p:txBody>
          <a:bodyPr/>
          <a:lstStyle/>
          <a:p>
            <a:fld id="{83691676-94F9-4703-87EF-962836075328}" type="slidenum">
              <a:rPr lang="en-US" smtClean="0"/>
              <a:t>‹#›</a:t>
            </a:fld>
            <a:endParaRPr lang="en-US"/>
          </a:p>
        </p:txBody>
      </p:sp>
    </p:spTree>
    <p:extLst>
      <p:ext uri="{BB962C8B-B14F-4D97-AF65-F5344CB8AC3E}">
        <p14:creationId xmlns:p14="http://schemas.microsoft.com/office/powerpoint/2010/main" val="366588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F6788-4FD3-4C82-8A8B-A56E0258BD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5FA7E5-F291-44A2-B44E-E0889516D85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D5C81C-F1E3-4FC3-9BD8-37ABA23807F1}"/>
              </a:ext>
            </a:extLst>
          </p:cNvPr>
          <p:cNvSpPr>
            <a:spLocks noGrp="1"/>
          </p:cNvSpPr>
          <p:nvPr>
            <p:ph type="dt" sz="half" idx="10"/>
          </p:nvPr>
        </p:nvSpPr>
        <p:spPr/>
        <p:txBody>
          <a:bodyPr/>
          <a:lstStyle/>
          <a:p>
            <a:fld id="{DAB7D73B-33CB-496E-8585-6468EACFB6D9}" type="datetimeFigureOut">
              <a:rPr lang="en-US" smtClean="0"/>
              <a:t>3/4/2018</a:t>
            </a:fld>
            <a:endParaRPr lang="en-US"/>
          </a:p>
        </p:txBody>
      </p:sp>
      <p:sp>
        <p:nvSpPr>
          <p:cNvPr id="5" name="Footer Placeholder 4">
            <a:extLst>
              <a:ext uri="{FF2B5EF4-FFF2-40B4-BE49-F238E27FC236}">
                <a16:creationId xmlns:a16="http://schemas.microsoft.com/office/drawing/2014/main" id="{1AE91BB7-77FA-4C40-BFE7-723A6C721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A9995-30FE-4382-82DE-3F0BB31BA8F0}"/>
              </a:ext>
            </a:extLst>
          </p:cNvPr>
          <p:cNvSpPr>
            <a:spLocks noGrp="1"/>
          </p:cNvSpPr>
          <p:nvPr>
            <p:ph type="sldNum" sz="quarter" idx="12"/>
          </p:nvPr>
        </p:nvSpPr>
        <p:spPr/>
        <p:txBody>
          <a:bodyPr/>
          <a:lstStyle/>
          <a:p>
            <a:fld id="{83691676-94F9-4703-87EF-962836075328}" type="slidenum">
              <a:rPr lang="en-US" smtClean="0"/>
              <a:t>‹#›</a:t>
            </a:fld>
            <a:endParaRPr lang="en-US"/>
          </a:p>
        </p:txBody>
      </p:sp>
    </p:spTree>
    <p:extLst>
      <p:ext uri="{BB962C8B-B14F-4D97-AF65-F5344CB8AC3E}">
        <p14:creationId xmlns:p14="http://schemas.microsoft.com/office/powerpoint/2010/main" val="172329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19FC08-A768-4488-8567-DFC076B213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B4EFB5-F049-41FB-9497-10A6D6EEC4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ECD2E6-DE29-4E51-80D2-BAF0956BAEB8}"/>
              </a:ext>
            </a:extLst>
          </p:cNvPr>
          <p:cNvSpPr>
            <a:spLocks noGrp="1"/>
          </p:cNvSpPr>
          <p:nvPr>
            <p:ph type="dt" sz="half" idx="10"/>
          </p:nvPr>
        </p:nvSpPr>
        <p:spPr/>
        <p:txBody>
          <a:bodyPr/>
          <a:lstStyle/>
          <a:p>
            <a:fld id="{DAB7D73B-33CB-496E-8585-6468EACFB6D9}" type="datetimeFigureOut">
              <a:rPr lang="en-US" smtClean="0"/>
              <a:t>3/4/2018</a:t>
            </a:fld>
            <a:endParaRPr lang="en-US"/>
          </a:p>
        </p:txBody>
      </p:sp>
      <p:sp>
        <p:nvSpPr>
          <p:cNvPr id="5" name="Footer Placeholder 4">
            <a:extLst>
              <a:ext uri="{FF2B5EF4-FFF2-40B4-BE49-F238E27FC236}">
                <a16:creationId xmlns:a16="http://schemas.microsoft.com/office/drawing/2014/main" id="{A711FE70-FBF2-42F5-ACA6-62F775A501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0A82B-DBCC-47A6-87BE-C377012B5AA4}"/>
              </a:ext>
            </a:extLst>
          </p:cNvPr>
          <p:cNvSpPr>
            <a:spLocks noGrp="1"/>
          </p:cNvSpPr>
          <p:nvPr>
            <p:ph type="sldNum" sz="quarter" idx="12"/>
          </p:nvPr>
        </p:nvSpPr>
        <p:spPr/>
        <p:txBody>
          <a:bodyPr/>
          <a:lstStyle/>
          <a:p>
            <a:fld id="{83691676-94F9-4703-87EF-962836075328}" type="slidenum">
              <a:rPr lang="en-US" smtClean="0"/>
              <a:t>‹#›</a:t>
            </a:fld>
            <a:endParaRPr lang="en-US"/>
          </a:p>
        </p:txBody>
      </p:sp>
    </p:spTree>
    <p:extLst>
      <p:ext uri="{BB962C8B-B14F-4D97-AF65-F5344CB8AC3E}">
        <p14:creationId xmlns:p14="http://schemas.microsoft.com/office/powerpoint/2010/main" val="235421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A6D3F-302A-45BC-A3E0-D570501B2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5E064A-5759-403C-8270-98A9898C1A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A159EC-D457-4C8B-A3A0-B0B39588B047}"/>
              </a:ext>
            </a:extLst>
          </p:cNvPr>
          <p:cNvSpPr>
            <a:spLocks noGrp="1"/>
          </p:cNvSpPr>
          <p:nvPr>
            <p:ph type="dt" sz="half" idx="10"/>
          </p:nvPr>
        </p:nvSpPr>
        <p:spPr/>
        <p:txBody>
          <a:bodyPr/>
          <a:lstStyle/>
          <a:p>
            <a:fld id="{DAB7D73B-33CB-496E-8585-6468EACFB6D9}" type="datetimeFigureOut">
              <a:rPr lang="en-US" smtClean="0"/>
              <a:t>3/4/2018</a:t>
            </a:fld>
            <a:endParaRPr lang="en-US"/>
          </a:p>
        </p:txBody>
      </p:sp>
      <p:sp>
        <p:nvSpPr>
          <p:cNvPr id="5" name="Footer Placeholder 4">
            <a:extLst>
              <a:ext uri="{FF2B5EF4-FFF2-40B4-BE49-F238E27FC236}">
                <a16:creationId xmlns:a16="http://schemas.microsoft.com/office/drawing/2014/main" id="{567F529B-6E50-4DA4-A148-1404C706A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3C243-FF05-4B42-B061-BAC5F1D2BD9A}"/>
              </a:ext>
            </a:extLst>
          </p:cNvPr>
          <p:cNvSpPr>
            <a:spLocks noGrp="1"/>
          </p:cNvSpPr>
          <p:nvPr>
            <p:ph type="sldNum" sz="quarter" idx="12"/>
          </p:nvPr>
        </p:nvSpPr>
        <p:spPr/>
        <p:txBody>
          <a:bodyPr/>
          <a:lstStyle/>
          <a:p>
            <a:fld id="{83691676-94F9-4703-87EF-962836075328}" type="slidenum">
              <a:rPr lang="en-US" smtClean="0"/>
              <a:t>‹#›</a:t>
            </a:fld>
            <a:endParaRPr lang="en-US"/>
          </a:p>
        </p:txBody>
      </p:sp>
    </p:spTree>
    <p:extLst>
      <p:ext uri="{BB962C8B-B14F-4D97-AF65-F5344CB8AC3E}">
        <p14:creationId xmlns:p14="http://schemas.microsoft.com/office/powerpoint/2010/main" val="765445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82D29-C4FB-4422-B545-06BB7EDBB8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AEE235-0BE8-47A4-B1C8-A2732D900B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38BCDA-E4B4-42FC-B068-FB304058E948}"/>
              </a:ext>
            </a:extLst>
          </p:cNvPr>
          <p:cNvSpPr>
            <a:spLocks noGrp="1"/>
          </p:cNvSpPr>
          <p:nvPr>
            <p:ph type="dt" sz="half" idx="10"/>
          </p:nvPr>
        </p:nvSpPr>
        <p:spPr/>
        <p:txBody>
          <a:bodyPr/>
          <a:lstStyle/>
          <a:p>
            <a:fld id="{DAB7D73B-33CB-496E-8585-6468EACFB6D9}" type="datetimeFigureOut">
              <a:rPr lang="en-US" smtClean="0"/>
              <a:t>3/4/2018</a:t>
            </a:fld>
            <a:endParaRPr lang="en-US"/>
          </a:p>
        </p:txBody>
      </p:sp>
      <p:sp>
        <p:nvSpPr>
          <p:cNvPr id="5" name="Footer Placeholder 4">
            <a:extLst>
              <a:ext uri="{FF2B5EF4-FFF2-40B4-BE49-F238E27FC236}">
                <a16:creationId xmlns:a16="http://schemas.microsoft.com/office/drawing/2014/main" id="{CD522A68-AD28-4F05-8FDF-57A6C1D27C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54C4B5-BAAB-45DB-9E9D-4933E5DE8F1D}"/>
              </a:ext>
            </a:extLst>
          </p:cNvPr>
          <p:cNvSpPr>
            <a:spLocks noGrp="1"/>
          </p:cNvSpPr>
          <p:nvPr>
            <p:ph type="sldNum" sz="quarter" idx="12"/>
          </p:nvPr>
        </p:nvSpPr>
        <p:spPr/>
        <p:txBody>
          <a:bodyPr/>
          <a:lstStyle/>
          <a:p>
            <a:fld id="{83691676-94F9-4703-87EF-962836075328}" type="slidenum">
              <a:rPr lang="en-US" smtClean="0"/>
              <a:t>‹#›</a:t>
            </a:fld>
            <a:endParaRPr lang="en-US"/>
          </a:p>
        </p:txBody>
      </p:sp>
    </p:spTree>
    <p:extLst>
      <p:ext uri="{BB962C8B-B14F-4D97-AF65-F5344CB8AC3E}">
        <p14:creationId xmlns:p14="http://schemas.microsoft.com/office/powerpoint/2010/main" val="335120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65222-8194-4E85-80CD-B4D701C450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131874-07C8-4CD8-8160-4A1901F6582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FB295E-5D67-4AC4-9FCD-75BFA99687F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5A0685-B6F4-4FE8-A91D-055FC75B7FFD}"/>
              </a:ext>
            </a:extLst>
          </p:cNvPr>
          <p:cNvSpPr>
            <a:spLocks noGrp="1"/>
          </p:cNvSpPr>
          <p:nvPr>
            <p:ph type="dt" sz="half" idx="10"/>
          </p:nvPr>
        </p:nvSpPr>
        <p:spPr/>
        <p:txBody>
          <a:bodyPr/>
          <a:lstStyle/>
          <a:p>
            <a:fld id="{DAB7D73B-33CB-496E-8585-6468EACFB6D9}" type="datetimeFigureOut">
              <a:rPr lang="en-US" smtClean="0"/>
              <a:t>3/4/2018</a:t>
            </a:fld>
            <a:endParaRPr lang="en-US"/>
          </a:p>
        </p:txBody>
      </p:sp>
      <p:sp>
        <p:nvSpPr>
          <p:cNvPr id="6" name="Footer Placeholder 5">
            <a:extLst>
              <a:ext uri="{FF2B5EF4-FFF2-40B4-BE49-F238E27FC236}">
                <a16:creationId xmlns:a16="http://schemas.microsoft.com/office/drawing/2014/main" id="{B44F2297-6E3D-4D73-94D9-564E3AA2CC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48F495-CECC-47BB-8363-F786E9E9C03B}"/>
              </a:ext>
            </a:extLst>
          </p:cNvPr>
          <p:cNvSpPr>
            <a:spLocks noGrp="1"/>
          </p:cNvSpPr>
          <p:nvPr>
            <p:ph type="sldNum" sz="quarter" idx="12"/>
          </p:nvPr>
        </p:nvSpPr>
        <p:spPr/>
        <p:txBody>
          <a:bodyPr/>
          <a:lstStyle/>
          <a:p>
            <a:fld id="{83691676-94F9-4703-87EF-962836075328}" type="slidenum">
              <a:rPr lang="en-US" smtClean="0"/>
              <a:t>‹#›</a:t>
            </a:fld>
            <a:endParaRPr lang="en-US"/>
          </a:p>
        </p:txBody>
      </p:sp>
    </p:spTree>
    <p:extLst>
      <p:ext uri="{BB962C8B-B14F-4D97-AF65-F5344CB8AC3E}">
        <p14:creationId xmlns:p14="http://schemas.microsoft.com/office/powerpoint/2010/main" val="193110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E74F-E948-4503-BD76-8B013CE965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F04D7F-367E-42C3-BC8E-1A63DE5A6C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3C01CAC-029E-4FC7-A6CB-756813C093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141597-02EB-4EFC-BEE4-083BB240E5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59AD3E-6E22-4F62-94F4-070A8395EC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F1444B-92E8-4A49-9AA8-CC3F1F15981A}"/>
              </a:ext>
            </a:extLst>
          </p:cNvPr>
          <p:cNvSpPr>
            <a:spLocks noGrp="1"/>
          </p:cNvSpPr>
          <p:nvPr>
            <p:ph type="dt" sz="half" idx="10"/>
          </p:nvPr>
        </p:nvSpPr>
        <p:spPr/>
        <p:txBody>
          <a:bodyPr/>
          <a:lstStyle/>
          <a:p>
            <a:fld id="{DAB7D73B-33CB-496E-8585-6468EACFB6D9}" type="datetimeFigureOut">
              <a:rPr lang="en-US" smtClean="0"/>
              <a:t>3/4/2018</a:t>
            </a:fld>
            <a:endParaRPr lang="en-US"/>
          </a:p>
        </p:txBody>
      </p:sp>
      <p:sp>
        <p:nvSpPr>
          <p:cNvPr id="8" name="Footer Placeholder 7">
            <a:extLst>
              <a:ext uri="{FF2B5EF4-FFF2-40B4-BE49-F238E27FC236}">
                <a16:creationId xmlns:a16="http://schemas.microsoft.com/office/drawing/2014/main" id="{A9DB8BE8-F9A3-455F-AFF6-1F1186D4F0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A5CD4E-90CC-4E16-ABD7-8B37DD891317}"/>
              </a:ext>
            </a:extLst>
          </p:cNvPr>
          <p:cNvSpPr>
            <a:spLocks noGrp="1"/>
          </p:cNvSpPr>
          <p:nvPr>
            <p:ph type="sldNum" sz="quarter" idx="12"/>
          </p:nvPr>
        </p:nvSpPr>
        <p:spPr/>
        <p:txBody>
          <a:bodyPr/>
          <a:lstStyle/>
          <a:p>
            <a:fld id="{83691676-94F9-4703-87EF-962836075328}" type="slidenum">
              <a:rPr lang="en-US" smtClean="0"/>
              <a:t>‹#›</a:t>
            </a:fld>
            <a:endParaRPr lang="en-US"/>
          </a:p>
        </p:txBody>
      </p:sp>
    </p:spTree>
    <p:extLst>
      <p:ext uri="{BB962C8B-B14F-4D97-AF65-F5344CB8AC3E}">
        <p14:creationId xmlns:p14="http://schemas.microsoft.com/office/powerpoint/2010/main" val="3379892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2F96-DE16-4E51-BB5D-E07E35FECF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8F1AAF-2293-42B2-83B0-1362FB4229DA}"/>
              </a:ext>
            </a:extLst>
          </p:cNvPr>
          <p:cNvSpPr>
            <a:spLocks noGrp="1"/>
          </p:cNvSpPr>
          <p:nvPr>
            <p:ph type="dt" sz="half" idx="10"/>
          </p:nvPr>
        </p:nvSpPr>
        <p:spPr/>
        <p:txBody>
          <a:bodyPr/>
          <a:lstStyle/>
          <a:p>
            <a:fld id="{DAB7D73B-33CB-496E-8585-6468EACFB6D9}" type="datetimeFigureOut">
              <a:rPr lang="en-US" smtClean="0"/>
              <a:t>3/4/2018</a:t>
            </a:fld>
            <a:endParaRPr lang="en-US"/>
          </a:p>
        </p:txBody>
      </p:sp>
      <p:sp>
        <p:nvSpPr>
          <p:cNvPr id="4" name="Footer Placeholder 3">
            <a:extLst>
              <a:ext uri="{FF2B5EF4-FFF2-40B4-BE49-F238E27FC236}">
                <a16:creationId xmlns:a16="http://schemas.microsoft.com/office/drawing/2014/main" id="{CDC3F206-65C4-4B2A-808D-45618043DA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826DE4-F881-45D8-A82E-5A2EA0AB3086}"/>
              </a:ext>
            </a:extLst>
          </p:cNvPr>
          <p:cNvSpPr>
            <a:spLocks noGrp="1"/>
          </p:cNvSpPr>
          <p:nvPr>
            <p:ph type="sldNum" sz="quarter" idx="12"/>
          </p:nvPr>
        </p:nvSpPr>
        <p:spPr/>
        <p:txBody>
          <a:bodyPr/>
          <a:lstStyle/>
          <a:p>
            <a:fld id="{83691676-94F9-4703-87EF-962836075328}" type="slidenum">
              <a:rPr lang="en-US" smtClean="0"/>
              <a:t>‹#›</a:t>
            </a:fld>
            <a:endParaRPr lang="en-US"/>
          </a:p>
        </p:txBody>
      </p:sp>
    </p:spTree>
    <p:extLst>
      <p:ext uri="{BB962C8B-B14F-4D97-AF65-F5344CB8AC3E}">
        <p14:creationId xmlns:p14="http://schemas.microsoft.com/office/powerpoint/2010/main" val="816627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EFC8B6-0904-4907-8D93-014B657AB482}"/>
              </a:ext>
            </a:extLst>
          </p:cNvPr>
          <p:cNvSpPr>
            <a:spLocks noGrp="1"/>
          </p:cNvSpPr>
          <p:nvPr>
            <p:ph type="dt" sz="half" idx="10"/>
          </p:nvPr>
        </p:nvSpPr>
        <p:spPr/>
        <p:txBody>
          <a:bodyPr/>
          <a:lstStyle/>
          <a:p>
            <a:fld id="{DAB7D73B-33CB-496E-8585-6468EACFB6D9}" type="datetimeFigureOut">
              <a:rPr lang="en-US" smtClean="0"/>
              <a:t>3/4/2018</a:t>
            </a:fld>
            <a:endParaRPr lang="en-US"/>
          </a:p>
        </p:txBody>
      </p:sp>
      <p:sp>
        <p:nvSpPr>
          <p:cNvPr id="3" name="Footer Placeholder 2">
            <a:extLst>
              <a:ext uri="{FF2B5EF4-FFF2-40B4-BE49-F238E27FC236}">
                <a16:creationId xmlns:a16="http://schemas.microsoft.com/office/drawing/2014/main" id="{AA7434DD-E5E6-4A30-98FD-15E0D0FB82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839B66-7E35-4246-91CA-0D11346B4EAB}"/>
              </a:ext>
            </a:extLst>
          </p:cNvPr>
          <p:cNvSpPr>
            <a:spLocks noGrp="1"/>
          </p:cNvSpPr>
          <p:nvPr>
            <p:ph type="sldNum" sz="quarter" idx="12"/>
          </p:nvPr>
        </p:nvSpPr>
        <p:spPr/>
        <p:txBody>
          <a:bodyPr/>
          <a:lstStyle/>
          <a:p>
            <a:fld id="{83691676-94F9-4703-87EF-962836075328}" type="slidenum">
              <a:rPr lang="en-US" smtClean="0"/>
              <a:t>‹#›</a:t>
            </a:fld>
            <a:endParaRPr lang="en-US"/>
          </a:p>
        </p:txBody>
      </p:sp>
    </p:spTree>
    <p:extLst>
      <p:ext uri="{BB962C8B-B14F-4D97-AF65-F5344CB8AC3E}">
        <p14:creationId xmlns:p14="http://schemas.microsoft.com/office/powerpoint/2010/main" val="4212293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F79AA-F4C6-4229-8D8F-86D795B84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4A302E-EEE1-4F32-92B4-8A68510A7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D72E66-2DEB-45D0-84B1-19DF2CE56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224856-64E2-4B28-AB45-715D735263A5}"/>
              </a:ext>
            </a:extLst>
          </p:cNvPr>
          <p:cNvSpPr>
            <a:spLocks noGrp="1"/>
          </p:cNvSpPr>
          <p:nvPr>
            <p:ph type="dt" sz="half" idx="10"/>
          </p:nvPr>
        </p:nvSpPr>
        <p:spPr/>
        <p:txBody>
          <a:bodyPr/>
          <a:lstStyle/>
          <a:p>
            <a:fld id="{DAB7D73B-33CB-496E-8585-6468EACFB6D9}" type="datetimeFigureOut">
              <a:rPr lang="en-US" smtClean="0"/>
              <a:t>3/4/2018</a:t>
            </a:fld>
            <a:endParaRPr lang="en-US"/>
          </a:p>
        </p:txBody>
      </p:sp>
      <p:sp>
        <p:nvSpPr>
          <p:cNvPr id="6" name="Footer Placeholder 5">
            <a:extLst>
              <a:ext uri="{FF2B5EF4-FFF2-40B4-BE49-F238E27FC236}">
                <a16:creationId xmlns:a16="http://schemas.microsoft.com/office/drawing/2014/main" id="{C41926A3-0074-45A9-939F-6B82175EF4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5F80E7-A0E9-42F3-A073-F91581696550}"/>
              </a:ext>
            </a:extLst>
          </p:cNvPr>
          <p:cNvSpPr>
            <a:spLocks noGrp="1"/>
          </p:cNvSpPr>
          <p:nvPr>
            <p:ph type="sldNum" sz="quarter" idx="12"/>
          </p:nvPr>
        </p:nvSpPr>
        <p:spPr/>
        <p:txBody>
          <a:bodyPr/>
          <a:lstStyle/>
          <a:p>
            <a:fld id="{83691676-94F9-4703-87EF-962836075328}" type="slidenum">
              <a:rPr lang="en-US" smtClean="0"/>
              <a:t>‹#›</a:t>
            </a:fld>
            <a:endParaRPr lang="en-US"/>
          </a:p>
        </p:txBody>
      </p:sp>
    </p:spTree>
    <p:extLst>
      <p:ext uri="{BB962C8B-B14F-4D97-AF65-F5344CB8AC3E}">
        <p14:creationId xmlns:p14="http://schemas.microsoft.com/office/powerpoint/2010/main" val="2287108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E5B76-8E7F-4166-8DA2-FFD8D8F7B6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89BA95-8D5A-4425-97D2-688C98E2D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3CA9F2-8C65-443A-BBEE-CD4C2105E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BF12C6-A791-4A23-99F8-BD1067A400E5}"/>
              </a:ext>
            </a:extLst>
          </p:cNvPr>
          <p:cNvSpPr>
            <a:spLocks noGrp="1"/>
          </p:cNvSpPr>
          <p:nvPr>
            <p:ph type="dt" sz="half" idx="10"/>
          </p:nvPr>
        </p:nvSpPr>
        <p:spPr/>
        <p:txBody>
          <a:bodyPr/>
          <a:lstStyle/>
          <a:p>
            <a:fld id="{DAB7D73B-33CB-496E-8585-6468EACFB6D9}" type="datetimeFigureOut">
              <a:rPr lang="en-US" smtClean="0"/>
              <a:t>3/4/2018</a:t>
            </a:fld>
            <a:endParaRPr lang="en-US"/>
          </a:p>
        </p:txBody>
      </p:sp>
      <p:sp>
        <p:nvSpPr>
          <p:cNvPr id="6" name="Footer Placeholder 5">
            <a:extLst>
              <a:ext uri="{FF2B5EF4-FFF2-40B4-BE49-F238E27FC236}">
                <a16:creationId xmlns:a16="http://schemas.microsoft.com/office/drawing/2014/main" id="{9940805A-9284-4FFA-BB8D-D8E4501AD6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AD0ED3-9E1C-4134-A6A3-9428FBF8715F}"/>
              </a:ext>
            </a:extLst>
          </p:cNvPr>
          <p:cNvSpPr>
            <a:spLocks noGrp="1"/>
          </p:cNvSpPr>
          <p:nvPr>
            <p:ph type="sldNum" sz="quarter" idx="12"/>
          </p:nvPr>
        </p:nvSpPr>
        <p:spPr/>
        <p:txBody>
          <a:bodyPr/>
          <a:lstStyle/>
          <a:p>
            <a:fld id="{83691676-94F9-4703-87EF-962836075328}" type="slidenum">
              <a:rPr lang="en-US" smtClean="0"/>
              <a:t>‹#›</a:t>
            </a:fld>
            <a:endParaRPr lang="en-US"/>
          </a:p>
        </p:txBody>
      </p:sp>
    </p:spTree>
    <p:extLst>
      <p:ext uri="{BB962C8B-B14F-4D97-AF65-F5344CB8AC3E}">
        <p14:creationId xmlns:p14="http://schemas.microsoft.com/office/powerpoint/2010/main" val="4152612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0EA2C5-9B60-4839-BCA8-DBE45CF93D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191D52-7E1A-426A-B58C-34ED0308C6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E7691-60F5-4082-846E-75A4C8573C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7D73B-33CB-496E-8585-6468EACFB6D9}" type="datetimeFigureOut">
              <a:rPr lang="en-US" smtClean="0"/>
              <a:t>3/4/2018</a:t>
            </a:fld>
            <a:endParaRPr lang="en-US"/>
          </a:p>
        </p:txBody>
      </p:sp>
      <p:sp>
        <p:nvSpPr>
          <p:cNvPr id="5" name="Footer Placeholder 4">
            <a:extLst>
              <a:ext uri="{FF2B5EF4-FFF2-40B4-BE49-F238E27FC236}">
                <a16:creationId xmlns:a16="http://schemas.microsoft.com/office/drawing/2014/main" id="{90C7FC38-042E-4B71-BBF8-B8DF2DF1AD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3E4BAC-8DE6-45C1-B190-C06FF072B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91676-94F9-4703-87EF-962836075328}" type="slidenum">
              <a:rPr lang="en-US" smtClean="0"/>
              <a:t>‹#›</a:t>
            </a:fld>
            <a:endParaRPr lang="en-US"/>
          </a:p>
        </p:txBody>
      </p:sp>
    </p:spTree>
    <p:extLst>
      <p:ext uri="{BB962C8B-B14F-4D97-AF65-F5344CB8AC3E}">
        <p14:creationId xmlns:p14="http://schemas.microsoft.com/office/powerpoint/2010/main" val="586948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2C95-EA26-4DE6-9757-328E55956431}"/>
              </a:ext>
            </a:extLst>
          </p:cNvPr>
          <p:cNvSpPr>
            <a:spLocks noGrp="1"/>
          </p:cNvSpPr>
          <p:nvPr>
            <p:ph type="ctrTitle"/>
          </p:nvPr>
        </p:nvSpPr>
        <p:spPr>
          <a:xfrm>
            <a:off x="5202622" y="326203"/>
            <a:ext cx="6731875" cy="1655761"/>
          </a:xfrm>
        </p:spPr>
        <p:txBody>
          <a:bodyPr anchor="t">
            <a:noAutofit/>
          </a:bodyPr>
          <a:lstStyle/>
          <a:p>
            <a:pPr algn="l"/>
            <a:r>
              <a:rPr lang="en-US" sz="9600" dirty="0">
                <a:solidFill>
                  <a:srgbClr val="F3E08D"/>
                </a:solidFill>
                <a:effectLst>
                  <a:outerShdw blurRad="38100" dist="38100" dir="2700000" algn="tl">
                    <a:srgbClr val="000000">
                      <a:alpha val="43137"/>
                    </a:srgbClr>
                  </a:outerShdw>
                </a:effectLst>
                <a:latin typeface="Mervale Script" panose="03060506000000020000" pitchFamily="66" charset="0"/>
              </a:rPr>
              <a:t>The Hedge of God</a:t>
            </a:r>
          </a:p>
        </p:txBody>
      </p:sp>
      <p:sp>
        <p:nvSpPr>
          <p:cNvPr id="3" name="Subtitle 2">
            <a:extLst>
              <a:ext uri="{FF2B5EF4-FFF2-40B4-BE49-F238E27FC236}">
                <a16:creationId xmlns:a16="http://schemas.microsoft.com/office/drawing/2014/main" id="{42D9D013-8A9C-48FB-B5F3-E2BD0EEC9801}"/>
              </a:ext>
            </a:extLst>
          </p:cNvPr>
          <p:cNvSpPr>
            <a:spLocks noGrp="1"/>
          </p:cNvSpPr>
          <p:nvPr>
            <p:ph type="subTitle" idx="1"/>
          </p:nvPr>
        </p:nvSpPr>
        <p:spPr>
          <a:xfrm>
            <a:off x="1665890" y="1773238"/>
            <a:ext cx="9144000" cy="1655762"/>
          </a:xfrm>
        </p:spPr>
        <p:txBody>
          <a:bodyPr>
            <a:normAutofit/>
          </a:bodyPr>
          <a:lstStyle/>
          <a:p>
            <a:r>
              <a:rPr lang="en-US" sz="4800" b="1" dirty="0">
                <a:solidFill>
                  <a:srgbClr val="F3E08D"/>
                </a:solidFill>
                <a:effectLst>
                  <a:outerShdw blurRad="38100" dist="38100" dir="2700000" algn="tl">
                    <a:srgbClr val="000000">
                      <a:alpha val="43137"/>
                    </a:srgbClr>
                  </a:outerShdw>
                </a:effectLst>
              </a:rPr>
              <a:t>Hosea 2</a:t>
            </a:r>
          </a:p>
        </p:txBody>
      </p:sp>
    </p:spTree>
    <p:extLst>
      <p:ext uri="{BB962C8B-B14F-4D97-AF65-F5344CB8AC3E}">
        <p14:creationId xmlns:p14="http://schemas.microsoft.com/office/powerpoint/2010/main" val="3134379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25"/>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B2FD-ADF7-4E62-BDA2-FBA711F327C8}"/>
              </a:ext>
            </a:extLst>
          </p:cNvPr>
          <p:cNvSpPr>
            <a:spLocks noGrp="1"/>
          </p:cNvSpPr>
          <p:nvPr>
            <p:ph type="title"/>
          </p:nvPr>
        </p:nvSpPr>
        <p:spPr>
          <a:xfrm>
            <a:off x="571500" y="365125"/>
            <a:ext cx="10782300" cy="1189355"/>
          </a:xfrm>
        </p:spPr>
        <p:txBody>
          <a:bodyPr>
            <a:normAutofit/>
          </a:bodyPr>
          <a:lstStyle/>
          <a:p>
            <a:r>
              <a:rPr lang="en-US" sz="6000" dirty="0">
                <a:solidFill>
                  <a:srgbClr val="F3E08D"/>
                </a:solidFill>
                <a:effectLst>
                  <a:outerShdw blurRad="38100" dist="38100" dir="2700000" algn="tl">
                    <a:srgbClr val="000000">
                      <a:alpha val="43137"/>
                    </a:srgbClr>
                  </a:outerShdw>
                </a:effectLst>
                <a:latin typeface="Mervale Script" panose="03060506000000020000" pitchFamily="66" charset="0"/>
              </a:rPr>
              <a:t>The Hedge of God</a:t>
            </a:r>
          </a:p>
        </p:txBody>
      </p:sp>
      <p:sp>
        <p:nvSpPr>
          <p:cNvPr id="3" name="Content Placeholder 2">
            <a:extLst>
              <a:ext uri="{FF2B5EF4-FFF2-40B4-BE49-F238E27FC236}">
                <a16:creationId xmlns:a16="http://schemas.microsoft.com/office/drawing/2014/main" id="{51585463-0D6B-4FE0-9B33-2262797EC03B}"/>
              </a:ext>
            </a:extLst>
          </p:cNvPr>
          <p:cNvSpPr>
            <a:spLocks noGrp="1"/>
          </p:cNvSpPr>
          <p:nvPr>
            <p:ph idx="1"/>
          </p:nvPr>
        </p:nvSpPr>
        <p:spPr>
          <a:xfrm>
            <a:off x="571500" y="1825625"/>
            <a:ext cx="11041380" cy="4351338"/>
          </a:xfrm>
        </p:spPr>
        <p:txBody>
          <a:bodyPr>
            <a:normAutofit/>
          </a:bodyPr>
          <a:lstStyle/>
          <a:p>
            <a:pPr marL="346075" indent="-346075"/>
            <a:r>
              <a:rPr lang="en-US" sz="4400" dirty="0">
                <a:solidFill>
                  <a:srgbClr val="F3E08D"/>
                </a:solidFill>
                <a:effectLst>
                  <a:outerShdw blurRad="38100" dist="38100" dir="2700000" algn="tl">
                    <a:srgbClr val="000000">
                      <a:alpha val="43137"/>
                    </a:srgbClr>
                  </a:outerShdw>
                </a:effectLst>
              </a:rPr>
              <a:t>The Lord will chasten the son in whom He delights (Proverbs 3:12)</a:t>
            </a:r>
          </a:p>
        </p:txBody>
      </p:sp>
    </p:spTree>
    <p:extLst>
      <p:ext uri="{BB962C8B-B14F-4D97-AF65-F5344CB8AC3E}">
        <p14:creationId xmlns:p14="http://schemas.microsoft.com/office/powerpoint/2010/main" val="158060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25"/>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B2FD-ADF7-4E62-BDA2-FBA711F327C8}"/>
              </a:ext>
            </a:extLst>
          </p:cNvPr>
          <p:cNvSpPr>
            <a:spLocks noGrp="1"/>
          </p:cNvSpPr>
          <p:nvPr>
            <p:ph type="title"/>
          </p:nvPr>
        </p:nvSpPr>
        <p:spPr>
          <a:xfrm>
            <a:off x="571500" y="365125"/>
            <a:ext cx="10782300" cy="1189355"/>
          </a:xfrm>
        </p:spPr>
        <p:txBody>
          <a:bodyPr>
            <a:normAutofit/>
          </a:bodyPr>
          <a:lstStyle/>
          <a:p>
            <a:r>
              <a:rPr lang="en-US" sz="6000" dirty="0">
                <a:solidFill>
                  <a:srgbClr val="F3E08D"/>
                </a:solidFill>
                <a:effectLst>
                  <a:outerShdw blurRad="38100" dist="38100" dir="2700000" algn="tl">
                    <a:srgbClr val="000000">
                      <a:alpha val="43137"/>
                    </a:srgbClr>
                  </a:outerShdw>
                </a:effectLst>
                <a:latin typeface="Mervale Script" panose="03060506000000020000" pitchFamily="66" charset="0"/>
              </a:rPr>
              <a:t>The Hedge of God</a:t>
            </a:r>
          </a:p>
        </p:txBody>
      </p:sp>
      <p:sp>
        <p:nvSpPr>
          <p:cNvPr id="3" name="Content Placeholder 2">
            <a:extLst>
              <a:ext uri="{FF2B5EF4-FFF2-40B4-BE49-F238E27FC236}">
                <a16:creationId xmlns:a16="http://schemas.microsoft.com/office/drawing/2014/main" id="{51585463-0D6B-4FE0-9B33-2262797EC03B}"/>
              </a:ext>
            </a:extLst>
          </p:cNvPr>
          <p:cNvSpPr>
            <a:spLocks noGrp="1"/>
          </p:cNvSpPr>
          <p:nvPr>
            <p:ph idx="1"/>
          </p:nvPr>
        </p:nvSpPr>
        <p:spPr>
          <a:xfrm>
            <a:off x="571500" y="1825625"/>
            <a:ext cx="11041380" cy="4351338"/>
          </a:xfrm>
        </p:spPr>
        <p:txBody>
          <a:bodyPr>
            <a:normAutofit/>
          </a:bodyPr>
          <a:lstStyle/>
          <a:p>
            <a:pPr marL="346075" indent="-346075"/>
            <a:r>
              <a:rPr lang="en-US" sz="4400" dirty="0">
                <a:solidFill>
                  <a:srgbClr val="F3E08D"/>
                </a:solidFill>
                <a:effectLst>
                  <a:outerShdw blurRad="38100" dist="38100" dir="2700000" algn="tl">
                    <a:srgbClr val="000000">
                      <a:alpha val="43137"/>
                    </a:srgbClr>
                  </a:outerShdw>
                </a:effectLst>
              </a:rPr>
              <a:t>The Lord will chasten the son in whom He delights (Proverbs 3:12)</a:t>
            </a:r>
          </a:p>
          <a:p>
            <a:pPr marL="346075" indent="-346075"/>
            <a:r>
              <a:rPr lang="en-US" sz="4400" dirty="0">
                <a:solidFill>
                  <a:srgbClr val="F3E08D"/>
                </a:solidFill>
                <a:effectLst>
                  <a:outerShdw blurRad="38100" dist="38100" dir="2700000" algn="tl">
                    <a:srgbClr val="000000">
                      <a:alpha val="43137"/>
                    </a:srgbClr>
                  </a:outerShdw>
                </a:effectLst>
              </a:rPr>
              <a:t>From a hedge of thorns to a stone wall – Increasing severity (Isaiah 5:5; Lev. 26:14-42)</a:t>
            </a:r>
          </a:p>
        </p:txBody>
      </p:sp>
    </p:spTree>
    <p:extLst>
      <p:ext uri="{BB962C8B-B14F-4D97-AF65-F5344CB8AC3E}">
        <p14:creationId xmlns:p14="http://schemas.microsoft.com/office/powerpoint/2010/main" val="271750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25"/>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B2FD-ADF7-4E62-BDA2-FBA711F327C8}"/>
              </a:ext>
            </a:extLst>
          </p:cNvPr>
          <p:cNvSpPr>
            <a:spLocks noGrp="1"/>
          </p:cNvSpPr>
          <p:nvPr>
            <p:ph type="title"/>
          </p:nvPr>
        </p:nvSpPr>
        <p:spPr>
          <a:xfrm>
            <a:off x="571500" y="365125"/>
            <a:ext cx="10782300" cy="1189355"/>
          </a:xfrm>
        </p:spPr>
        <p:txBody>
          <a:bodyPr>
            <a:normAutofit/>
          </a:bodyPr>
          <a:lstStyle/>
          <a:p>
            <a:r>
              <a:rPr lang="en-US" sz="6000" dirty="0">
                <a:solidFill>
                  <a:srgbClr val="F3E08D"/>
                </a:solidFill>
                <a:effectLst>
                  <a:outerShdw blurRad="38100" dist="38100" dir="2700000" algn="tl">
                    <a:srgbClr val="000000">
                      <a:alpha val="43137"/>
                    </a:srgbClr>
                  </a:outerShdw>
                </a:effectLst>
                <a:latin typeface="Mervale Script" panose="03060506000000020000" pitchFamily="66" charset="0"/>
              </a:rPr>
              <a:t>The Hedge of God</a:t>
            </a:r>
          </a:p>
        </p:txBody>
      </p:sp>
      <p:sp>
        <p:nvSpPr>
          <p:cNvPr id="3" name="Content Placeholder 2">
            <a:extLst>
              <a:ext uri="{FF2B5EF4-FFF2-40B4-BE49-F238E27FC236}">
                <a16:creationId xmlns:a16="http://schemas.microsoft.com/office/drawing/2014/main" id="{51585463-0D6B-4FE0-9B33-2262797EC03B}"/>
              </a:ext>
            </a:extLst>
          </p:cNvPr>
          <p:cNvSpPr>
            <a:spLocks noGrp="1"/>
          </p:cNvSpPr>
          <p:nvPr>
            <p:ph idx="1"/>
          </p:nvPr>
        </p:nvSpPr>
        <p:spPr>
          <a:xfrm>
            <a:off x="571500" y="1825625"/>
            <a:ext cx="11041380" cy="4351338"/>
          </a:xfrm>
        </p:spPr>
        <p:txBody>
          <a:bodyPr>
            <a:normAutofit/>
          </a:bodyPr>
          <a:lstStyle/>
          <a:p>
            <a:pPr marL="346075" indent="-346075"/>
            <a:r>
              <a:rPr lang="en-US" sz="4400" dirty="0">
                <a:solidFill>
                  <a:srgbClr val="F3E08D"/>
                </a:solidFill>
                <a:effectLst>
                  <a:outerShdw blurRad="38100" dist="38100" dir="2700000" algn="tl">
                    <a:srgbClr val="000000">
                      <a:alpha val="43137"/>
                    </a:srgbClr>
                  </a:outerShdw>
                </a:effectLst>
              </a:rPr>
              <a:t>The Lord will chasten the son in whom He delights (Proverbs 3:12)</a:t>
            </a:r>
          </a:p>
          <a:p>
            <a:pPr marL="346075" indent="-346075"/>
            <a:r>
              <a:rPr lang="en-US" sz="4400" dirty="0">
                <a:solidFill>
                  <a:srgbClr val="F3E08D"/>
                </a:solidFill>
                <a:effectLst>
                  <a:outerShdw blurRad="38100" dist="38100" dir="2700000" algn="tl">
                    <a:srgbClr val="000000">
                      <a:alpha val="43137"/>
                    </a:srgbClr>
                  </a:outerShdw>
                </a:effectLst>
              </a:rPr>
              <a:t>From a hedge of thorns to a stone wall – Increasing severity (Isaiah 5:5; Lev. 26:14-42)</a:t>
            </a:r>
          </a:p>
          <a:p>
            <a:pPr marL="346075" indent="-346075"/>
            <a:r>
              <a:rPr lang="en-US" sz="4400" dirty="0">
                <a:solidFill>
                  <a:srgbClr val="F3E08D"/>
                </a:solidFill>
                <a:effectLst>
                  <a:outerShdw blurRad="38100" dist="38100" dir="2700000" algn="tl">
                    <a:srgbClr val="000000">
                      <a:alpha val="43137"/>
                    </a:srgbClr>
                  </a:outerShdw>
                </a:effectLst>
              </a:rPr>
              <a:t>Application:  The difficulties of life are not always what they seem! (Hebrews 12:5-11)</a:t>
            </a:r>
          </a:p>
        </p:txBody>
      </p:sp>
    </p:spTree>
    <p:extLst>
      <p:ext uri="{BB962C8B-B14F-4D97-AF65-F5344CB8AC3E}">
        <p14:creationId xmlns:p14="http://schemas.microsoft.com/office/powerpoint/2010/main" val="290667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2C95-EA26-4DE6-9757-328E55956431}"/>
              </a:ext>
            </a:extLst>
          </p:cNvPr>
          <p:cNvSpPr>
            <a:spLocks noGrp="1"/>
          </p:cNvSpPr>
          <p:nvPr>
            <p:ph type="ctrTitle"/>
          </p:nvPr>
        </p:nvSpPr>
        <p:spPr>
          <a:xfrm>
            <a:off x="299547" y="310437"/>
            <a:ext cx="6731875" cy="1655761"/>
          </a:xfrm>
        </p:spPr>
        <p:txBody>
          <a:bodyPr anchor="t">
            <a:noAutofit/>
          </a:bodyPr>
          <a:lstStyle/>
          <a:p>
            <a:pPr algn="l"/>
            <a:r>
              <a:rPr lang="en-US" sz="8000" dirty="0">
                <a:solidFill>
                  <a:srgbClr val="F3E08D"/>
                </a:solidFill>
                <a:effectLst>
                  <a:outerShdw blurRad="38100" dist="38100" dir="2700000" algn="tl">
                    <a:srgbClr val="000000">
                      <a:alpha val="43137"/>
                    </a:srgbClr>
                  </a:outerShdw>
                </a:effectLst>
                <a:latin typeface="Mervale Script" panose="03060506000000020000" pitchFamily="66" charset="0"/>
              </a:rPr>
              <a:t>Conclusion</a:t>
            </a:r>
          </a:p>
        </p:txBody>
      </p:sp>
      <p:sp>
        <p:nvSpPr>
          <p:cNvPr id="3" name="Subtitle 2">
            <a:extLst>
              <a:ext uri="{FF2B5EF4-FFF2-40B4-BE49-F238E27FC236}">
                <a16:creationId xmlns:a16="http://schemas.microsoft.com/office/drawing/2014/main" id="{42D9D013-8A9C-48FB-B5F3-E2BD0EEC9801}"/>
              </a:ext>
            </a:extLst>
          </p:cNvPr>
          <p:cNvSpPr>
            <a:spLocks noGrp="1"/>
          </p:cNvSpPr>
          <p:nvPr>
            <p:ph type="subTitle" idx="1"/>
          </p:nvPr>
        </p:nvSpPr>
        <p:spPr>
          <a:xfrm>
            <a:off x="1665890" y="1773238"/>
            <a:ext cx="9144000" cy="3697396"/>
          </a:xfrm>
          <a:solidFill>
            <a:schemeClr val="tx1">
              <a:alpha val="59000"/>
            </a:schemeClr>
          </a:solidFill>
          <a:ln>
            <a:solidFill>
              <a:schemeClr val="tx1"/>
            </a:solidFill>
          </a:ln>
        </p:spPr>
        <p:txBody>
          <a:bodyPr>
            <a:normAutofit/>
          </a:bodyPr>
          <a:lstStyle/>
          <a:p>
            <a:r>
              <a:rPr lang="en-US" sz="4800" b="1" dirty="0">
                <a:solidFill>
                  <a:srgbClr val="F3E08D"/>
                </a:solidFill>
                <a:effectLst>
                  <a:outerShdw blurRad="38100" dist="38100" dir="2700000" algn="tl">
                    <a:srgbClr val="000000">
                      <a:alpha val="43137"/>
                    </a:srgbClr>
                  </a:outerShdw>
                </a:effectLst>
              </a:rPr>
              <a:t>Obstacles and hardships can be blessings, turning us away from an evil course in life.</a:t>
            </a:r>
          </a:p>
          <a:p>
            <a:endParaRPr lang="en-US" sz="2000" b="1" dirty="0">
              <a:solidFill>
                <a:srgbClr val="F3E08D"/>
              </a:solidFill>
              <a:effectLst>
                <a:outerShdw blurRad="38100" dist="38100" dir="2700000" algn="tl">
                  <a:srgbClr val="000000">
                    <a:alpha val="43137"/>
                  </a:srgbClr>
                </a:outerShdw>
              </a:effectLst>
            </a:endParaRPr>
          </a:p>
          <a:p>
            <a:r>
              <a:rPr lang="en-US" sz="4800" b="1" dirty="0">
                <a:solidFill>
                  <a:srgbClr val="F3E08D"/>
                </a:solidFill>
                <a:effectLst>
                  <a:outerShdw blurRad="38100" dist="38100" dir="2700000" algn="tl">
                    <a:srgbClr val="000000">
                      <a:alpha val="43137"/>
                    </a:srgbClr>
                  </a:outerShdw>
                </a:effectLst>
              </a:rPr>
              <a:t>They are God’s thorny Hedge</a:t>
            </a:r>
          </a:p>
        </p:txBody>
      </p:sp>
    </p:spTree>
    <p:extLst>
      <p:ext uri="{BB962C8B-B14F-4D97-AF65-F5344CB8AC3E}">
        <p14:creationId xmlns:p14="http://schemas.microsoft.com/office/powerpoint/2010/main" val="200422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1382</Words>
  <Application>Microsoft Office PowerPoint</Application>
  <PresentationFormat>Widescreen</PresentationFormat>
  <Paragraphs>76</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Mervale Script</vt:lpstr>
      <vt:lpstr>Calibri</vt:lpstr>
      <vt:lpstr>Arial</vt:lpstr>
      <vt:lpstr>Calibri Light</vt:lpstr>
      <vt:lpstr>Office Theme</vt:lpstr>
      <vt:lpstr>The Hedge of God</vt:lpstr>
      <vt:lpstr>The Hedge of God</vt:lpstr>
      <vt:lpstr>The Hedge of God</vt:lpstr>
      <vt:lpstr>The Hedge of God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Hedge of God</dc:title>
  <dc:creator>Stan Cox</dc:creator>
  <cp:lastModifiedBy>Stan Cox</cp:lastModifiedBy>
  <cp:revision>18</cp:revision>
  <dcterms:created xsi:type="dcterms:W3CDTF">2018-03-02T04:05:16Z</dcterms:created>
  <dcterms:modified xsi:type="dcterms:W3CDTF">2018-03-04T14:20:10Z</dcterms:modified>
</cp:coreProperties>
</file>