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57" r:id="rId3"/>
    <p:sldId id="258" r:id="rId4"/>
    <p:sldId id="260" r:id="rId5"/>
    <p:sldId id="259" r:id="rId6"/>
    <p:sldId id="261" r:id="rId7"/>
    <p:sldId id="272" r:id="rId8"/>
    <p:sldId id="262" r:id="rId9"/>
    <p:sldId id="263" r:id="rId10"/>
    <p:sldId id="273" r:id="rId11"/>
    <p:sldId id="264" r:id="rId12"/>
    <p:sldId id="274" r:id="rId13"/>
    <p:sldId id="265" r:id="rId14"/>
    <p:sldId id="266" r:id="rId15"/>
    <p:sldId id="275" r:id="rId16"/>
    <p:sldId id="267" r:id="rId17"/>
    <p:sldId id="268" r:id="rId18"/>
    <p:sldId id="276" r:id="rId19"/>
    <p:sldId id="269" r:id="rId20"/>
  </p:sldIdLst>
  <p:sldSz cx="9144000" cy="6858000" type="screen4x3"/>
  <p:notesSz cx="6858000" cy="9144000"/>
  <p:embeddedFontLst>
    <p:embeddedFont>
      <p:font typeface="Kenyan Coffee" panose="02000400000000000000" pitchFamily="2" charset="0"/>
      <p:regular r:id="rId22"/>
      <p: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9" autoAdjust="0"/>
  </p:normalViewPr>
  <p:slideViewPr>
    <p:cSldViewPr>
      <p:cViewPr>
        <p:scale>
          <a:sx n="66" d="100"/>
          <a:sy n="66" d="100"/>
        </p:scale>
        <p:origin x="-14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7435A-4D05-4A59-A293-02A76BD9E528}"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C299E-13A8-482B-8A30-008F9BF88F0A}" type="slidenum">
              <a:rPr lang="en-US" smtClean="0"/>
              <a:t>‹#›</a:t>
            </a:fld>
            <a:endParaRPr lang="en-US"/>
          </a:p>
        </p:txBody>
      </p:sp>
    </p:spTree>
    <p:extLst>
      <p:ext uri="{BB962C8B-B14F-4D97-AF65-F5344CB8AC3E}">
        <p14:creationId xmlns:p14="http://schemas.microsoft.com/office/powerpoint/2010/main" val="93490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Preached</a:t>
            </a:r>
            <a:r>
              <a:rPr lang="en-US" baseline="0" dirty="0" smtClean="0"/>
              <a:t> first at West Side </a:t>
            </a:r>
            <a:r>
              <a:rPr lang="en-US" baseline="0" smtClean="0"/>
              <a:t>on January 26, 2014 am</a:t>
            </a:r>
            <a:endParaRPr lang="en-US" smtClean="0"/>
          </a:p>
          <a:p>
            <a:r>
              <a:rPr lang="en-US" dirty="0" smtClean="0"/>
              <a:t>Print Slides:  1,15,18</a:t>
            </a:r>
            <a:endParaRPr lang="en-US" dirty="0"/>
          </a:p>
        </p:txBody>
      </p:sp>
      <p:sp>
        <p:nvSpPr>
          <p:cNvPr id="4" name="Slide Number Placeholder 3"/>
          <p:cNvSpPr>
            <a:spLocks noGrp="1"/>
          </p:cNvSpPr>
          <p:nvPr>
            <p:ph type="sldNum" sz="quarter" idx="10"/>
          </p:nvPr>
        </p:nvSpPr>
        <p:spPr/>
        <p:txBody>
          <a:bodyPr/>
          <a:lstStyle/>
          <a:p>
            <a:fld id="{7D1C299E-13A8-482B-8A30-008F9BF88F0A}" type="slidenum">
              <a:rPr lang="en-US" smtClean="0"/>
              <a:t>1</a:t>
            </a:fld>
            <a:endParaRPr lang="en-US"/>
          </a:p>
        </p:txBody>
      </p:sp>
    </p:spTree>
    <p:extLst>
      <p:ext uri="{BB962C8B-B14F-4D97-AF65-F5344CB8AC3E}">
        <p14:creationId xmlns:p14="http://schemas.microsoft.com/office/powerpoint/2010/main" val="211116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000">
                <a:solidFill>
                  <a:schemeClr val="bg1"/>
                </a:solidFill>
                <a:latin typeface="Kenyan Coffee" panose="020004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4E53AB2-8244-4B21-8623-4F2A43EE6B3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343291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53AB2-8244-4B21-8623-4F2A43EE6B3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355757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53AB2-8244-4B21-8623-4F2A43EE6B3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124702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53AB2-8244-4B21-8623-4F2A43EE6B3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419522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53AB2-8244-4B21-8623-4F2A43EE6B3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231036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53AB2-8244-4B21-8623-4F2A43EE6B39}"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88047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E53AB2-8244-4B21-8623-4F2A43EE6B39}"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3729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E53AB2-8244-4B21-8623-4F2A43EE6B39}"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213695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53AB2-8244-4B21-8623-4F2A43EE6B39}"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342165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53AB2-8244-4B21-8623-4F2A43EE6B39}"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316749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53AB2-8244-4B21-8623-4F2A43EE6B39}"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968B3-6BC1-4239-9FFC-509235FCE9E7}" type="slidenum">
              <a:rPr lang="en-US" smtClean="0"/>
              <a:t>‹#›</a:t>
            </a:fld>
            <a:endParaRPr lang="en-US"/>
          </a:p>
        </p:txBody>
      </p:sp>
    </p:spTree>
    <p:extLst>
      <p:ext uri="{BB962C8B-B14F-4D97-AF65-F5344CB8AC3E}">
        <p14:creationId xmlns:p14="http://schemas.microsoft.com/office/powerpoint/2010/main" val="164358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tx2">
              <a:lumMod val="50000"/>
            </a:schemeClr>
          </a:fgClr>
          <a:bgClr>
            <a:schemeClr val="accent1">
              <a:lumMod val="5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53AB2-8244-4B21-8623-4F2A43EE6B39}"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968B3-6BC1-4239-9FFC-509235FCE9E7}" type="slidenum">
              <a:rPr lang="en-US" smtClean="0"/>
              <a:t>‹#›</a:t>
            </a:fld>
            <a:endParaRPr lang="en-US"/>
          </a:p>
        </p:txBody>
      </p:sp>
    </p:spTree>
    <p:extLst>
      <p:ext uri="{BB962C8B-B14F-4D97-AF65-F5344CB8AC3E}">
        <p14:creationId xmlns:p14="http://schemas.microsoft.com/office/powerpoint/2010/main" val="228882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400" kern="1200">
          <a:solidFill>
            <a:schemeClr val="bg1"/>
          </a:solidFill>
          <a:latin typeface="Kenyan Coffee" panose="020004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7200" spc="300" dirty="0" smtClean="0">
                <a:effectLst>
                  <a:innerShdw blurRad="63500" dist="50800" dir="18900000">
                    <a:prstClr val="black">
                      <a:alpha val="50000"/>
                    </a:prstClr>
                  </a:innerShdw>
                </a:effectLst>
              </a:rPr>
              <a:t>The High Cost of a Free Gift</a:t>
            </a:r>
            <a:endParaRPr lang="en-US" sz="72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685800" y="1883229"/>
            <a:ext cx="3886200" cy="4343400"/>
          </a:xfrm>
        </p:spPr>
        <p:txBody>
          <a:bodyPr>
            <a:normAutofit/>
          </a:bodyPr>
          <a:lstStyle/>
          <a:p>
            <a:r>
              <a:rPr lang="en-US" sz="3600" dirty="0" smtClean="0"/>
              <a:t>For the wages of sin is death, but the </a:t>
            </a:r>
            <a:r>
              <a:rPr lang="en-US" sz="3600" dirty="0" smtClean="0">
                <a:solidFill>
                  <a:srgbClr val="FFFF00"/>
                </a:solidFill>
              </a:rPr>
              <a:t>gift of God</a:t>
            </a:r>
            <a:br>
              <a:rPr lang="en-US" sz="3600" dirty="0" smtClean="0">
                <a:solidFill>
                  <a:srgbClr val="FFFF00"/>
                </a:solidFill>
              </a:rPr>
            </a:br>
            <a:r>
              <a:rPr lang="en-US" sz="3600" dirty="0" smtClean="0"/>
              <a:t>is eternal life</a:t>
            </a:r>
            <a:br>
              <a:rPr lang="en-US" sz="3600" dirty="0" smtClean="0"/>
            </a:br>
            <a:r>
              <a:rPr lang="en-US" sz="3600" dirty="0" smtClean="0"/>
              <a:t>in Christ Jesus</a:t>
            </a:r>
            <a:br>
              <a:rPr lang="en-US" sz="3600" dirty="0" smtClean="0"/>
            </a:br>
            <a:r>
              <a:rPr lang="en-US" sz="3600" dirty="0" smtClean="0"/>
              <a:t>our Lord.</a:t>
            </a:r>
          </a:p>
          <a:p>
            <a:r>
              <a:rPr lang="en-US" sz="3600" dirty="0" smtClean="0"/>
              <a:t>(Romans 6:23)</a:t>
            </a:r>
            <a:endParaRPr lang="en-US" sz="3600" dirty="0"/>
          </a:p>
        </p:txBody>
      </p:sp>
      <p:pic>
        <p:nvPicPr>
          <p:cNvPr id="1026" name="Picture 2" descr="http://qualitylivingmadesimple.com/wp-content/uploads/2012/07/Gr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45229"/>
            <a:ext cx="3759200" cy="2819400"/>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7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1"/>
            <a:ext cx="8153400" cy="1143000"/>
          </a:xfrm>
        </p:spPr>
        <p:txBody>
          <a:bodyPr>
            <a:normAutofit/>
          </a:bodyPr>
          <a:lstStyle/>
          <a:p>
            <a:pPr algn="l"/>
            <a:r>
              <a:rPr lang="en-US" sz="4800" spc="300" dirty="0" smtClean="0">
                <a:effectLst>
                  <a:innerShdw blurRad="63500" dist="50800" dir="18900000">
                    <a:prstClr val="black">
                      <a:alpha val="50000"/>
                    </a:prstClr>
                  </a:innerShdw>
                </a:effectLst>
              </a:rPr>
              <a:t>The High Cost of Our Free Gift</a:t>
            </a:r>
            <a:endParaRPr lang="en-US" sz="48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457200" y="1371600"/>
            <a:ext cx="8153400" cy="5105400"/>
          </a:xfrm>
        </p:spPr>
        <p:txBody>
          <a:bodyPr>
            <a:normAutofit/>
          </a:bodyPr>
          <a:lstStyle/>
          <a:p>
            <a:pPr marL="342900" indent="-342900" algn="l">
              <a:buFont typeface="Wingdings" panose="05000000000000000000" pitchFamily="2" charset="2"/>
              <a:buChar char="§"/>
            </a:pPr>
            <a:r>
              <a:rPr lang="en-US" sz="3600" dirty="0" smtClean="0"/>
              <a:t>What it cost the Father</a:t>
            </a:r>
          </a:p>
          <a:p>
            <a:pPr marL="630238" lvl="1" algn="l"/>
            <a:r>
              <a:rPr lang="en-US" sz="3200" dirty="0" smtClean="0">
                <a:solidFill>
                  <a:srgbClr val="FFFF00"/>
                </a:solidFill>
              </a:rPr>
              <a:t>John 3:16; Romans 8:32</a:t>
            </a:r>
          </a:p>
          <a:p>
            <a:pPr marL="342900" indent="-342900" algn="l">
              <a:buFont typeface="Wingdings" panose="05000000000000000000" pitchFamily="2" charset="2"/>
              <a:buChar char="§"/>
            </a:pPr>
            <a:r>
              <a:rPr lang="en-US" sz="3600" dirty="0" smtClean="0"/>
              <a:t>What it cost the Son</a:t>
            </a:r>
          </a:p>
          <a:p>
            <a:pPr marL="630238" lvl="1" algn="l"/>
            <a:r>
              <a:rPr lang="en-US" sz="3200" dirty="0" smtClean="0">
                <a:solidFill>
                  <a:srgbClr val="FFFF00"/>
                </a:solidFill>
              </a:rPr>
              <a:t>Philippians 2:5-8</a:t>
            </a:r>
          </a:p>
        </p:txBody>
      </p:sp>
      <p:cxnSp>
        <p:nvCxnSpPr>
          <p:cNvPr id="5" name="Straight Arrow Connector 4"/>
          <p:cNvCxnSpPr/>
          <p:nvPr/>
        </p:nvCxnSpPr>
        <p:spPr>
          <a:xfrm>
            <a:off x="762000" y="1103085"/>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http://qualitylivingmadesimple.com/wp-content/uploads/2012/07/G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92099"/>
            <a:ext cx="2162628" cy="1621971"/>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33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Philippians 2:5-8</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Let this mind be in you which was                           also in Christ Jesus, </a:t>
            </a:r>
            <a:r>
              <a:rPr lang="en-US" baseline="30000" dirty="0" smtClean="0"/>
              <a:t>6 </a:t>
            </a:r>
            <a:r>
              <a:rPr lang="en-US" dirty="0" smtClean="0"/>
              <a:t>who, being in the form of God, did not consider it robbery to be equal with God, </a:t>
            </a:r>
            <a:r>
              <a:rPr lang="en-US" baseline="30000" dirty="0" smtClean="0"/>
              <a:t>7 </a:t>
            </a:r>
            <a:r>
              <a:rPr lang="en-US" dirty="0" smtClean="0"/>
              <a:t>but </a:t>
            </a:r>
            <a:r>
              <a:rPr lang="en-US" dirty="0" smtClean="0">
                <a:solidFill>
                  <a:srgbClr val="FFFF00"/>
                </a:solidFill>
              </a:rPr>
              <a:t>made Himself of no reputation</a:t>
            </a:r>
            <a:r>
              <a:rPr lang="en-US" dirty="0" smtClean="0"/>
              <a:t>, taking the form of a bondservant, </a:t>
            </a:r>
            <a:r>
              <a:rPr lang="en-US" i="1" dirty="0" smtClean="0"/>
              <a:t>and</a:t>
            </a:r>
            <a:r>
              <a:rPr lang="en-US" dirty="0" smtClean="0"/>
              <a:t> </a:t>
            </a:r>
            <a:r>
              <a:rPr lang="en-US" dirty="0" smtClean="0">
                <a:solidFill>
                  <a:srgbClr val="FFFF00"/>
                </a:solidFill>
              </a:rPr>
              <a:t>coming in the likeness of men</a:t>
            </a:r>
            <a:r>
              <a:rPr lang="en-US" dirty="0" smtClean="0"/>
              <a:t>. </a:t>
            </a:r>
            <a:r>
              <a:rPr lang="en-US" baseline="30000" dirty="0" smtClean="0"/>
              <a:t>8 </a:t>
            </a:r>
            <a:r>
              <a:rPr lang="en-US" dirty="0" smtClean="0"/>
              <a:t>And being found in appearance as a man, </a:t>
            </a:r>
            <a:r>
              <a:rPr lang="en-US" dirty="0" smtClean="0">
                <a:solidFill>
                  <a:srgbClr val="FFFF00"/>
                </a:solidFill>
              </a:rPr>
              <a:t>He humbled Himself </a:t>
            </a:r>
            <a:r>
              <a:rPr lang="en-US" dirty="0" smtClean="0"/>
              <a:t>and became obedient to </a:t>
            </a:r>
            <a:r>
              <a:rPr lang="en-US" i="1" dirty="0" smtClean="0"/>
              <a:t>the point of</a:t>
            </a:r>
            <a:r>
              <a:rPr lang="en-US" dirty="0" smtClean="0"/>
              <a:t> death, even </a:t>
            </a:r>
            <a:r>
              <a:rPr lang="en-US" dirty="0" smtClean="0">
                <a:solidFill>
                  <a:srgbClr val="FFFF00"/>
                </a:solidFill>
              </a:rPr>
              <a:t>the death of the cross</a:t>
            </a:r>
            <a:r>
              <a:rPr lang="en-US" dirty="0" smtClean="0"/>
              <a:t>.</a:t>
            </a:r>
            <a:endParaRPr lang="en-US" i="1" dirty="0" smtClean="0"/>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1"/>
            <a:ext cx="8153400" cy="1143000"/>
          </a:xfrm>
        </p:spPr>
        <p:txBody>
          <a:bodyPr>
            <a:normAutofit/>
          </a:bodyPr>
          <a:lstStyle/>
          <a:p>
            <a:pPr algn="l"/>
            <a:r>
              <a:rPr lang="en-US" sz="4800" spc="300" dirty="0" smtClean="0">
                <a:effectLst>
                  <a:innerShdw blurRad="63500" dist="50800" dir="18900000">
                    <a:prstClr val="black">
                      <a:alpha val="50000"/>
                    </a:prstClr>
                  </a:innerShdw>
                </a:effectLst>
              </a:rPr>
              <a:t>The High Cost of Our Free Gift</a:t>
            </a:r>
            <a:endParaRPr lang="en-US" sz="48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457200" y="1371600"/>
            <a:ext cx="8153400" cy="5105400"/>
          </a:xfrm>
        </p:spPr>
        <p:txBody>
          <a:bodyPr>
            <a:normAutofit/>
          </a:bodyPr>
          <a:lstStyle/>
          <a:p>
            <a:pPr marL="342900" indent="-342900" algn="l">
              <a:buFont typeface="Wingdings" panose="05000000000000000000" pitchFamily="2" charset="2"/>
              <a:buChar char="§"/>
            </a:pPr>
            <a:r>
              <a:rPr lang="en-US" sz="3600" dirty="0" smtClean="0"/>
              <a:t>What it cost the Father</a:t>
            </a:r>
          </a:p>
          <a:p>
            <a:pPr marL="630238" lvl="1" algn="l"/>
            <a:r>
              <a:rPr lang="en-US" sz="3200" dirty="0" smtClean="0">
                <a:solidFill>
                  <a:srgbClr val="FFFF00"/>
                </a:solidFill>
              </a:rPr>
              <a:t>John 3:16; Romans 8:32</a:t>
            </a:r>
          </a:p>
          <a:p>
            <a:pPr marL="342900" indent="-342900" algn="l">
              <a:buFont typeface="Wingdings" panose="05000000000000000000" pitchFamily="2" charset="2"/>
              <a:buChar char="§"/>
            </a:pPr>
            <a:r>
              <a:rPr lang="en-US" sz="3600" dirty="0" smtClean="0"/>
              <a:t>What it cost the Son</a:t>
            </a:r>
          </a:p>
          <a:p>
            <a:pPr marL="630238" lvl="1" algn="l"/>
            <a:r>
              <a:rPr lang="en-US" sz="3200" dirty="0" smtClean="0">
                <a:solidFill>
                  <a:srgbClr val="FFFF00"/>
                </a:solidFill>
              </a:rPr>
              <a:t>Philippians 2:5-8</a:t>
            </a:r>
          </a:p>
          <a:p>
            <a:pPr marL="342900" indent="-342900" algn="l">
              <a:buFont typeface="Wingdings" panose="05000000000000000000" pitchFamily="2" charset="2"/>
              <a:buChar char="§"/>
            </a:pPr>
            <a:r>
              <a:rPr lang="en-US" sz="3600" dirty="0" smtClean="0"/>
              <a:t>What it cost the Holy Spirit</a:t>
            </a:r>
          </a:p>
          <a:p>
            <a:pPr marL="630238" lvl="1" algn="l"/>
            <a:r>
              <a:rPr lang="en-US" sz="3200" dirty="0" smtClean="0">
                <a:solidFill>
                  <a:srgbClr val="FFFF00"/>
                </a:solidFill>
              </a:rPr>
              <a:t>2 Thessalonians 2:13-14; Ephesians 4:30</a:t>
            </a:r>
          </a:p>
        </p:txBody>
      </p:sp>
      <p:cxnSp>
        <p:nvCxnSpPr>
          <p:cNvPr id="5" name="Straight Arrow Connector 4"/>
          <p:cNvCxnSpPr/>
          <p:nvPr/>
        </p:nvCxnSpPr>
        <p:spPr>
          <a:xfrm>
            <a:off x="762000" y="1103085"/>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http://qualitylivingmadesimple.com/wp-content/uploads/2012/07/G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92099"/>
            <a:ext cx="2162628" cy="1621971"/>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33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2 Thessalonians 2:13-14</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baseline="30000" dirty="0" smtClean="0"/>
              <a:t> </a:t>
            </a:r>
            <a:r>
              <a:rPr lang="en-US" dirty="0" smtClean="0"/>
              <a:t>But we are bound to give thanks                               to God always for you, brethren beloved by the Lord, because </a:t>
            </a:r>
            <a:r>
              <a:rPr lang="en-US" dirty="0" smtClean="0">
                <a:solidFill>
                  <a:srgbClr val="FFFF00"/>
                </a:solidFill>
              </a:rPr>
              <a:t>God from the beginning chose you for salvation through sanctification by the Spirit and belief in the truth</a:t>
            </a:r>
            <a:r>
              <a:rPr lang="en-US" dirty="0" smtClean="0"/>
              <a:t>, </a:t>
            </a:r>
            <a:r>
              <a:rPr lang="en-US" baseline="30000" dirty="0" smtClean="0"/>
              <a:t>14 </a:t>
            </a:r>
            <a:r>
              <a:rPr lang="en-US" dirty="0" smtClean="0"/>
              <a:t>to which He called you by our gospel, for the obtaining of the glory of our Lord Jesus Christ.</a:t>
            </a:r>
          </a:p>
          <a:p>
            <a:pPr indent="290513" algn="l"/>
            <a:endParaRPr lang="en-US" sz="1100" dirty="0" smtClean="0"/>
          </a:p>
          <a:p>
            <a:pPr indent="290513" algn="l"/>
            <a:r>
              <a:rPr lang="en-US" b="1" dirty="0" smtClean="0">
                <a:solidFill>
                  <a:srgbClr val="FFFF00"/>
                </a:solidFill>
              </a:rPr>
              <a:t>The Holy Spirit’s work in this age has been to patiently woo the stubborn hearts of sinful men. </a:t>
            </a:r>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Ephesians 4:30</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And do not grieve the Holy Spirit                              of God, by whom you were sealed for the day of redemption.</a:t>
            </a:r>
          </a:p>
          <a:p>
            <a:pPr indent="290513" algn="l"/>
            <a:endParaRPr lang="en-US" i="1" dirty="0"/>
          </a:p>
          <a:p>
            <a:pPr indent="290513" algn="l"/>
            <a:r>
              <a:rPr lang="en-US" b="1" dirty="0" smtClean="0">
                <a:solidFill>
                  <a:srgbClr val="FFFF00"/>
                </a:solidFill>
              </a:rPr>
              <a:t>Note:  If the child of God persists in sinful action </a:t>
            </a:r>
            <a:r>
              <a:rPr lang="en-US" b="1" i="1" dirty="0" smtClean="0">
                <a:solidFill>
                  <a:srgbClr val="FFFF00"/>
                </a:solidFill>
              </a:rPr>
              <a:t>(anger, corruption, bitterness, wrath, clamor, evil speaking, malice)</a:t>
            </a:r>
            <a:r>
              <a:rPr lang="en-US" b="1" dirty="0" smtClean="0">
                <a:solidFill>
                  <a:srgbClr val="FFFF00"/>
                </a:solidFill>
              </a:rPr>
              <a:t>,</a:t>
            </a:r>
            <a:r>
              <a:rPr lang="en-US" b="1" i="1" dirty="0" smtClean="0">
                <a:solidFill>
                  <a:srgbClr val="FFFF00"/>
                </a:solidFill>
              </a:rPr>
              <a:t> </a:t>
            </a:r>
            <a:r>
              <a:rPr lang="en-US" b="1" dirty="0" smtClean="0">
                <a:solidFill>
                  <a:srgbClr val="FFFF00"/>
                </a:solidFill>
              </a:rPr>
              <a:t>the Holy Spirit is grieved.</a:t>
            </a:r>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1"/>
            <a:ext cx="8153400" cy="1143000"/>
          </a:xfrm>
        </p:spPr>
        <p:txBody>
          <a:bodyPr>
            <a:normAutofit/>
          </a:bodyPr>
          <a:lstStyle/>
          <a:p>
            <a:pPr algn="l"/>
            <a:r>
              <a:rPr lang="en-US" sz="4800" spc="300" dirty="0" smtClean="0">
                <a:effectLst>
                  <a:innerShdw blurRad="63500" dist="50800" dir="18900000">
                    <a:prstClr val="black">
                      <a:alpha val="50000"/>
                    </a:prstClr>
                  </a:innerShdw>
                </a:effectLst>
              </a:rPr>
              <a:t>The High Cost of Our Free Gift</a:t>
            </a:r>
            <a:endParaRPr lang="en-US" sz="48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457200" y="1371600"/>
            <a:ext cx="8153400" cy="5105400"/>
          </a:xfrm>
        </p:spPr>
        <p:txBody>
          <a:bodyPr>
            <a:normAutofit/>
          </a:bodyPr>
          <a:lstStyle/>
          <a:p>
            <a:pPr marL="342900" indent="-342900" algn="l">
              <a:buFont typeface="Wingdings" panose="05000000000000000000" pitchFamily="2" charset="2"/>
              <a:buChar char="§"/>
            </a:pPr>
            <a:r>
              <a:rPr lang="en-US" sz="3600" dirty="0" smtClean="0"/>
              <a:t>What it cost the Father</a:t>
            </a:r>
          </a:p>
          <a:p>
            <a:pPr marL="630238" lvl="1" algn="l"/>
            <a:r>
              <a:rPr lang="en-US" sz="3200" dirty="0" smtClean="0">
                <a:solidFill>
                  <a:srgbClr val="FFFF00"/>
                </a:solidFill>
              </a:rPr>
              <a:t>John 3:16; Romans 8:32</a:t>
            </a:r>
          </a:p>
          <a:p>
            <a:pPr marL="342900" indent="-342900" algn="l">
              <a:buFont typeface="Wingdings" panose="05000000000000000000" pitchFamily="2" charset="2"/>
              <a:buChar char="§"/>
            </a:pPr>
            <a:r>
              <a:rPr lang="en-US" sz="3600" dirty="0" smtClean="0"/>
              <a:t>What it cost the Son</a:t>
            </a:r>
          </a:p>
          <a:p>
            <a:pPr marL="630238" lvl="1" algn="l"/>
            <a:r>
              <a:rPr lang="en-US" sz="3200" dirty="0" smtClean="0">
                <a:solidFill>
                  <a:srgbClr val="FFFF00"/>
                </a:solidFill>
              </a:rPr>
              <a:t>Philippians 2:5-8</a:t>
            </a:r>
          </a:p>
          <a:p>
            <a:pPr marL="342900" indent="-342900" algn="l">
              <a:buFont typeface="Wingdings" panose="05000000000000000000" pitchFamily="2" charset="2"/>
              <a:buChar char="§"/>
            </a:pPr>
            <a:r>
              <a:rPr lang="en-US" sz="3600" dirty="0" smtClean="0"/>
              <a:t>What it cost the Holy Spirit</a:t>
            </a:r>
          </a:p>
          <a:p>
            <a:pPr marL="630238" lvl="1" algn="l"/>
            <a:r>
              <a:rPr lang="en-US" sz="3200" dirty="0" smtClean="0">
                <a:solidFill>
                  <a:srgbClr val="FFFF00"/>
                </a:solidFill>
              </a:rPr>
              <a:t>2 Thessalonians 2:13-14; Ephesians 4:30</a:t>
            </a:r>
          </a:p>
          <a:p>
            <a:pPr marL="454025" indent="-454025" algn="l">
              <a:buFont typeface="Wingdings" panose="05000000000000000000" pitchFamily="2" charset="2"/>
              <a:buChar char="§"/>
            </a:pPr>
            <a:r>
              <a:rPr lang="en-US" sz="3600" dirty="0" smtClean="0"/>
              <a:t>What it means to accept the Gift</a:t>
            </a:r>
          </a:p>
          <a:p>
            <a:pPr marL="623888" lvl="1" algn="l"/>
            <a:r>
              <a:rPr lang="en-US" sz="3200" dirty="0" smtClean="0">
                <a:solidFill>
                  <a:srgbClr val="FFFF00"/>
                </a:solidFill>
              </a:rPr>
              <a:t>Galatians 2:20; Philippians 3:12-14</a:t>
            </a:r>
          </a:p>
        </p:txBody>
      </p:sp>
      <p:cxnSp>
        <p:nvCxnSpPr>
          <p:cNvPr id="5" name="Straight Arrow Connector 4"/>
          <p:cNvCxnSpPr/>
          <p:nvPr/>
        </p:nvCxnSpPr>
        <p:spPr>
          <a:xfrm>
            <a:off x="762000" y="1103085"/>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http://qualitylivingmadesimple.com/wp-content/uploads/2012/07/G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92099"/>
            <a:ext cx="2162628" cy="1621971"/>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3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Galatians 2:20</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baseline="30000" dirty="0" smtClean="0"/>
              <a:t> </a:t>
            </a:r>
            <a:r>
              <a:rPr lang="en-US" dirty="0" smtClean="0"/>
              <a:t>I have been crucified with Christ;                         it is no longer I who live, but Christ lives in me; and the </a:t>
            </a:r>
            <a:r>
              <a:rPr lang="en-US" i="1" dirty="0" smtClean="0"/>
              <a:t>life</a:t>
            </a:r>
            <a:r>
              <a:rPr lang="en-US" dirty="0" smtClean="0"/>
              <a:t> which I now live in the flesh I live by faith in the Son of God, who loved me and gave Himself for me.</a:t>
            </a:r>
          </a:p>
          <a:p>
            <a:pPr indent="290513" algn="l"/>
            <a:endParaRPr lang="en-US" sz="1050" i="1" dirty="0"/>
          </a:p>
          <a:p>
            <a:pPr indent="290513" algn="l"/>
            <a:r>
              <a:rPr lang="en-US" b="1" dirty="0" smtClean="0">
                <a:solidFill>
                  <a:srgbClr val="FFFF00"/>
                </a:solidFill>
              </a:rPr>
              <a:t>The life lived under grace is a life of self-denial, allowing the will of Christ to animate and direct us.</a:t>
            </a:r>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Philippians 3:12-14</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baseline="30000" dirty="0" smtClean="0"/>
              <a:t> </a:t>
            </a:r>
            <a:r>
              <a:rPr lang="en-US" dirty="0" smtClean="0"/>
              <a:t>Not that I have already attained,                          or am already perfected; but </a:t>
            </a:r>
            <a:r>
              <a:rPr lang="en-US" dirty="0" smtClean="0">
                <a:solidFill>
                  <a:srgbClr val="FFFF00"/>
                </a:solidFill>
              </a:rPr>
              <a:t>I press on</a:t>
            </a:r>
            <a:r>
              <a:rPr lang="en-US" dirty="0" smtClean="0"/>
              <a:t>, that I may lay hold of that for which Christ Jesus has also laid hold of me. </a:t>
            </a:r>
            <a:r>
              <a:rPr lang="en-US" baseline="30000" dirty="0" smtClean="0"/>
              <a:t>13 </a:t>
            </a:r>
            <a:r>
              <a:rPr lang="en-US" dirty="0" smtClean="0"/>
              <a:t>Brethren, I do not count myself to have apprehended; but one thing </a:t>
            </a:r>
            <a:r>
              <a:rPr lang="en-US" i="1" dirty="0" smtClean="0"/>
              <a:t>I do,</a:t>
            </a:r>
            <a:r>
              <a:rPr lang="en-US" dirty="0" smtClean="0"/>
              <a:t> forgetting those things which are behind and reaching forward to those things which are ahead, </a:t>
            </a:r>
            <a:r>
              <a:rPr lang="en-US" baseline="30000" dirty="0" smtClean="0"/>
              <a:t>14 </a:t>
            </a:r>
            <a:r>
              <a:rPr lang="en-US" dirty="0" smtClean="0">
                <a:solidFill>
                  <a:srgbClr val="FFFF00"/>
                </a:solidFill>
              </a:rPr>
              <a:t>I press toward the goal </a:t>
            </a:r>
            <a:r>
              <a:rPr lang="en-US" dirty="0" smtClean="0"/>
              <a:t>for the prize of the upward call of God in Christ Jesus.</a:t>
            </a:r>
          </a:p>
          <a:p>
            <a:pPr indent="290513" algn="r"/>
            <a:r>
              <a:rPr lang="en-US" b="1" dirty="0" smtClean="0">
                <a:solidFill>
                  <a:srgbClr val="FFFF00"/>
                </a:solidFill>
              </a:rPr>
              <a:t>Not an easy life, but a “rewarding” one!</a:t>
            </a:r>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7200" spc="300" dirty="0" smtClean="0">
                <a:effectLst>
                  <a:innerShdw blurRad="63500" dist="50800" dir="18900000">
                    <a:prstClr val="black">
                      <a:alpha val="50000"/>
                    </a:prstClr>
                  </a:innerShdw>
                </a:effectLst>
              </a:rPr>
              <a:t>Conclusion</a:t>
            </a:r>
            <a:endParaRPr lang="en-US" sz="72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457200" y="2057399"/>
            <a:ext cx="4114800" cy="4169229"/>
          </a:xfrm>
        </p:spPr>
        <p:txBody>
          <a:bodyPr>
            <a:normAutofit/>
          </a:bodyPr>
          <a:lstStyle/>
          <a:p>
            <a:r>
              <a:rPr lang="en-US" sz="3600" dirty="0" smtClean="0"/>
              <a:t>The Lordship</a:t>
            </a:r>
            <a:br>
              <a:rPr lang="en-US" sz="3600" dirty="0" smtClean="0"/>
            </a:br>
            <a:r>
              <a:rPr lang="en-US" sz="3600" dirty="0" smtClean="0"/>
              <a:t>of Jesus rightly demands a full surrender to</a:t>
            </a:r>
            <a:br>
              <a:rPr lang="en-US" sz="3600" dirty="0" smtClean="0"/>
            </a:br>
            <a:r>
              <a:rPr lang="en-US" sz="3600" dirty="0" smtClean="0"/>
              <a:t>His authority</a:t>
            </a:r>
          </a:p>
          <a:p>
            <a:endParaRPr lang="en-US" sz="800" dirty="0" smtClean="0"/>
          </a:p>
          <a:p>
            <a:r>
              <a:rPr lang="en-US" sz="3600" dirty="0" smtClean="0">
                <a:solidFill>
                  <a:srgbClr val="FFFF00"/>
                </a:solidFill>
              </a:rPr>
              <a:t>(Matthew 28:18-20)</a:t>
            </a:r>
            <a:endParaRPr lang="en-US" sz="3600" dirty="0">
              <a:solidFill>
                <a:srgbClr val="FFFF00"/>
              </a:solidFill>
            </a:endParaRPr>
          </a:p>
        </p:txBody>
      </p:sp>
      <p:pic>
        <p:nvPicPr>
          <p:cNvPr id="1026" name="Picture 2" descr="http://qualitylivingmadesimple.com/wp-content/uploads/2012/07/G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14600"/>
            <a:ext cx="3454400" cy="2590800"/>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08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Matthew 28:18-20</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And Jesus came and spoke to                            them, saying, “All authority has been given to Me in heaven and on earth. </a:t>
            </a:r>
            <a:r>
              <a:rPr lang="en-US" baseline="30000" dirty="0" smtClean="0"/>
              <a:t>19 </a:t>
            </a:r>
            <a:r>
              <a:rPr lang="en-US" dirty="0" smtClean="0"/>
              <a:t>Go therefore and make disciples of all the nations, baptizing them in the name of the Father and of the Son and of the Holy Spirit, </a:t>
            </a:r>
            <a:r>
              <a:rPr lang="en-US" baseline="30000" dirty="0" smtClean="0"/>
              <a:t>20 </a:t>
            </a:r>
            <a:r>
              <a:rPr lang="en-US" dirty="0" smtClean="0">
                <a:solidFill>
                  <a:srgbClr val="FFFF00"/>
                </a:solidFill>
              </a:rPr>
              <a:t>teaching them to observe all things that I have commanded you</a:t>
            </a:r>
            <a:r>
              <a:rPr lang="en-US" dirty="0" smtClean="0"/>
              <a:t>; and lo, I am with you always, </a:t>
            </a:r>
            <a:r>
              <a:rPr lang="en-US" i="1" dirty="0" smtClean="0"/>
              <a:t>even</a:t>
            </a:r>
            <a:r>
              <a:rPr lang="en-US" dirty="0" smtClean="0"/>
              <a:t> to the end of the age.” Amen.</a:t>
            </a:r>
            <a:endParaRPr lang="en-US" i="1" dirty="0" smtClean="0"/>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8153400" cy="1219200"/>
          </a:xfrm>
        </p:spPr>
        <p:txBody>
          <a:bodyPr>
            <a:normAutofit fontScale="90000"/>
          </a:bodyPr>
          <a:lstStyle/>
          <a:p>
            <a:r>
              <a:rPr lang="en-US" sz="7200" spc="300" dirty="0" smtClean="0">
                <a:effectLst>
                  <a:innerShdw blurRad="63500" dist="50800" dir="18900000">
                    <a:prstClr val="black">
                      <a:alpha val="50000"/>
                    </a:prstClr>
                  </a:innerShdw>
                </a:effectLst>
              </a:rPr>
              <a:t>The world’s cheap view of Grace</a:t>
            </a:r>
            <a:endParaRPr lang="en-US" sz="72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685800" y="1676400"/>
            <a:ext cx="7772400" cy="4800600"/>
          </a:xfrm>
        </p:spPr>
        <p:txBody>
          <a:bodyPr>
            <a:normAutofit/>
          </a:bodyPr>
          <a:lstStyle/>
          <a:p>
            <a:pPr algn="l"/>
            <a:r>
              <a:rPr lang="en-US" sz="3600" dirty="0" smtClean="0"/>
              <a:t>     What shall we say then? Shall we continue in sin that grace may abound? </a:t>
            </a:r>
            <a:r>
              <a:rPr lang="en-US" sz="3600" baseline="30000" dirty="0" smtClean="0"/>
              <a:t>2 </a:t>
            </a:r>
            <a:r>
              <a:rPr lang="en-US" sz="3600" dirty="0" smtClean="0"/>
              <a:t>Certainly not! How shall we who died to sin live any longer in it? </a:t>
            </a:r>
          </a:p>
          <a:p>
            <a:pPr algn="r"/>
            <a:r>
              <a:rPr lang="en-US" sz="3600" dirty="0" smtClean="0"/>
              <a:t>(Romans 6:1-2)</a:t>
            </a:r>
          </a:p>
          <a:p>
            <a:pPr algn="r"/>
            <a:endParaRPr lang="en-US" sz="2000" dirty="0" smtClean="0"/>
          </a:p>
          <a:p>
            <a:r>
              <a:rPr lang="en-US" b="1" dirty="0" smtClean="0">
                <a:solidFill>
                  <a:srgbClr val="FFFF00"/>
                </a:solidFill>
              </a:rPr>
              <a:t>The commonly proclaimed view of grace demeans the nature of Christ’s sacrifice!</a:t>
            </a:r>
            <a:endParaRPr lang="en-US" b="1" dirty="0">
              <a:solidFill>
                <a:srgbClr val="FFFF00"/>
              </a:solidFill>
            </a:endParaRPr>
          </a:p>
        </p:txBody>
      </p:sp>
      <p:cxnSp>
        <p:nvCxnSpPr>
          <p:cNvPr id="5" name="Straight Arrow Connector 4"/>
          <p:cNvCxnSpPr/>
          <p:nvPr/>
        </p:nvCxnSpPr>
        <p:spPr>
          <a:xfrm>
            <a:off x="762000" y="1447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31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8153400" cy="1219200"/>
          </a:xfrm>
        </p:spPr>
        <p:txBody>
          <a:bodyPr>
            <a:normAutofit/>
          </a:bodyPr>
          <a:lstStyle/>
          <a:p>
            <a:r>
              <a:rPr lang="en-US" sz="6600" spc="300" dirty="0" smtClean="0">
                <a:effectLst>
                  <a:innerShdw blurRad="63500" dist="50800" dir="18900000">
                    <a:prstClr val="black">
                      <a:alpha val="50000"/>
                    </a:prstClr>
                  </a:innerShdw>
                </a:effectLst>
              </a:rPr>
              <a:t>False view of the New Covenant</a:t>
            </a:r>
            <a:endParaRPr lang="en-US" sz="66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685800" y="1676400"/>
            <a:ext cx="7772400" cy="4800600"/>
          </a:xfrm>
        </p:spPr>
        <p:txBody>
          <a:bodyPr>
            <a:normAutofit/>
          </a:bodyPr>
          <a:lstStyle/>
          <a:p>
            <a:pPr algn="l"/>
            <a:r>
              <a:rPr lang="en-US" sz="2400" dirty="0" smtClean="0"/>
              <a:t>(Sin can’t break your fellowship with God as a believer)</a:t>
            </a:r>
          </a:p>
          <a:p>
            <a:pPr algn="l"/>
            <a:r>
              <a:rPr lang="en-US" sz="900" dirty="0" smtClean="0"/>
              <a:t> </a:t>
            </a:r>
          </a:p>
          <a:p>
            <a:pPr algn="l"/>
            <a:r>
              <a:rPr lang="en-US" dirty="0" smtClean="0"/>
              <a:t>    But the New Covenant is a covenant that God didn’t make with man, but between the Father and the Son, Jesus. That’s why it’s not reliant on our performance but on Christ perfect performance. God brought us into Christ and that’s how we come into this New Covenant. This is a much better arrangement!</a:t>
            </a:r>
          </a:p>
          <a:p>
            <a:pPr algn="l"/>
            <a:endParaRPr lang="en-US" sz="900" dirty="0" smtClean="0"/>
          </a:p>
          <a:p>
            <a:pPr algn="r"/>
            <a:r>
              <a:rPr lang="en-US" sz="2400" i="1" dirty="0" smtClean="0"/>
              <a:t>(</a:t>
            </a:r>
            <a:r>
              <a:rPr lang="en-US" sz="2400" i="1" dirty="0" smtClean="0"/>
              <a:t>City </a:t>
            </a:r>
            <a:r>
              <a:rPr lang="en-US" sz="2400" i="1" dirty="0" smtClean="0"/>
              <a:t>Church International, </a:t>
            </a:r>
            <a:r>
              <a:rPr lang="en-US" sz="2400" i="1" dirty="0" smtClean="0"/>
              <a:t>ccihk.com</a:t>
            </a:r>
            <a:r>
              <a:rPr lang="en-US" sz="2400" i="1" dirty="0" smtClean="0"/>
              <a:t>)</a:t>
            </a:r>
          </a:p>
        </p:txBody>
      </p:sp>
      <p:cxnSp>
        <p:nvCxnSpPr>
          <p:cNvPr id="5" name="Straight Arrow Connector 4"/>
          <p:cNvCxnSpPr/>
          <p:nvPr/>
        </p:nvCxnSpPr>
        <p:spPr>
          <a:xfrm>
            <a:off x="762000" y="1447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80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Hebrews 8:7-10</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334000"/>
          </a:xfrm>
        </p:spPr>
        <p:txBody>
          <a:bodyPr>
            <a:noAutofit/>
          </a:bodyPr>
          <a:lstStyle/>
          <a:p>
            <a:pPr indent="290513" algn="l"/>
            <a:r>
              <a:rPr lang="en-US" sz="2600" dirty="0" smtClean="0"/>
              <a:t>For if that first </a:t>
            </a:r>
            <a:r>
              <a:rPr lang="en-US" sz="2600" i="1" dirty="0" smtClean="0"/>
              <a:t>covenant</a:t>
            </a:r>
            <a:r>
              <a:rPr lang="en-US" sz="2600" dirty="0" smtClean="0"/>
              <a:t> had been                              faultless, then no place would have been sought for a second. </a:t>
            </a:r>
            <a:r>
              <a:rPr lang="en-US" sz="2600" baseline="30000" dirty="0" smtClean="0"/>
              <a:t>8 </a:t>
            </a:r>
            <a:r>
              <a:rPr lang="en-US" sz="2600" dirty="0" smtClean="0"/>
              <a:t>Because finding fault with them, He says: “Behold, the days are coming, says the L</a:t>
            </a:r>
            <a:r>
              <a:rPr lang="en-US" sz="2600" cap="small" dirty="0" smtClean="0">
                <a:effectLst/>
              </a:rPr>
              <a:t>ord</a:t>
            </a:r>
            <a:r>
              <a:rPr lang="en-US" sz="2600" dirty="0" smtClean="0"/>
              <a:t>, </a:t>
            </a:r>
            <a:r>
              <a:rPr lang="en-US" sz="2600" dirty="0" smtClean="0">
                <a:solidFill>
                  <a:srgbClr val="FFFF00"/>
                </a:solidFill>
              </a:rPr>
              <a:t>when I will make a new covenant with the house of Israel and with the house of Judah</a:t>
            </a:r>
            <a:r>
              <a:rPr lang="en-US" sz="2600" dirty="0" smtClean="0"/>
              <a:t>— </a:t>
            </a:r>
            <a:r>
              <a:rPr lang="en-US" sz="2600" baseline="30000" dirty="0" smtClean="0"/>
              <a:t>9 </a:t>
            </a:r>
            <a:r>
              <a:rPr lang="en-US" sz="2600" dirty="0" smtClean="0"/>
              <a:t>not according to the covenant that I made with their fathers in the day when I took them by the hand to lead them out of the land of Egypt; because they did not continue in My covenant, and I disregarded them, says the L</a:t>
            </a:r>
            <a:r>
              <a:rPr lang="en-US" sz="2600" cap="small" dirty="0" smtClean="0">
                <a:effectLst/>
              </a:rPr>
              <a:t>ord</a:t>
            </a:r>
            <a:r>
              <a:rPr lang="en-US" sz="2600" dirty="0" smtClean="0"/>
              <a:t>. </a:t>
            </a:r>
            <a:r>
              <a:rPr lang="en-US" sz="2600" baseline="30000" dirty="0" smtClean="0"/>
              <a:t>10 </a:t>
            </a:r>
            <a:r>
              <a:rPr lang="en-US" sz="2600" dirty="0" smtClean="0"/>
              <a:t>For </a:t>
            </a:r>
            <a:r>
              <a:rPr lang="en-US" sz="2600" dirty="0" smtClean="0">
                <a:solidFill>
                  <a:srgbClr val="FFFF00"/>
                </a:solidFill>
              </a:rPr>
              <a:t>this </a:t>
            </a:r>
            <a:r>
              <a:rPr lang="en-US" sz="2600" i="1" dirty="0" smtClean="0">
                <a:solidFill>
                  <a:srgbClr val="FFFF00"/>
                </a:solidFill>
              </a:rPr>
              <a:t>is</a:t>
            </a:r>
            <a:r>
              <a:rPr lang="en-US" sz="2600" dirty="0" smtClean="0">
                <a:solidFill>
                  <a:srgbClr val="FFFF00"/>
                </a:solidFill>
              </a:rPr>
              <a:t> the covenant that I will make with the house of Israel </a:t>
            </a:r>
            <a:r>
              <a:rPr lang="en-US" sz="2600" dirty="0" smtClean="0"/>
              <a:t>after those days, says the </a:t>
            </a:r>
            <a:r>
              <a:rPr lang="en-US" sz="2600" cap="small" dirty="0" smtClean="0">
                <a:effectLst/>
              </a:rPr>
              <a:t>Lord</a:t>
            </a:r>
            <a:r>
              <a:rPr lang="en-US" sz="2600" dirty="0" smtClean="0"/>
              <a:t>: I will put My laws in their mind and write them on their hearts; and </a:t>
            </a:r>
            <a:r>
              <a:rPr lang="en-US" sz="2600" dirty="0" smtClean="0">
                <a:solidFill>
                  <a:srgbClr val="FFFF00"/>
                </a:solidFill>
              </a:rPr>
              <a:t>I will be their God, and they shall be My people</a:t>
            </a:r>
            <a:r>
              <a:rPr lang="en-US" sz="2600" dirty="0" smtClean="0"/>
              <a:t>.”</a:t>
            </a:r>
            <a:endParaRPr lang="en-US" sz="2600" i="1" dirty="0" smtClean="0"/>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217045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8153400" cy="838199"/>
          </a:xfrm>
        </p:spPr>
        <p:txBody>
          <a:bodyPr>
            <a:normAutofit/>
          </a:bodyPr>
          <a:lstStyle/>
          <a:p>
            <a:r>
              <a:rPr lang="en-US" sz="4800" spc="300" dirty="0" smtClean="0">
                <a:effectLst>
                  <a:innerShdw blurRad="63500" dist="50800" dir="18900000">
                    <a:prstClr val="black">
                      <a:alpha val="50000"/>
                    </a:prstClr>
                  </a:innerShdw>
                </a:effectLst>
              </a:rPr>
              <a:t>Rejoice in the Liberty of No Responsibility</a:t>
            </a:r>
            <a:endParaRPr lang="en-US" sz="48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143000"/>
            <a:ext cx="8382000" cy="5334000"/>
          </a:xfrm>
        </p:spPr>
        <p:txBody>
          <a:bodyPr>
            <a:normAutofit/>
          </a:bodyPr>
          <a:lstStyle/>
          <a:p>
            <a:pPr algn="l"/>
            <a:r>
              <a:rPr lang="en-US" sz="3600" dirty="0" smtClean="0"/>
              <a:t>  </a:t>
            </a:r>
            <a:r>
              <a:rPr lang="en-US" sz="2400" dirty="0" smtClean="0"/>
              <a:t>   Firstly, there is undeniably a Gospel Revolution taking place in the Church today, bringing people out of legalistic bondage and dead religion and back into the glorious inheritance of the New Covenant. This is a wonderful thing that God has instigated and is fully backing. With this we’re seeing individuals and churches breaking free from:</a:t>
            </a:r>
          </a:p>
          <a:p>
            <a:pPr marL="735013" indent="-342900" algn="l">
              <a:buFont typeface="Arial" panose="020B0604020202020204" pitchFamily="34" charset="0"/>
              <a:buChar char="•"/>
            </a:pPr>
            <a:r>
              <a:rPr lang="en-US" sz="2400" dirty="0" smtClean="0"/>
              <a:t>Guilt, Shame and Condemnation… Religious Dead Works… Human effort and self-righteous performance to please God…Trying to earn God’s blessings and avoid His judgments and punishments… Legalism and law based Christianity… Abusive, manipulative and controlling style of church government and leadership… Being motivated by fear and manipulation.  (City church Int.  </a:t>
            </a:r>
            <a:r>
              <a:rPr lang="en-US" sz="2400" smtClean="0"/>
              <a:t>ccihk.com</a:t>
            </a:r>
            <a:r>
              <a:rPr lang="en-US" sz="2400" dirty="0" smtClean="0"/>
              <a:t>)</a:t>
            </a:r>
          </a:p>
        </p:txBody>
      </p:sp>
      <p:cxnSp>
        <p:nvCxnSpPr>
          <p:cNvPr id="5" name="Straight Arrow Connector 4"/>
          <p:cNvCxnSpPr/>
          <p:nvPr/>
        </p:nvCxnSpPr>
        <p:spPr>
          <a:xfrm>
            <a:off x="7620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4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Romans 6:20-23</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For when you were slaves of sin,                        you were free in regard to righteousness. </a:t>
            </a:r>
            <a:r>
              <a:rPr lang="en-US" baseline="30000" dirty="0" smtClean="0"/>
              <a:t>21 </a:t>
            </a:r>
            <a:r>
              <a:rPr lang="en-US" dirty="0" smtClean="0"/>
              <a:t>What fruit did you have then in the things of which you are now ashamed? </a:t>
            </a:r>
            <a:r>
              <a:rPr lang="en-US" dirty="0" smtClean="0">
                <a:solidFill>
                  <a:srgbClr val="FFFF00"/>
                </a:solidFill>
              </a:rPr>
              <a:t>For the end of those things </a:t>
            </a:r>
            <a:r>
              <a:rPr lang="en-US" i="1" dirty="0" smtClean="0">
                <a:solidFill>
                  <a:srgbClr val="FFFF00"/>
                </a:solidFill>
              </a:rPr>
              <a:t>is</a:t>
            </a:r>
            <a:r>
              <a:rPr lang="en-US" dirty="0" smtClean="0">
                <a:solidFill>
                  <a:srgbClr val="FFFF00"/>
                </a:solidFill>
              </a:rPr>
              <a:t> death</a:t>
            </a:r>
            <a:r>
              <a:rPr lang="en-US" dirty="0" smtClean="0"/>
              <a:t>. </a:t>
            </a:r>
            <a:r>
              <a:rPr lang="en-US" baseline="30000" dirty="0" smtClean="0"/>
              <a:t>22 </a:t>
            </a:r>
            <a:r>
              <a:rPr lang="en-US" dirty="0" smtClean="0"/>
              <a:t>But now having been set free from sin, and having become slaves of God, you have your fruit to holiness, and the end, everlasting life. </a:t>
            </a:r>
            <a:r>
              <a:rPr lang="en-US" baseline="30000" dirty="0" smtClean="0"/>
              <a:t>23 </a:t>
            </a:r>
            <a:r>
              <a:rPr lang="en-US" dirty="0" smtClean="0">
                <a:solidFill>
                  <a:srgbClr val="FFFF00"/>
                </a:solidFill>
              </a:rPr>
              <a:t>For the wages of sin </a:t>
            </a:r>
            <a:r>
              <a:rPr lang="en-US" i="1" dirty="0" smtClean="0">
                <a:solidFill>
                  <a:srgbClr val="FFFF00"/>
                </a:solidFill>
              </a:rPr>
              <a:t>is</a:t>
            </a:r>
            <a:r>
              <a:rPr lang="en-US" dirty="0" smtClean="0">
                <a:solidFill>
                  <a:srgbClr val="FFFF00"/>
                </a:solidFill>
              </a:rPr>
              <a:t> death</a:t>
            </a:r>
            <a:r>
              <a:rPr lang="en-US" dirty="0" smtClean="0"/>
              <a:t>, but the gift of God </a:t>
            </a:r>
            <a:r>
              <a:rPr lang="en-US" i="1" dirty="0" smtClean="0"/>
              <a:t>is</a:t>
            </a:r>
            <a:r>
              <a:rPr lang="en-US" dirty="0" smtClean="0"/>
              <a:t> eternal life in Christ Jesus our Lord.</a:t>
            </a:r>
          </a:p>
          <a:p>
            <a:pPr indent="290513" algn="r"/>
            <a:r>
              <a:rPr lang="en-US" spc="300" dirty="0" smtClean="0">
                <a:solidFill>
                  <a:srgbClr val="FFFF00"/>
                </a:solidFill>
                <a:latin typeface="Kenyan Coffee" panose="02000400000000000000" pitchFamily="2" charset="0"/>
              </a:rPr>
              <a:t>Why they are to avoid sin! (as believers)</a:t>
            </a:r>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1"/>
            <a:ext cx="8153400" cy="1143000"/>
          </a:xfrm>
        </p:spPr>
        <p:txBody>
          <a:bodyPr>
            <a:normAutofit/>
          </a:bodyPr>
          <a:lstStyle/>
          <a:p>
            <a:pPr algn="l"/>
            <a:r>
              <a:rPr lang="en-US" sz="4800" spc="300" dirty="0" smtClean="0">
                <a:effectLst>
                  <a:innerShdw blurRad="63500" dist="50800" dir="18900000">
                    <a:prstClr val="black">
                      <a:alpha val="50000"/>
                    </a:prstClr>
                  </a:innerShdw>
                </a:effectLst>
              </a:rPr>
              <a:t>The High Cost of Our Free Gift</a:t>
            </a:r>
            <a:endParaRPr lang="en-US" sz="48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457200" y="1371600"/>
            <a:ext cx="8153400" cy="5105400"/>
          </a:xfrm>
        </p:spPr>
        <p:txBody>
          <a:bodyPr>
            <a:normAutofit/>
          </a:bodyPr>
          <a:lstStyle/>
          <a:p>
            <a:pPr marL="342900" indent="-342900" algn="l">
              <a:buFont typeface="Wingdings" panose="05000000000000000000" pitchFamily="2" charset="2"/>
              <a:buChar char="§"/>
            </a:pPr>
            <a:r>
              <a:rPr lang="en-US" sz="3600" dirty="0" smtClean="0"/>
              <a:t>What it cost the Father</a:t>
            </a:r>
          </a:p>
          <a:p>
            <a:pPr marL="630238" lvl="1" algn="l"/>
            <a:r>
              <a:rPr lang="en-US" sz="3200" dirty="0" smtClean="0">
                <a:solidFill>
                  <a:srgbClr val="FFFF00"/>
                </a:solidFill>
              </a:rPr>
              <a:t>John 3:16; Romans 8:32</a:t>
            </a:r>
          </a:p>
        </p:txBody>
      </p:sp>
      <p:cxnSp>
        <p:nvCxnSpPr>
          <p:cNvPr id="5" name="Straight Arrow Connector 4"/>
          <p:cNvCxnSpPr/>
          <p:nvPr/>
        </p:nvCxnSpPr>
        <p:spPr>
          <a:xfrm>
            <a:off x="762000" y="1103085"/>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http://qualitylivingmadesimple.com/wp-content/uploads/2012/07/G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92099"/>
            <a:ext cx="2162628" cy="1621971"/>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7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John 3:16</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For God so loved the world that                          </a:t>
            </a:r>
            <a:r>
              <a:rPr lang="en-US" dirty="0" smtClean="0">
                <a:solidFill>
                  <a:srgbClr val="FFFF00"/>
                </a:solidFill>
              </a:rPr>
              <a:t>He gave His only begotten Son</a:t>
            </a:r>
            <a:r>
              <a:rPr lang="en-US" dirty="0" smtClean="0"/>
              <a:t>, that whoever believes in Him should not perish but have everlasting life.</a:t>
            </a:r>
            <a:endParaRPr lang="en-US" i="1" dirty="0" smtClean="0"/>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8305800" cy="914400"/>
          </a:xfrm>
        </p:spPr>
        <p:txBody>
          <a:bodyPr>
            <a:noAutofit/>
          </a:bodyPr>
          <a:lstStyle/>
          <a:p>
            <a:pPr algn="l"/>
            <a:r>
              <a:rPr lang="en-US" sz="5400" spc="300" dirty="0" smtClean="0">
                <a:effectLst>
                  <a:innerShdw blurRad="63500" dist="50800" dir="18900000">
                    <a:prstClr val="black">
                      <a:alpha val="50000"/>
                    </a:prstClr>
                  </a:innerShdw>
                </a:effectLst>
              </a:rPr>
              <a:t>Romans 8:32</a:t>
            </a:r>
            <a:endParaRPr lang="en-US" sz="5400" spc="300" dirty="0">
              <a:effectLst>
                <a:innerShdw blurRad="63500" dist="50800" dir="18900000">
                  <a:prstClr val="black">
                    <a:alpha val="50000"/>
                  </a:prstClr>
                </a:innerShdw>
              </a:effectLst>
            </a:endParaRPr>
          </a:p>
        </p:txBody>
      </p:sp>
      <p:sp>
        <p:nvSpPr>
          <p:cNvPr id="3" name="Subtitle 2"/>
          <p:cNvSpPr>
            <a:spLocks noGrp="1"/>
          </p:cNvSpPr>
          <p:nvPr>
            <p:ph type="subTitle" idx="1"/>
          </p:nvPr>
        </p:nvSpPr>
        <p:spPr>
          <a:xfrm>
            <a:off x="381000" y="1295400"/>
            <a:ext cx="8382000" cy="5181600"/>
          </a:xfrm>
        </p:spPr>
        <p:txBody>
          <a:bodyPr>
            <a:normAutofit/>
          </a:bodyPr>
          <a:lstStyle/>
          <a:p>
            <a:pPr indent="290513" algn="l"/>
            <a:r>
              <a:rPr lang="en-US" dirty="0" smtClean="0"/>
              <a:t>He who did not spare His own Son,                     but </a:t>
            </a:r>
            <a:r>
              <a:rPr lang="en-US" dirty="0" smtClean="0">
                <a:solidFill>
                  <a:srgbClr val="FFFF00"/>
                </a:solidFill>
              </a:rPr>
              <a:t>delivered Him up for us all</a:t>
            </a:r>
            <a:r>
              <a:rPr lang="en-US" dirty="0" smtClean="0"/>
              <a:t>, how shall He    not with Him also freely give us all things?</a:t>
            </a:r>
            <a:endParaRPr lang="en-US" i="1" dirty="0" smtClean="0"/>
          </a:p>
        </p:txBody>
      </p:sp>
      <p:cxnSp>
        <p:nvCxnSpPr>
          <p:cNvPr id="5" name="Straight Arrow Connector 4"/>
          <p:cNvCxnSpPr/>
          <p:nvPr/>
        </p:nvCxnSpPr>
        <p:spPr>
          <a:xfrm>
            <a:off x="457200" y="1066800"/>
            <a:ext cx="7620000" cy="0"/>
          </a:xfrm>
          <a:prstGeom prst="straightConnector1">
            <a:avLst/>
          </a:prstGeom>
          <a:ln w="38100" cap="rnd">
            <a:solidFill>
              <a:schemeClr val="bg1"/>
            </a:solidFill>
            <a:tailEnd type="none"/>
          </a:ln>
          <a:effectLst>
            <a:glow rad="76200">
              <a:schemeClr val="accent1">
                <a:lumMod val="60000"/>
                <a:lumOff val="40000"/>
                <a:alpha val="70000"/>
              </a:schemeClr>
            </a:glo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529"/>
            <a:ext cx="2065974" cy="1054068"/>
          </a:xfrm>
          <a:prstGeom prst="rect">
            <a:avLst/>
          </a:prstGeom>
          <a:ln w="25400">
            <a:solidFill>
              <a:schemeClr val="bg1"/>
            </a:solidFill>
          </a:ln>
          <a:effectLst>
            <a:glow rad="63500">
              <a:schemeClr val="tx2">
                <a:lumMod val="60000"/>
                <a:lumOff val="40000"/>
              </a:schemeClr>
            </a:glow>
          </a:effectLst>
        </p:spPr>
      </p:pic>
    </p:spTree>
    <p:extLst>
      <p:ext uri="{BB962C8B-B14F-4D97-AF65-F5344CB8AC3E}">
        <p14:creationId xmlns:p14="http://schemas.microsoft.com/office/powerpoint/2010/main" val="323104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613</Words>
  <Application>Microsoft Office PowerPoint</Application>
  <PresentationFormat>On-screen Show (4:3)</PresentationFormat>
  <Paragraphs>76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Wingdings</vt:lpstr>
      <vt:lpstr>Kenyan Coffee</vt:lpstr>
      <vt:lpstr>Calibri</vt:lpstr>
      <vt:lpstr>Office Theme</vt:lpstr>
      <vt:lpstr>The High Cost of a Free Gift</vt:lpstr>
      <vt:lpstr>The world’s cheap view of Grace</vt:lpstr>
      <vt:lpstr>False view of the New Covenant</vt:lpstr>
      <vt:lpstr>Hebrews 8:7-10</vt:lpstr>
      <vt:lpstr>Rejoice in the Liberty of No Responsibility</vt:lpstr>
      <vt:lpstr>Romans 6:20-23</vt:lpstr>
      <vt:lpstr>The High Cost of Our Free Gift</vt:lpstr>
      <vt:lpstr>John 3:16</vt:lpstr>
      <vt:lpstr>Romans 8:32</vt:lpstr>
      <vt:lpstr>The High Cost of Our Free Gift</vt:lpstr>
      <vt:lpstr>Philippians 2:5-8</vt:lpstr>
      <vt:lpstr>The High Cost of Our Free Gift</vt:lpstr>
      <vt:lpstr>2 Thessalonians 2:13-14</vt:lpstr>
      <vt:lpstr>Ephesians 4:30</vt:lpstr>
      <vt:lpstr>The High Cost of Our Free Gift</vt:lpstr>
      <vt:lpstr>Galatians 2:20</vt:lpstr>
      <vt:lpstr>Philippians 3:12-14</vt:lpstr>
      <vt:lpstr>Conclusion</vt:lpstr>
      <vt:lpstr>Matthew 28:18-20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Cost of a Free Gift</dc:title>
  <dc:creator>Stan</dc:creator>
  <cp:lastModifiedBy>Stan</cp:lastModifiedBy>
  <cp:revision>11</cp:revision>
  <dcterms:created xsi:type="dcterms:W3CDTF">2014-01-24T20:04:04Z</dcterms:created>
  <dcterms:modified xsi:type="dcterms:W3CDTF">2014-01-26T22:43:44Z</dcterms:modified>
</cp:coreProperties>
</file>