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1" r:id="rId4"/>
    <p:sldId id="263" r:id="rId5"/>
    <p:sldId id="264" r:id="rId6"/>
    <p:sldId id="265" r:id="rId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4244" autoAdjust="0"/>
  </p:normalViewPr>
  <p:slideViewPr>
    <p:cSldViewPr snapToGrid="0">
      <p:cViewPr varScale="1">
        <p:scale>
          <a:sx n="35" d="100"/>
          <a:sy n="35" d="100"/>
        </p:scale>
        <p:origin x="20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urlz MT" panose="04040404050702020202" pitchFamily="82" charset="0"/>
              </a:rPr>
              <a:t>The Joy of </a:t>
            </a:r>
            <a:r>
              <a:rPr lang="en-US" sz="2400" dirty="0">
                <a:latin typeface="Garamond" panose="02020404030301010803" pitchFamily="18" charset="0"/>
              </a:rPr>
              <a:t>Fellowship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r>
              <a:rPr lang="en-US" dirty="0"/>
              <a:t>July 3, 2016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76897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D91B31D9-AC0B-4315-B9E9-2B42967EE60B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0623F741-FE13-42DF-90AA-CCC8CBF2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topic has many</a:t>
            </a:r>
            <a:r>
              <a:rPr lang="en-US" b="1" baseline="0" dirty="0"/>
              <a:t> aspects: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aseline="0" dirty="0"/>
              <a:t>The limits of fellowship (who we can have fellowship with, and who we can not)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aseline="0" dirty="0"/>
              <a:t>The concept of fellowship as it affects the local church</a:t>
            </a:r>
          </a:p>
          <a:p>
            <a:pPr marL="1110243" lvl="2" indent="-175302">
              <a:buFont typeface="Arial" panose="020B0604020202020204" pitchFamily="34" charset="0"/>
              <a:buChar char="•"/>
            </a:pPr>
            <a:r>
              <a:rPr lang="en-US" baseline="0" dirty="0"/>
              <a:t>Fellowship Halls</a:t>
            </a:r>
          </a:p>
          <a:p>
            <a:pPr marL="1110243" lvl="2" indent="-175302">
              <a:buFont typeface="Arial" panose="020B0604020202020204" pitchFamily="34" charset="0"/>
              <a:buChar char="•"/>
            </a:pPr>
            <a:r>
              <a:rPr lang="en-US" baseline="0" dirty="0"/>
              <a:t>And, other unscriptural practices defended under the auspices of “Fellowship”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aseline="0" dirty="0"/>
              <a:t>We have, of course, discussed the topic to these ends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1" baseline="0" dirty="0"/>
              <a:t>(AT CLICK) </a:t>
            </a:r>
            <a:r>
              <a:rPr lang="en-US" baseline="0" dirty="0"/>
              <a:t>Today, An attempt to remind us of how precious and important our fellowship is to one another and God</a:t>
            </a:r>
          </a:p>
          <a:p>
            <a:r>
              <a:rPr lang="en-US" b="1" baseline="0" dirty="0"/>
              <a:t>Read Psalm 133:1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6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2" indent="-175302">
              <a:buFont typeface="Arial" panose="020B0604020202020204" pitchFamily="34" charset="0"/>
              <a:buChar char="•"/>
            </a:pPr>
            <a:r>
              <a:rPr lang="en-US" b="1" dirty="0"/>
              <a:t>Reason</a:t>
            </a:r>
            <a:r>
              <a:rPr lang="en-US" b="1" baseline="0" dirty="0"/>
              <a:t> for Joy because of our association with the Lord Himself</a:t>
            </a:r>
            <a:endParaRPr lang="en-US" b="1" dirty="0"/>
          </a:p>
          <a:p>
            <a:r>
              <a:rPr lang="en-US" b="1" dirty="0"/>
              <a:t>(1 Corinthians 1:9), </a:t>
            </a:r>
            <a:r>
              <a:rPr lang="en-US" i="1" dirty="0"/>
              <a:t>“God is faithful, by whom you were called into the fellowship of His Son, Jesus Christ our Lord.”</a:t>
            </a:r>
            <a:endParaRPr lang="en-US" i="0" dirty="0"/>
          </a:p>
          <a:p>
            <a:endParaRPr lang="en-US" i="0" dirty="0"/>
          </a:p>
          <a:p>
            <a:pPr marL="175302" indent="-175302">
              <a:buFont typeface="Arial" panose="020B0604020202020204" pitchFamily="34" charset="0"/>
              <a:buChar char="•"/>
            </a:pPr>
            <a:r>
              <a:rPr lang="en-US" b="1" i="0" dirty="0"/>
              <a:t>Fellowship is first vertical (association with God).  This gives us the privilege of having</a:t>
            </a:r>
            <a:r>
              <a:rPr lang="en-US" b="1" i="0" baseline="0" dirty="0"/>
              <a:t> a spiritual relationship with our brethren!</a:t>
            </a:r>
          </a:p>
          <a:p>
            <a:r>
              <a:rPr lang="en-US" b="1" i="0" dirty="0"/>
              <a:t>(1 John 1:3-4), </a:t>
            </a:r>
            <a:r>
              <a:rPr lang="en-US" i="1" dirty="0"/>
              <a:t>“that which we have seen and heard we declare to you, that you also may have fellowship with us; and truly our fellowship is with the Father and with His Son Jesus Christ. </a:t>
            </a:r>
            <a:r>
              <a:rPr lang="en-US" i="1" baseline="30000" dirty="0"/>
              <a:t>4</a:t>
            </a:r>
            <a:r>
              <a:rPr lang="en-US" i="1" dirty="0"/>
              <a:t> </a:t>
            </a:r>
            <a:r>
              <a:rPr lang="en-US" b="1" i="1" dirty="0"/>
              <a:t>And these things we write to you that your joy may be full</a:t>
            </a:r>
            <a:r>
              <a:rPr lang="en-US" i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735" indent="-233735">
              <a:buFont typeface="+mj-lt"/>
              <a:buAutoNum type="arabicPeriod"/>
            </a:pPr>
            <a:r>
              <a:rPr lang="en-US" b="1" i="0" dirty="0"/>
              <a:t>(Romans 5:11), </a:t>
            </a:r>
            <a:r>
              <a:rPr lang="en-US" i="1" dirty="0"/>
              <a:t>“And not only that, but </a:t>
            </a:r>
            <a:r>
              <a:rPr lang="en-US" i="1" u="sng" dirty="0"/>
              <a:t>we also rejoice in God through our Lord Jesus Christ</a:t>
            </a:r>
            <a:r>
              <a:rPr lang="en-US" i="1" dirty="0"/>
              <a:t>, through whom we have now received the reconciliation</a:t>
            </a:r>
            <a:r>
              <a:rPr lang="en-US" b="0" i="0" dirty="0"/>
              <a:t>.</a:t>
            </a:r>
            <a:r>
              <a:rPr lang="en-US" b="1" i="0" dirty="0"/>
              <a:t> [to God]</a:t>
            </a:r>
            <a:r>
              <a:rPr lang="en-US" b="0" i="1" dirty="0"/>
              <a:t>”</a:t>
            </a:r>
          </a:p>
          <a:p>
            <a:pPr marL="233735" indent="-233735">
              <a:buFont typeface="+mj-lt"/>
              <a:buAutoNum type="arabicPeriod"/>
            </a:pPr>
            <a:r>
              <a:rPr lang="en-US" b="1" i="0" dirty="0"/>
              <a:t>(2 Peter</a:t>
            </a:r>
            <a:r>
              <a:rPr lang="en-US" b="1" i="0" baseline="0" dirty="0"/>
              <a:t> 1:1), </a:t>
            </a:r>
            <a:r>
              <a:rPr lang="en-US" b="0" i="1" baseline="0" dirty="0"/>
              <a:t>“Simon Peter, a bondservant and apostle of Jesus Christ, </a:t>
            </a:r>
            <a:r>
              <a:rPr lang="en-US" b="0" i="1" u="sng" baseline="0" dirty="0"/>
              <a:t>to those who have obtained like precious faith with us</a:t>
            </a:r>
            <a:r>
              <a:rPr lang="en-US" b="0" i="1" u="none" baseline="0" dirty="0"/>
              <a:t> </a:t>
            </a:r>
            <a:r>
              <a:rPr lang="en-US" b="0" i="1" baseline="0" dirty="0"/>
              <a:t>by the righteousness of our God and Savior Jesus Christ.”</a:t>
            </a:r>
          </a:p>
          <a:p>
            <a:pPr marL="233735" indent="-233735">
              <a:buFont typeface="+mj-lt"/>
              <a:buAutoNum type="arabicPeriod"/>
            </a:pPr>
            <a:r>
              <a:rPr lang="en-US" b="1" i="0" baseline="0" dirty="0"/>
              <a:t>(2 Timothy 4:8), </a:t>
            </a:r>
            <a:r>
              <a:rPr lang="en-US" b="0" i="1" baseline="0" dirty="0"/>
              <a:t>“Finally, there is laid up for me the crown of righteousness, which the Lord, the righteous Judge, will give to me on that Day, </a:t>
            </a:r>
            <a:r>
              <a:rPr lang="en-US" b="0" i="1" u="sng" baseline="0" dirty="0"/>
              <a:t>and not to me only but also to all who have loved His appearing.</a:t>
            </a:r>
            <a:r>
              <a:rPr lang="en-US" b="0" i="1" baseline="0" dirty="0"/>
              <a:t>”</a:t>
            </a:r>
          </a:p>
          <a:p>
            <a:pPr marL="233735" indent="-233735">
              <a:buFont typeface="+mj-lt"/>
              <a:buAutoNum type="arabicPeriod"/>
            </a:pPr>
            <a:r>
              <a:rPr lang="en-US" b="1" i="0" baseline="0" dirty="0"/>
              <a:t>(Philippians 2:1), </a:t>
            </a:r>
            <a:r>
              <a:rPr lang="en-US" b="0" i="1" baseline="0" dirty="0"/>
              <a:t>“Therefore if there is any consolation in Christ, if any comfort of </a:t>
            </a:r>
            <a:r>
              <a:rPr lang="en-US" b="0" i="1" u="sng" baseline="0" dirty="0"/>
              <a:t>love</a:t>
            </a:r>
            <a:r>
              <a:rPr lang="en-US" b="0" i="1" baseline="0" dirty="0"/>
              <a:t>, if any </a:t>
            </a:r>
            <a:r>
              <a:rPr lang="en-US" b="0" i="1" u="sng" baseline="0" dirty="0"/>
              <a:t>fellowship</a:t>
            </a:r>
            <a:r>
              <a:rPr lang="en-US" b="0" i="1" baseline="0" dirty="0"/>
              <a:t> of the Spirit, if any </a:t>
            </a:r>
            <a:r>
              <a:rPr lang="en-US" b="0" i="1" u="sng" baseline="0" dirty="0"/>
              <a:t>affection</a:t>
            </a:r>
            <a:r>
              <a:rPr lang="en-US" b="0" i="1" baseline="0" dirty="0"/>
              <a:t> and </a:t>
            </a:r>
            <a:r>
              <a:rPr lang="en-US" b="0" i="1" u="sng" baseline="0" dirty="0"/>
              <a:t>mercy</a:t>
            </a:r>
            <a:r>
              <a:rPr lang="en-US" b="0" i="1" baseline="0" dirty="0"/>
              <a:t>, </a:t>
            </a:r>
            <a:r>
              <a:rPr lang="en-US" b="0" i="1" baseline="30000" dirty="0"/>
              <a:t>2</a:t>
            </a:r>
            <a:r>
              <a:rPr lang="en-US" b="0" i="1" baseline="0" dirty="0"/>
              <a:t> </a:t>
            </a:r>
            <a:r>
              <a:rPr lang="en-US" b="0" i="1" u="sng" baseline="0" dirty="0"/>
              <a:t>fulfill my joy by being like- minded, having the same love, being of one accord, of one mind</a:t>
            </a:r>
            <a:r>
              <a:rPr lang="en-US" b="0" i="1" baseline="0" dirty="0"/>
              <a:t>.”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1" i="0" baseline="0" dirty="0"/>
              <a:t>Must work at it (cultivate), but truthfully, </a:t>
            </a:r>
            <a:r>
              <a:rPr lang="en-US" b="1" i="0" u="sng" baseline="0" dirty="0"/>
              <a:t>it is natural</a:t>
            </a:r>
            <a:r>
              <a:rPr lang="en-US" b="1" i="0" u="none" baseline="0" dirty="0"/>
              <a:t> </a:t>
            </a:r>
            <a:r>
              <a:rPr lang="en-US" b="1" i="0" baseline="0" dirty="0"/>
              <a:t>to rejoice in the presence of the saints!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David &amp; Jonathan (1</a:t>
            </a:r>
            <a:r>
              <a:rPr lang="en-US" b="1" i="0" baseline="0" dirty="0"/>
              <a:t> Samuel 18:1-4) READ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0" i="0" baseline="0" dirty="0"/>
              <a:t>“The soul of Jonathan was knit to the soul of David”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0" i="0" baseline="0" dirty="0"/>
              <a:t>A wonderful fraternal relationship (respect, joy in presence)</a:t>
            </a:r>
          </a:p>
          <a:p>
            <a:r>
              <a:rPr lang="en-US" b="1" i="0" dirty="0"/>
              <a:t>(Proverbs 18:24), </a:t>
            </a:r>
            <a:r>
              <a:rPr lang="en-US" b="0" i="1" dirty="0"/>
              <a:t>“A man who has friends must himself be friendly, but there is a friend who sticks closer than a brother.”</a:t>
            </a:r>
          </a:p>
          <a:p>
            <a:endParaRPr lang="en-US" b="0" i="1" dirty="0"/>
          </a:p>
          <a:p>
            <a:r>
              <a:rPr lang="en-US" b="1" i="0" dirty="0"/>
              <a:t>Ruth &amp; Naomi</a:t>
            </a:r>
            <a:r>
              <a:rPr lang="en-US" b="1" i="0" baseline="0" dirty="0"/>
              <a:t> (Ruth 1:16), </a:t>
            </a:r>
            <a:r>
              <a:rPr lang="en-US" b="0" i="1" baseline="0" dirty="0"/>
              <a:t>“But Ruth said: ‘Entreat me not to leave you, or to turn back from following after you; for wherever you go, I will go; and wherever you lodge, I will lodge; </a:t>
            </a:r>
            <a:r>
              <a:rPr lang="en-US" b="0" i="1" u="sng" baseline="0" dirty="0"/>
              <a:t>your people shall be my people</a:t>
            </a:r>
            <a:r>
              <a:rPr lang="en-US" b="0" i="1" baseline="0" dirty="0"/>
              <a:t>, and your God, my God.’”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0" i="0" baseline="0" dirty="0"/>
              <a:t>You and me – we are “my people” </a:t>
            </a:r>
            <a:r>
              <a:rPr lang="en-US" b="1" i="0" baseline="0" dirty="0"/>
              <a:t>(We are the same!)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endParaRPr lang="en-US" b="1" i="0" baseline="0" dirty="0"/>
          </a:p>
          <a:p>
            <a:r>
              <a:rPr lang="en-US" b="1" i="0" baseline="0" dirty="0"/>
              <a:t>Paul &amp; Philippians (Philippians 2:17-18), </a:t>
            </a:r>
            <a:r>
              <a:rPr lang="en-US" b="0" i="1" baseline="0" dirty="0"/>
              <a:t>“Yes, and if I am being poured out as a drink offering on the sacrifice and service of your faith, </a:t>
            </a:r>
            <a:r>
              <a:rPr lang="en-US" b="0" i="1" u="sng" baseline="0" dirty="0"/>
              <a:t>I am glad and rejoice with you all</a:t>
            </a:r>
            <a:r>
              <a:rPr lang="en-US" b="0" i="1" baseline="0" dirty="0"/>
              <a:t>. 18 </a:t>
            </a:r>
            <a:r>
              <a:rPr lang="en-US" b="0" i="1" u="sng" baseline="0" dirty="0"/>
              <a:t>For the same reason you also be glad and rejoice with me</a:t>
            </a:r>
            <a:r>
              <a:rPr lang="en-US" b="0" i="1" baseline="0" dirty="0"/>
              <a:t>.”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(Ephesians</a:t>
            </a:r>
            <a:r>
              <a:rPr lang="en-US" b="1" i="0" baseline="0" dirty="0"/>
              <a:t> 4:31-32), </a:t>
            </a:r>
            <a:r>
              <a:rPr lang="en-US" b="0" i="1" baseline="0" dirty="0"/>
              <a:t>“Let all bitterness, wrath, anger, clamor, and evil speaking be put away from you, with all malice. </a:t>
            </a:r>
            <a:r>
              <a:rPr lang="en-US" b="0" i="1" baseline="30000" dirty="0"/>
              <a:t>32</a:t>
            </a:r>
            <a:r>
              <a:rPr lang="en-US" b="0" i="1" baseline="0" dirty="0"/>
              <a:t> </a:t>
            </a:r>
            <a:r>
              <a:rPr lang="en-US" b="0" i="1" u="sng" baseline="0" dirty="0"/>
              <a:t>And be kind to one another, tenderhearted, forgiving one another, even as God in Christ forgave you</a:t>
            </a:r>
            <a:r>
              <a:rPr lang="en-US" b="0" i="1" baseline="0" dirty="0"/>
              <a:t>.”</a:t>
            </a:r>
          </a:p>
          <a:p>
            <a:endParaRPr lang="en-US" b="0" i="1" baseline="0" dirty="0"/>
          </a:p>
          <a:p>
            <a:pPr defTabSz="934942">
              <a:defRPr/>
            </a:pPr>
            <a:r>
              <a:rPr lang="en-US" b="1" i="0" baseline="0" dirty="0"/>
              <a:t>(Romans 12:15-16), </a:t>
            </a:r>
            <a:r>
              <a:rPr lang="en-US" b="0" i="1" baseline="0" dirty="0"/>
              <a:t>“Rejoice with those who rejoice, and weep with those who weep. </a:t>
            </a:r>
            <a:r>
              <a:rPr lang="en-US" b="0" i="1" baseline="30000" dirty="0"/>
              <a:t>16</a:t>
            </a:r>
            <a:r>
              <a:rPr lang="en-US" b="0" i="1" baseline="0" dirty="0"/>
              <a:t> </a:t>
            </a:r>
            <a:r>
              <a:rPr lang="en-US" b="0" i="1" u="sng" baseline="0" dirty="0"/>
              <a:t>Be of the same mind toward one another</a:t>
            </a:r>
            <a:r>
              <a:rPr lang="en-US" b="0" i="1" baseline="0" dirty="0"/>
              <a:t>. Do not set your mind on high things, but associate with the humble. Do not be wise in your own opinion.”</a:t>
            </a:r>
            <a:endParaRPr lang="en-US" b="0" i="1" dirty="0"/>
          </a:p>
          <a:p>
            <a:endParaRPr lang="en-US" b="1" i="0" baseline="0" dirty="0"/>
          </a:p>
          <a:p>
            <a:r>
              <a:rPr lang="en-US" b="1" i="0" baseline="0" dirty="0"/>
              <a:t>(1 Corinthians 12:24b-26),</a:t>
            </a:r>
            <a:r>
              <a:rPr lang="en-US" b="0" i="1" baseline="0" dirty="0"/>
              <a:t> “But God composed the body, having given greater honor to that part which lacks it, </a:t>
            </a:r>
            <a:r>
              <a:rPr lang="en-US" b="0" i="1" baseline="30000" dirty="0"/>
              <a:t>25</a:t>
            </a:r>
            <a:r>
              <a:rPr lang="en-US" b="0" i="1" baseline="0" dirty="0"/>
              <a:t> that </a:t>
            </a:r>
            <a:r>
              <a:rPr lang="en-US" b="0" i="1" u="sng" baseline="0" dirty="0"/>
              <a:t>there should be no schism in the body</a:t>
            </a:r>
            <a:r>
              <a:rPr lang="en-US" b="0" i="1" baseline="0" dirty="0"/>
              <a:t>, but that the </a:t>
            </a:r>
            <a:r>
              <a:rPr lang="en-US" b="0" i="1" u="sng" baseline="0" dirty="0"/>
              <a:t>members should have the same care for one another</a:t>
            </a:r>
            <a:r>
              <a:rPr lang="en-US" b="0" i="1" baseline="0" dirty="0"/>
              <a:t>. </a:t>
            </a:r>
            <a:r>
              <a:rPr lang="en-US" b="0" i="1" baseline="30000" dirty="0"/>
              <a:t>26</a:t>
            </a:r>
            <a:r>
              <a:rPr lang="en-US" b="0" i="1" baseline="0" dirty="0"/>
              <a:t> And if one member suffers, all the members suffer with it; or if one member is honored, all the members rejoice with it.”</a:t>
            </a:r>
          </a:p>
          <a:p>
            <a:endParaRPr lang="en-US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When my kids were growing up: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0" dirty="0"/>
              <a:t>Greatly reviled – Barney was just too nice!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0" dirty="0"/>
              <a:t>People</a:t>
            </a:r>
            <a:r>
              <a:rPr lang="en-US" b="0" baseline="0" dirty="0"/>
              <a:t> got tired of the concept, but the kids loved it!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1" baseline="0" dirty="0"/>
              <a:t>I always liked the song! (click)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r>
              <a:rPr lang="en-US" b="1" baseline="0" dirty="0"/>
              <a:t>(John 13:34-35), </a:t>
            </a:r>
            <a:r>
              <a:rPr lang="en-US" b="0" i="1" baseline="0" dirty="0"/>
              <a:t>“A new commandment I give to you, that you love one another; as I have loved you, that you also love one another. </a:t>
            </a:r>
            <a:r>
              <a:rPr lang="en-US" b="0" i="1" baseline="30000" dirty="0"/>
              <a:t>35</a:t>
            </a:r>
            <a:r>
              <a:rPr lang="en-US" b="0" i="1" baseline="0" dirty="0"/>
              <a:t> By this all will know that you are My disciples, if you have love for one another.“</a:t>
            </a:r>
          </a:p>
          <a:p>
            <a:pPr marL="642772" lvl="1" indent="-175302">
              <a:buFont typeface="Arial" panose="020B0604020202020204" pitchFamily="34" charset="0"/>
              <a:buChar char="•"/>
            </a:pPr>
            <a:r>
              <a:rPr lang="en-US" b="1" dirty="0"/>
              <a:t>With that love, we can rejoice in our fellowship with God and one another!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5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1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3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71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6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5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9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3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9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5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70657"/>
            <a:ext cx="6604000" cy="3683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39041">
            <a:off x="261247" y="551543"/>
            <a:ext cx="36427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urlz MT" panose="04040404050702020202" pitchFamily="82" charset="0"/>
              </a:rPr>
              <a:t>The Joy 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914" y="5105352"/>
            <a:ext cx="1034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Behold, how good and how pleasant it is for brethren to dwell together in unity!         ~  </a:t>
            </a:r>
            <a:r>
              <a:rPr lang="en-US" sz="3200" b="1" dirty="0">
                <a:latin typeface="Calibri" panose="020F0502020204030204" pitchFamily="34" charset="0"/>
              </a:rPr>
              <a:t>Psalm 133:1</a:t>
            </a:r>
          </a:p>
        </p:txBody>
      </p:sp>
    </p:spTree>
    <p:extLst>
      <p:ext uri="{BB962C8B-B14F-4D97-AF65-F5344CB8AC3E}">
        <p14:creationId xmlns:p14="http://schemas.microsoft.com/office/powerpoint/2010/main" val="29140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95174"/>
            <a:ext cx="8158688" cy="1822514"/>
          </a:xfrm>
        </p:spPr>
        <p:txBody>
          <a:bodyPr>
            <a:normAutofit/>
          </a:bodyPr>
          <a:lstStyle/>
          <a:p>
            <a:r>
              <a:rPr lang="en-US" sz="5400" b="1" dirty="0"/>
              <a:t>Fellowship Defined</a:t>
            </a:r>
            <a:br>
              <a:rPr lang="en-US" sz="5400" b="1" dirty="0"/>
            </a:br>
            <a:r>
              <a:rPr lang="en-US" dirty="0"/>
              <a:t>(</a:t>
            </a:r>
            <a:r>
              <a:rPr lang="en-US" i="1" dirty="0" err="1">
                <a:latin typeface="Calibri" panose="020F0502020204030204" pitchFamily="34" charset="0"/>
              </a:rPr>
              <a:t>koinōnia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846051"/>
            <a:ext cx="10636729" cy="2191892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1)  fellowship, </a:t>
            </a:r>
            <a:r>
              <a:rPr lang="en-US" sz="3600" b="1" u="sng" dirty="0">
                <a:latin typeface="Calibri" panose="020F0502020204030204" pitchFamily="34" charset="0"/>
              </a:rPr>
              <a:t>association</a:t>
            </a:r>
            <a:r>
              <a:rPr lang="en-US" sz="3600" b="1" dirty="0">
                <a:latin typeface="Calibri" panose="020F0502020204030204" pitchFamily="34" charset="0"/>
              </a:rPr>
              <a:t>, </a:t>
            </a:r>
            <a:r>
              <a:rPr lang="en-US" sz="3600" b="1" u="sng" dirty="0">
                <a:latin typeface="Calibri" panose="020F0502020204030204" pitchFamily="34" charset="0"/>
              </a:rPr>
              <a:t>community</a:t>
            </a:r>
            <a:r>
              <a:rPr lang="en-US" sz="3600" b="1" dirty="0">
                <a:latin typeface="Calibri" panose="020F0502020204030204" pitchFamily="34" charset="0"/>
              </a:rPr>
              <a:t>,           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      communion, </a:t>
            </a:r>
            <a:r>
              <a:rPr lang="en-US" sz="3600" b="1" u="sng" dirty="0">
                <a:latin typeface="Calibri" panose="020F0502020204030204" pitchFamily="34" charset="0"/>
              </a:rPr>
              <a:t>joint participation</a:t>
            </a:r>
            <a:r>
              <a:rPr lang="en-US" sz="3600" b="1" dirty="0">
                <a:latin typeface="Calibri" panose="020F0502020204030204" pitchFamily="34" charset="0"/>
              </a:rPr>
              <a:t>, intercourse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         1a)  the </a:t>
            </a:r>
            <a:r>
              <a:rPr lang="en-US" sz="3600" b="1" u="sng" dirty="0">
                <a:latin typeface="Calibri" panose="020F0502020204030204" pitchFamily="34" charset="0"/>
              </a:rPr>
              <a:t>share</a:t>
            </a:r>
            <a:r>
              <a:rPr lang="en-US" sz="3600" b="1" dirty="0">
                <a:latin typeface="Calibri" panose="020F0502020204030204" pitchFamily="34" charset="0"/>
              </a:rPr>
              <a:t> which one has in anything, participation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         1b)  intercourse, fellowship, </a:t>
            </a:r>
            <a:r>
              <a:rPr lang="en-US" sz="3600" b="1" u="sng" dirty="0">
                <a:latin typeface="Calibri" panose="020F0502020204030204" pitchFamily="34" charset="0"/>
              </a:rPr>
              <a:t>intimacy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3" y="651792"/>
            <a:ext cx="2422281" cy="13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1795174"/>
            <a:ext cx="10086109" cy="1822514"/>
          </a:xfrm>
        </p:spPr>
        <p:txBody>
          <a:bodyPr>
            <a:normAutofit/>
          </a:bodyPr>
          <a:lstStyle/>
          <a:p>
            <a:r>
              <a:rPr lang="en-US" b="1" dirty="0"/>
              <a:t>Reasons for</a:t>
            </a:r>
            <a:br>
              <a:rPr lang="en-US" sz="5400" b="1" dirty="0"/>
            </a:br>
            <a:r>
              <a:rPr lang="en-US" sz="5400" b="1" dirty="0">
                <a:latin typeface="Curlz MT" panose="04040404050702020202" pitchFamily="82" charset="0"/>
              </a:rPr>
              <a:t>The Joy of </a:t>
            </a:r>
            <a:r>
              <a:rPr lang="en-US" sz="5400" b="1" dirty="0"/>
              <a:t>Fellowship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3" y="651792"/>
            <a:ext cx="2422281" cy="1351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0654" y="3973300"/>
            <a:ext cx="4718304" cy="217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Salvation through Christ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The same faith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8459" y="3973300"/>
            <a:ext cx="4718304" cy="217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The same hope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An affinity for one another</a:t>
            </a:r>
          </a:p>
        </p:txBody>
      </p:sp>
    </p:spTree>
    <p:extLst>
      <p:ext uri="{BB962C8B-B14F-4D97-AF65-F5344CB8AC3E}">
        <p14:creationId xmlns:p14="http://schemas.microsoft.com/office/powerpoint/2010/main" val="36922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1795174"/>
            <a:ext cx="10086109" cy="1822514"/>
          </a:xfrm>
        </p:spPr>
        <p:txBody>
          <a:bodyPr>
            <a:normAutofit/>
          </a:bodyPr>
          <a:lstStyle/>
          <a:p>
            <a:r>
              <a:rPr lang="en-US" b="1" dirty="0"/>
              <a:t>Examples of</a:t>
            </a:r>
            <a:br>
              <a:rPr lang="en-US" sz="5400" b="1" dirty="0"/>
            </a:br>
            <a:r>
              <a:rPr lang="en-US" sz="5400" b="1" dirty="0">
                <a:latin typeface="Curlz MT" panose="04040404050702020202" pitchFamily="82" charset="0"/>
              </a:rPr>
              <a:t>The Joy of </a:t>
            </a:r>
            <a:r>
              <a:rPr lang="en-US" sz="5400" b="1" dirty="0"/>
              <a:t>Fellowship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3" y="651792"/>
            <a:ext cx="2422281" cy="1351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02327" y="3973300"/>
            <a:ext cx="9864436" cy="217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71488" indent="-471488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David &amp; Jonathan </a:t>
            </a:r>
            <a:r>
              <a:rPr lang="en-US" sz="4000" dirty="0">
                <a:latin typeface="Calibri" panose="020F0502020204030204" pitchFamily="34" charset="0"/>
              </a:rPr>
              <a:t>(1 Samuel 18:1-4)</a:t>
            </a:r>
          </a:p>
          <a:p>
            <a:pPr marL="471488" indent="-471488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Ruth &amp; Naomi </a:t>
            </a:r>
            <a:r>
              <a:rPr lang="en-US" sz="4000" dirty="0">
                <a:latin typeface="Calibri" panose="020F0502020204030204" pitchFamily="34" charset="0"/>
              </a:rPr>
              <a:t>(Ruth 1:16)</a:t>
            </a:r>
          </a:p>
          <a:p>
            <a:pPr marL="471488" indent="-471488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</a:rPr>
              <a:t>Paul &amp; the Philippians </a:t>
            </a:r>
            <a:r>
              <a:rPr lang="en-US" sz="4000" dirty="0">
                <a:latin typeface="Calibri" panose="020F0502020204030204" pitchFamily="34" charset="0"/>
              </a:rPr>
              <a:t>(Philippians 2:17-18)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1795174"/>
            <a:ext cx="10086109" cy="1822514"/>
          </a:xfrm>
        </p:spPr>
        <p:txBody>
          <a:bodyPr>
            <a:normAutofit/>
          </a:bodyPr>
          <a:lstStyle/>
          <a:p>
            <a:r>
              <a:rPr lang="en-US" b="1" dirty="0"/>
              <a:t>How Can We Develop</a:t>
            </a:r>
            <a:br>
              <a:rPr lang="en-US" sz="5400" b="1" dirty="0"/>
            </a:br>
            <a:r>
              <a:rPr lang="en-US" sz="5400" b="1" dirty="0">
                <a:latin typeface="Curlz MT" panose="04040404050702020202" pitchFamily="82" charset="0"/>
              </a:rPr>
              <a:t>The Joy of </a:t>
            </a:r>
            <a:r>
              <a:rPr lang="en-US" sz="5400" b="1" dirty="0"/>
              <a:t>Fellowship?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3" y="651792"/>
            <a:ext cx="2422281" cy="1351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02327" y="3973300"/>
            <a:ext cx="9864436" cy="2538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800" b="1" dirty="0" err="1">
                <a:latin typeface="Calibri" panose="020F0502020204030204" pitchFamily="34" charset="0"/>
              </a:rPr>
              <a:t>Likemindedness</a:t>
            </a:r>
            <a:r>
              <a:rPr lang="en-US" sz="4800" b="1" dirty="0">
                <a:latin typeface="Calibri" panose="020F0502020204030204" pitchFamily="34" charset="0"/>
              </a:rPr>
              <a:t> and Empathy!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 panose="020F0502020204030204" pitchFamily="34" charset="0"/>
              </a:rPr>
              <a:t>Ephesians 4:31-32; Romans 12:15-16;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 panose="020F0502020204030204" pitchFamily="34" charset="0"/>
              </a:rPr>
              <a:t>1 Corinthians 12:24b-26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38" y="1309948"/>
            <a:ext cx="4534925" cy="2529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39041">
            <a:off x="158081" y="551543"/>
            <a:ext cx="3849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urlz MT" panose="04040404050702020202" pitchFamily="82" charset="0"/>
              </a:rPr>
              <a:t>Conclusion: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91" y="1974224"/>
            <a:ext cx="105435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I love you, you love me</a:t>
            </a:r>
          </a:p>
          <a:p>
            <a:r>
              <a:rPr lang="en-US" sz="4000" b="1" dirty="0">
                <a:latin typeface="Calibri" panose="020F0502020204030204" pitchFamily="34" charset="0"/>
              </a:rPr>
              <a:t>We’re a happy family</a:t>
            </a:r>
          </a:p>
          <a:p>
            <a:r>
              <a:rPr lang="en-US" sz="4000" b="1" dirty="0">
                <a:latin typeface="Calibri" panose="020F0502020204030204" pitchFamily="34" charset="0"/>
              </a:rPr>
              <a:t>With a great big hug,</a:t>
            </a:r>
          </a:p>
          <a:p>
            <a:r>
              <a:rPr lang="en-US" sz="4000" b="1" dirty="0">
                <a:latin typeface="Calibri" panose="020F0502020204030204" pitchFamily="34" charset="0"/>
              </a:rPr>
              <a:t>and a kiss from me to you –</a:t>
            </a:r>
          </a:p>
          <a:p>
            <a:r>
              <a:rPr lang="en-US" sz="4000" b="1" dirty="0">
                <a:latin typeface="Calibri" panose="020F0502020204030204" pitchFamily="34" charset="0"/>
              </a:rPr>
              <a:t>Won’t you say you love me too!</a:t>
            </a:r>
          </a:p>
          <a:p>
            <a:endParaRPr lang="en-US" sz="800" b="1" dirty="0">
              <a:latin typeface="Calibri" panose="020F0502020204030204" pitchFamily="34" charset="0"/>
            </a:endParaRPr>
          </a:p>
          <a:p>
            <a:pPr algn="r"/>
            <a:r>
              <a:rPr lang="en-US" sz="3600" b="1" dirty="0">
                <a:latin typeface="Calibri" panose="020F0502020204030204" pitchFamily="34" charset="0"/>
              </a:rPr>
              <a:t>~ Barney &amp; Friends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843</TotalTime>
  <Words>1043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Curlz MT</vt:lpstr>
      <vt:lpstr>Garamond</vt:lpstr>
      <vt:lpstr>Organic</vt:lpstr>
      <vt:lpstr>PowerPoint Presentation</vt:lpstr>
      <vt:lpstr>Fellowship Defined (koinōnia)</vt:lpstr>
      <vt:lpstr>Reasons for The Joy of Fellowship</vt:lpstr>
      <vt:lpstr>Examples of The Joy of Fellowship</vt:lpstr>
      <vt:lpstr>How Can We Develop The Joy of Fellowship?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23</cp:revision>
  <cp:lastPrinted>2016-07-03T04:09:37Z</cp:lastPrinted>
  <dcterms:created xsi:type="dcterms:W3CDTF">2016-07-01T15:34:21Z</dcterms:created>
  <dcterms:modified xsi:type="dcterms:W3CDTF">2016-07-03T18:49:55Z</dcterms:modified>
</cp:coreProperties>
</file>