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handoutMasterIdLst>
    <p:handoutMasterId r:id="rId12"/>
  </p:handoutMasterIdLst>
  <p:sldIdLst>
    <p:sldId id="256" r:id="rId2"/>
    <p:sldId id="257" r:id="rId3"/>
    <p:sldId id="262" r:id="rId4"/>
    <p:sldId id="258" r:id="rId5"/>
    <p:sldId id="263" r:id="rId6"/>
    <p:sldId id="259" r:id="rId7"/>
    <p:sldId id="264" r:id="rId8"/>
    <p:sldId id="260" r:id="rId9"/>
    <p:sldId id="261" r:id="rId10"/>
  </p:sldIdLst>
  <p:sldSz cx="12192000" cy="6858000"/>
  <p:notesSz cx="7053263" cy="9309100"/>
  <p:embeddedFontLst>
    <p:embeddedFont>
      <p:font typeface="BadaBoom BB" panose="020B0603050302020204" pitchFamily="34" charset="0"/>
      <p:regular r:id="rId13"/>
    </p:embeddedFont>
    <p:embeddedFont>
      <p:font typeface="Bahnschrift SemiBold SemiConden" panose="020B0502040204020203" pitchFamily="34" charset="0"/>
      <p:bold r:id="rId14"/>
    </p:embeddedFont>
    <p:embeddedFont>
      <p:font typeface="Berkshire Swash" panose="02000505000000020003" pitchFamily="2" charset="0"/>
      <p:bold r:id="rId15"/>
    </p:embeddedFon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Six feet under" panose="02000000000000000000" pitchFamily="2"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C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46532" autoAdjust="0"/>
  </p:normalViewPr>
  <p:slideViewPr>
    <p:cSldViewPr snapToGrid="0">
      <p:cViewPr varScale="1">
        <p:scale>
          <a:sx n="36" d="100"/>
          <a:sy n="36" d="100"/>
        </p:scale>
        <p:origin x="2333" y="38"/>
      </p:cViewPr>
      <p:guideLst/>
    </p:cSldViewPr>
  </p:slideViewPr>
  <p:notesTextViewPr>
    <p:cViewPr>
      <p:scale>
        <a:sx n="1" d="1"/>
        <a:sy n="1" d="1"/>
      </p:scale>
      <p:origin x="0" y="0"/>
    </p:cViewPr>
  </p:notesTextViewPr>
  <p:notesViewPr>
    <p:cSldViewPr snapToGrid="0">
      <p:cViewPr varScale="1">
        <p:scale>
          <a:sx n="61" d="100"/>
          <a:sy n="61" d="100"/>
        </p:scale>
        <p:origin x="115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2C21EED9-1522-462A-9E0D-8F23F8B4CB91}"/>
    <pc:docChg chg="undo redo custSel addSld delSld modSld sldOrd modNotesMaster modHandout">
      <pc:chgData name="Stan Cox" userId="9376f276357bfffd" providerId="LiveId" clId="{2C21EED9-1522-462A-9E0D-8F23F8B4CB91}" dt="2020-01-25T04:53:08.084" v="6933"/>
      <pc:docMkLst>
        <pc:docMk/>
      </pc:docMkLst>
      <pc:sldChg chg="modTransition modNotesTx">
        <pc:chgData name="Stan Cox" userId="9376f276357bfffd" providerId="LiveId" clId="{2C21EED9-1522-462A-9E0D-8F23F8B4CB91}" dt="2020-01-25T00:38:54.269" v="879" actId="20577"/>
        <pc:sldMkLst>
          <pc:docMk/>
          <pc:sldMk cId="1875076402" sldId="256"/>
        </pc:sldMkLst>
      </pc:sldChg>
      <pc:sldChg chg="modSp modTransition modNotesTx">
        <pc:chgData name="Stan Cox" userId="9376f276357bfffd" providerId="LiveId" clId="{2C21EED9-1522-462A-9E0D-8F23F8B4CB91}" dt="2020-01-25T01:05:53.145" v="2101" actId="14"/>
        <pc:sldMkLst>
          <pc:docMk/>
          <pc:sldMk cId="461507474" sldId="257"/>
        </pc:sldMkLst>
        <pc:spChg chg="mod">
          <ac:chgData name="Stan Cox" userId="9376f276357bfffd" providerId="LiveId" clId="{2C21EED9-1522-462A-9E0D-8F23F8B4CB91}" dt="2020-01-25T00:19:08.165" v="69" actId="255"/>
          <ac:spMkLst>
            <pc:docMk/>
            <pc:sldMk cId="461507474" sldId="257"/>
            <ac:spMk id="3" creationId="{DE7A60FC-51BE-4F63-825D-CAA9AC77E5A5}"/>
          </ac:spMkLst>
        </pc:spChg>
      </pc:sldChg>
      <pc:sldChg chg="modSp modTransition modNotesTx">
        <pc:chgData name="Stan Cox" userId="9376f276357bfffd" providerId="LiveId" clId="{2C21EED9-1522-462A-9E0D-8F23F8B4CB91}" dt="2020-01-25T03:47:07.988" v="3896" actId="113"/>
        <pc:sldMkLst>
          <pc:docMk/>
          <pc:sldMk cId="578646288" sldId="258"/>
        </pc:sldMkLst>
        <pc:spChg chg="mod">
          <ac:chgData name="Stan Cox" userId="9376f276357bfffd" providerId="LiveId" clId="{2C21EED9-1522-462A-9E0D-8F23F8B4CB91}" dt="2020-01-25T00:19:37.279" v="71" actId="255"/>
          <ac:spMkLst>
            <pc:docMk/>
            <pc:sldMk cId="578646288" sldId="258"/>
            <ac:spMk id="3" creationId="{DE7A60FC-51BE-4F63-825D-CAA9AC77E5A5}"/>
          </ac:spMkLst>
        </pc:spChg>
      </pc:sldChg>
      <pc:sldChg chg="ord modTransition modNotesTx">
        <pc:chgData name="Stan Cox" userId="9376f276357bfffd" providerId="LiveId" clId="{2C21EED9-1522-462A-9E0D-8F23F8B4CB91}" dt="2020-01-25T04:05:33.521" v="5234" actId="14"/>
        <pc:sldMkLst>
          <pc:docMk/>
          <pc:sldMk cId="1678806601" sldId="259"/>
        </pc:sldMkLst>
      </pc:sldChg>
      <pc:sldChg chg="modTransition modNotesTx">
        <pc:chgData name="Stan Cox" userId="9376f276357bfffd" providerId="LiveId" clId="{2C21EED9-1522-462A-9E0D-8F23F8B4CB91}" dt="2020-01-25T04:17:28.251" v="6304" actId="113"/>
        <pc:sldMkLst>
          <pc:docMk/>
          <pc:sldMk cId="2752563712" sldId="260"/>
        </pc:sldMkLst>
      </pc:sldChg>
      <pc:sldChg chg="modSp modTransition modNotesTx">
        <pc:chgData name="Stan Cox" userId="9376f276357bfffd" providerId="LiveId" clId="{2C21EED9-1522-462A-9E0D-8F23F8B4CB91}" dt="2020-01-25T04:25:09.919" v="6801" actId="20577"/>
        <pc:sldMkLst>
          <pc:docMk/>
          <pc:sldMk cId="3142947916" sldId="261"/>
        </pc:sldMkLst>
        <pc:spChg chg="mod">
          <ac:chgData name="Stan Cox" userId="9376f276357bfffd" providerId="LiveId" clId="{2C21EED9-1522-462A-9E0D-8F23F8B4CB91}" dt="2020-01-25T00:28:56.077" v="151" actId="255"/>
          <ac:spMkLst>
            <pc:docMk/>
            <pc:sldMk cId="3142947916" sldId="261"/>
            <ac:spMk id="2" creationId="{F252AB4F-229C-469F-A603-9CF2C0E4902A}"/>
          </ac:spMkLst>
        </pc:spChg>
        <pc:spChg chg="mod">
          <ac:chgData name="Stan Cox" userId="9376f276357bfffd" providerId="LiveId" clId="{2C21EED9-1522-462A-9E0D-8F23F8B4CB91}" dt="2020-01-25T04:23:21.479" v="6636" actId="14100"/>
          <ac:spMkLst>
            <pc:docMk/>
            <pc:sldMk cId="3142947916" sldId="261"/>
            <ac:spMk id="3" creationId="{DE7A60FC-51BE-4F63-825D-CAA9AC77E5A5}"/>
          </ac:spMkLst>
        </pc:spChg>
      </pc:sldChg>
      <pc:sldChg chg="modSp add modTransition modNotesTx">
        <pc:chgData name="Stan Cox" userId="9376f276357bfffd" providerId="LiveId" clId="{2C21EED9-1522-462A-9E0D-8F23F8B4CB91}" dt="2020-01-25T03:32:48.213" v="2751" actId="113"/>
        <pc:sldMkLst>
          <pc:docMk/>
          <pc:sldMk cId="251651974" sldId="262"/>
        </pc:sldMkLst>
        <pc:spChg chg="mod">
          <ac:chgData name="Stan Cox" userId="9376f276357bfffd" providerId="LiveId" clId="{2C21EED9-1522-462A-9E0D-8F23F8B4CB91}" dt="2020-01-25T00:10:20.793" v="23" actId="120"/>
          <ac:spMkLst>
            <pc:docMk/>
            <pc:sldMk cId="251651974" sldId="262"/>
            <ac:spMk id="2" creationId="{F252AB4F-229C-469F-A603-9CF2C0E4902A}"/>
          </ac:spMkLst>
        </pc:spChg>
        <pc:spChg chg="mod">
          <ac:chgData name="Stan Cox" userId="9376f276357bfffd" providerId="LiveId" clId="{2C21EED9-1522-462A-9E0D-8F23F8B4CB91}" dt="2020-01-25T01:06:42.477" v="2115" actId="20577"/>
          <ac:spMkLst>
            <pc:docMk/>
            <pc:sldMk cId="251651974" sldId="262"/>
            <ac:spMk id="3" creationId="{DE7A60FC-51BE-4F63-825D-CAA9AC77E5A5}"/>
          </ac:spMkLst>
        </pc:spChg>
      </pc:sldChg>
      <pc:sldChg chg="add del setBg">
        <pc:chgData name="Stan Cox" userId="9376f276357bfffd" providerId="LiveId" clId="{2C21EED9-1522-462A-9E0D-8F23F8B4CB91}" dt="2020-01-25T00:09:52.982" v="1"/>
        <pc:sldMkLst>
          <pc:docMk/>
          <pc:sldMk cId="3880283514" sldId="262"/>
        </pc:sldMkLst>
      </pc:sldChg>
      <pc:sldChg chg="add del setBg">
        <pc:chgData name="Stan Cox" userId="9376f276357bfffd" providerId="LiveId" clId="{2C21EED9-1522-462A-9E0D-8F23F8B4CB91}" dt="2020-01-25T00:23:19.355" v="73"/>
        <pc:sldMkLst>
          <pc:docMk/>
          <pc:sldMk cId="114970529" sldId="263"/>
        </pc:sldMkLst>
      </pc:sldChg>
      <pc:sldChg chg="modSp add modTransition modNotesTx">
        <pc:chgData name="Stan Cox" userId="9376f276357bfffd" providerId="LiveId" clId="{2C21EED9-1522-462A-9E0D-8F23F8B4CB91}" dt="2020-01-25T03:54:55.148" v="4353" actId="113"/>
        <pc:sldMkLst>
          <pc:docMk/>
          <pc:sldMk cId="453465635" sldId="263"/>
        </pc:sldMkLst>
        <pc:spChg chg="mod">
          <ac:chgData name="Stan Cox" userId="9376f276357bfffd" providerId="LiveId" clId="{2C21EED9-1522-462A-9E0D-8F23F8B4CB91}" dt="2020-01-25T00:27:06.849" v="148" actId="20577"/>
          <ac:spMkLst>
            <pc:docMk/>
            <pc:sldMk cId="453465635" sldId="263"/>
            <ac:spMk id="3" creationId="{DE7A60FC-51BE-4F63-825D-CAA9AC77E5A5}"/>
          </ac:spMkLst>
        </pc:spChg>
      </pc:sldChg>
      <pc:sldChg chg="add del setBg">
        <pc:chgData name="Stan Cox" userId="9376f276357bfffd" providerId="LiveId" clId="{2C21EED9-1522-462A-9E0D-8F23F8B4CB91}" dt="2020-01-25T00:25:13.145" v="99"/>
        <pc:sldMkLst>
          <pc:docMk/>
          <pc:sldMk cId="1062366666" sldId="264"/>
        </pc:sldMkLst>
      </pc:sldChg>
      <pc:sldChg chg="modSp add modTransition modNotesTx">
        <pc:chgData name="Stan Cox" userId="9376f276357bfffd" providerId="LiveId" clId="{2C21EED9-1522-462A-9E0D-8F23F8B4CB91}" dt="2020-01-25T04:13:23.273" v="5841" actId="20577"/>
        <pc:sldMkLst>
          <pc:docMk/>
          <pc:sldMk cId="1156738414" sldId="264"/>
        </pc:sldMkLst>
        <pc:spChg chg="mod">
          <ac:chgData name="Stan Cox" userId="9376f276357bfffd" providerId="LiveId" clId="{2C21EED9-1522-462A-9E0D-8F23F8B4CB91}" dt="2020-01-25T00:26:33.137" v="133" actId="20577"/>
          <ac:spMkLst>
            <pc:docMk/>
            <pc:sldMk cId="1156738414" sldId="264"/>
            <ac:spMk id="3" creationId="{DE7A60FC-51BE-4F63-825D-CAA9AC77E5A5}"/>
          </ac:spMkLst>
        </pc:spChg>
      </pc:sldChg>
      <pc:sldChg chg="delSp add setBg">
        <pc:chgData name="Stan Cox" userId="9376f276357bfffd" providerId="LiveId" clId="{2C21EED9-1522-462A-9E0D-8F23F8B4CB91}" dt="2020-01-25T04:53:08.084" v="6933"/>
        <pc:sldMkLst>
          <pc:docMk/>
          <pc:sldMk cId="3119164219" sldId="265"/>
        </pc:sldMkLst>
        <pc:spChg chg="del">
          <ac:chgData name="Stan Cox" userId="9376f276357bfffd" providerId="LiveId" clId="{2C21EED9-1522-462A-9E0D-8F23F8B4CB91}" dt="2020-01-25T04:53:00.803" v="6931" actId="478"/>
          <ac:spMkLst>
            <pc:docMk/>
            <pc:sldMk cId="3119164219" sldId="265"/>
            <ac:spMk id="2" creationId="{F6D094FC-58A3-4F00-B63B-66B5F9624528}"/>
          </ac:spMkLst>
        </pc:spChg>
        <pc:spChg chg="del">
          <ac:chgData name="Stan Cox" userId="9376f276357bfffd" providerId="LiveId" clId="{2C21EED9-1522-462A-9E0D-8F23F8B4CB91}" dt="2020-01-25T04:53:02.616" v="6932" actId="478"/>
          <ac:spMkLst>
            <pc:docMk/>
            <pc:sldMk cId="3119164219" sldId="265"/>
            <ac:spMk id="3" creationId="{A45F4D36-6F38-4555-B21E-69094645E667}"/>
          </ac:spMkLst>
        </pc:spChg>
      </pc:sldChg>
    </pc:docChg>
  </pc:docChgLst>
  <pc:docChgLst>
    <pc:chgData name="Stan Cox" userId="9376f276357bfffd" providerId="LiveId" clId="{8FD96BA2-7DCF-40B8-95D9-A5DFF0B32476}"/>
    <pc:docChg chg="delSld">
      <pc:chgData name="Stan Cox" userId="9376f276357bfffd" providerId="LiveId" clId="{8FD96BA2-7DCF-40B8-95D9-A5DFF0B32476}" dt="2020-03-04T04:46:51.719" v="0" actId="47"/>
      <pc:docMkLst>
        <pc:docMk/>
      </pc:docMkLst>
      <pc:sldChg chg="del">
        <pc:chgData name="Stan Cox" userId="9376f276357bfffd" providerId="LiveId" clId="{8FD96BA2-7DCF-40B8-95D9-A5DFF0B32476}" dt="2020-03-04T04:46:51.719" v="0" actId="47"/>
        <pc:sldMkLst>
          <pc:docMk/>
          <pc:sldMk cId="3119164219" sldId="26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C26F42-61E0-4F51-AC71-1F85FE8C410A}"/>
              </a:ext>
            </a:extLst>
          </p:cNvPr>
          <p:cNvSpPr>
            <a:spLocks noGrp="1"/>
          </p:cNvSpPr>
          <p:nvPr>
            <p:ph type="hdr" sz="quarter"/>
          </p:nvPr>
        </p:nvSpPr>
        <p:spPr>
          <a:xfrm>
            <a:off x="0" y="0"/>
            <a:ext cx="4734838" cy="914400"/>
          </a:xfrm>
          <a:prstGeom prst="rect">
            <a:avLst/>
          </a:prstGeom>
        </p:spPr>
        <p:txBody>
          <a:bodyPr vert="horz" lIns="91440" tIns="45720" rIns="91440" bIns="45720" rtlCol="0"/>
          <a:lstStyle>
            <a:lvl1pPr algn="l">
              <a:defRPr sz="1200"/>
            </a:lvl1pPr>
          </a:lstStyle>
          <a:p>
            <a:r>
              <a:rPr lang="en-US" sz="2000" dirty="0">
                <a:latin typeface="Bahnschrift SemiBold SemiConden" panose="020B0502040204020203" pitchFamily="34" charset="0"/>
              </a:rPr>
              <a:t>the language of </a:t>
            </a:r>
            <a:r>
              <a:rPr lang="en-US" sz="2800" dirty="0">
                <a:latin typeface="BadaBoom BB" panose="020B0603050302020204" pitchFamily="34" charset="0"/>
              </a:rPr>
              <a:t>Zeal</a:t>
            </a:r>
            <a:r>
              <a:rPr lang="en-US" sz="2000" dirty="0"/>
              <a:t> </a:t>
            </a:r>
            <a:r>
              <a:rPr lang="en-US" sz="1800" dirty="0">
                <a:latin typeface="Berkshire Swash" panose="02000505000000020003" pitchFamily="2" charset="0"/>
              </a:rPr>
              <a:t>&amp;</a:t>
            </a:r>
            <a:r>
              <a:rPr lang="en-US" sz="2000" dirty="0"/>
              <a:t> </a:t>
            </a:r>
            <a:r>
              <a:rPr lang="en-US" sz="2800" dirty="0">
                <a:latin typeface="Six feet under" panose="02000000000000000000" pitchFamily="2" charset="0"/>
              </a:rPr>
              <a:t>Apathy</a:t>
            </a:r>
          </a:p>
        </p:txBody>
      </p:sp>
      <p:sp>
        <p:nvSpPr>
          <p:cNvPr id="3" name="Date Placeholder 2">
            <a:extLst>
              <a:ext uri="{FF2B5EF4-FFF2-40B4-BE49-F238E27FC236}">
                <a16:creationId xmlns:a16="http://schemas.microsoft.com/office/drawing/2014/main" id="{D0744A52-BD5C-4B5A-A2AD-6806CDAFBD24}"/>
              </a:ext>
            </a:extLst>
          </p:cNvPr>
          <p:cNvSpPr>
            <a:spLocks noGrp="1"/>
          </p:cNvSpPr>
          <p:nvPr>
            <p:ph type="dt" sz="quarter" idx="1"/>
          </p:nvPr>
        </p:nvSpPr>
        <p:spPr>
          <a:xfrm>
            <a:off x="5273458" y="0"/>
            <a:ext cx="1778217" cy="466725"/>
          </a:xfrm>
          <a:prstGeom prst="rect">
            <a:avLst/>
          </a:prstGeom>
        </p:spPr>
        <p:txBody>
          <a:bodyPr vert="horz" lIns="91440" tIns="45720" rIns="91440" bIns="45720" rtlCol="0"/>
          <a:lstStyle>
            <a:lvl1pPr algn="r">
              <a:defRPr sz="1200"/>
            </a:lvl1pPr>
          </a:lstStyle>
          <a:p>
            <a:r>
              <a:rPr lang="en-US" dirty="0"/>
              <a:t>January 26, 2020</a:t>
            </a:r>
          </a:p>
        </p:txBody>
      </p:sp>
      <p:sp>
        <p:nvSpPr>
          <p:cNvPr id="4" name="Footer Placeholder 3">
            <a:extLst>
              <a:ext uri="{FF2B5EF4-FFF2-40B4-BE49-F238E27FC236}">
                <a16:creationId xmlns:a16="http://schemas.microsoft.com/office/drawing/2014/main" id="{6AC983F2-A8C8-40A6-B28C-BF3185CBDB8D}"/>
              </a:ext>
            </a:extLst>
          </p:cNvPr>
          <p:cNvSpPr>
            <a:spLocks noGrp="1"/>
          </p:cNvSpPr>
          <p:nvPr>
            <p:ph type="ftr" sz="quarter" idx="2"/>
          </p:nvPr>
        </p:nvSpPr>
        <p:spPr>
          <a:xfrm>
            <a:off x="0" y="8842375"/>
            <a:ext cx="3055938" cy="466725"/>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2C58125D-C3A4-4C9E-846E-D2C469D415C0}"/>
              </a:ext>
            </a:extLst>
          </p:cNvPr>
          <p:cNvSpPr>
            <a:spLocks noGrp="1"/>
          </p:cNvSpPr>
          <p:nvPr>
            <p:ph type="sldNum" sz="quarter" idx="3"/>
          </p:nvPr>
        </p:nvSpPr>
        <p:spPr>
          <a:xfrm>
            <a:off x="3995738" y="8842375"/>
            <a:ext cx="3055937" cy="466725"/>
          </a:xfrm>
          <a:prstGeom prst="rect">
            <a:avLst/>
          </a:prstGeom>
        </p:spPr>
        <p:txBody>
          <a:bodyPr vert="horz" lIns="91440" tIns="45720" rIns="91440" bIns="45720" rtlCol="0" anchor="b"/>
          <a:lstStyle>
            <a:lvl1pPr algn="r">
              <a:defRPr sz="1200"/>
            </a:lvl1pPr>
          </a:lstStyle>
          <a:p>
            <a:r>
              <a:rPr lang="en-US" dirty="0"/>
              <a:t>  soundteaching.org    </a:t>
            </a:r>
            <a:fld id="{7A9E72E9-0790-49BA-9F90-477F12B79667}" type="slidenum">
              <a:rPr lang="en-US" smtClean="0"/>
              <a:t>‹#›</a:t>
            </a:fld>
            <a:endParaRPr lang="en-US" dirty="0"/>
          </a:p>
        </p:txBody>
      </p:sp>
    </p:spTree>
    <p:extLst>
      <p:ext uri="{BB962C8B-B14F-4D97-AF65-F5344CB8AC3E}">
        <p14:creationId xmlns:p14="http://schemas.microsoft.com/office/powerpoint/2010/main" val="991386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F30F5AFB-6BAD-469C-97F1-365322734349}" type="datetimeFigureOut">
              <a:rPr lang="en-US" smtClean="0"/>
              <a:t>3/3/2020</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241E8700-7788-4C52-BDBE-9AAF6EDE86ED}" type="slidenum">
              <a:rPr lang="en-US" smtClean="0"/>
              <a:t>‹#›</a:t>
            </a:fld>
            <a:endParaRPr lang="en-US"/>
          </a:p>
        </p:txBody>
      </p:sp>
    </p:spTree>
    <p:extLst>
      <p:ext uri="{BB962C8B-B14F-4D97-AF65-F5344CB8AC3E}">
        <p14:creationId xmlns:p14="http://schemas.microsoft.com/office/powerpoint/2010/main" val="77340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survey of both the Old and New Testaments shows an interesting number of expressions and images that surround the concepts we want to discuss today.</a:t>
            </a:r>
          </a:p>
          <a:p>
            <a:pPr marL="642795" lvl="1" indent="-175308">
              <a:buFont typeface="Arial" panose="020B0604020202020204" pitchFamily="34" charset="0"/>
              <a:buChar char="•"/>
            </a:pPr>
            <a:r>
              <a:rPr lang="en-US" b="1" dirty="0"/>
              <a:t>In order to understand why, it is important to clearly understand the significance of our faith in Jesus Christ</a:t>
            </a:r>
          </a:p>
          <a:p>
            <a:pPr marL="642795" lvl="1" indent="-175308">
              <a:buFont typeface="Arial" panose="020B0604020202020204" pitchFamily="34" charset="0"/>
              <a:buChar char="•"/>
            </a:pPr>
            <a:r>
              <a:rPr lang="en-US" dirty="0"/>
              <a:t>If we have a proper perspective, then the reasons for superlatives and extremes when used in regard to that faith make sense.</a:t>
            </a:r>
          </a:p>
          <a:p>
            <a:pPr marL="642795" lvl="1" indent="-175308">
              <a:buFont typeface="Arial" panose="020B0604020202020204" pitchFamily="34" charset="0"/>
              <a:buChar char="•"/>
            </a:pPr>
            <a:endParaRPr lang="en-US" dirty="0"/>
          </a:p>
          <a:p>
            <a:r>
              <a:rPr lang="en-US" dirty="0"/>
              <a:t>So, what is the significance of our faith in Jesus Christ?</a:t>
            </a:r>
          </a:p>
          <a:p>
            <a:pPr marL="642795" lvl="1" indent="-175308">
              <a:buFont typeface="Arial" panose="020B0604020202020204" pitchFamily="34" charset="0"/>
              <a:buChar char="•"/>
            </a:pPr>
            <a:r>
              <a:rPr lang="en-US" b="1" dirty="0"/>
              <a:t>It centers in the fact of God, and our relationship to Him</a:t>
            </a:r>
          </a:p>
          <a:p>
            <a:r>
              <a:rPr lang="en-US" b="1" dirty="0"/>
              <a:t>(Revelation 4:9-11), </a:t>
            </a:r>
            <a:r>
              <a:rPr lang="en-US" i="1" dirty="0"/>
              <a:t>“Whenever the living creatures give glory and honor and thanks to Him who sits on the throne, who lives forever and ever,</a:t>
            </a:r>
            <a:r>
              <a:rPr lang="en-US" i="1" baseline="30000" dirty="0"/>
              <a:t> 10</a:t>
            </a:r>
            <a:r>
              <a:rPr lang="en-US" i="1" dirty="0"/>
              <a:t> the twenty-four elders fall down before Him who sits on the throne and worship Him who lives forever and ever, and cast their crowns before the throne, saying: </a:t>
            </a:r>
            <a:r>
              <a:rPr lang="en-US" i="1" baseline="30000" dirty="0"/>
              <a:t>11</a:t>
            </a:r>
            <a:r>
              <a:rPr lang="en-US" i="1" dirty="0"/>
              <a:t> “You are worthy, O Lord, To receive glory and honor and power; For You created all things, and by Your will they exist and were created.”</a:t>
            </a:r>
          </a:p>
          <a:p>
            <a:pPr marL="642795" lvl="1" indent="-175308">
              <a:buFont typeface="Arial" panose="020B0604020202020204" pitchFamily="34" charset="0"/>
              <a:buChar char="•"/>
            </a:pPr>
            <a:r>
              <a:rPr lang="en-US" b="1" dirty="0"/>
              <a:t>It centers in the reality of sin and its consequences</a:t>
            </a:r>
          </a:p>
          <a:p>
            <a:r>
              <a:rPr lang="en-US" b="1" dirty="0"/>
              <a:t>(Romans 6:20-23), </a:t>
            </a:r>
            <a:r>
              <a:rPr lang="en-US" i="1" dirty="0"/>
              <a:t>“For when you were slaves of sin, you were free in regard to righteousness.</a:t>
            </a:r>
            <a:r>
              <a:rPr lang="en-US" i="1" baseline="30000" dirty="0"/>
              <a:t> 21</a:t>
            </a:r>
            <a:r>
              <a:rPr lang="en-US" i="1" dirty="0"/>
              <a:t> What fruit did you have then in the things of which you are now ashamed? For the end of those things is death.</a:t>
            </a:r>
            <a:r>
              <a:rPr lang="en-US" i="1" baseline="30000" dirty="0"/>
              <a:t> 22</a:t>
            </a:r>
            <a:r>
              <a:rPr lang="en-US" i="1" dirty="0"/>
              <a:t> But now having been set free from sin, and having become slaves of God, you have your fruit to holiness, and the end, everlasting life.</a:t>
            </a:r>
            <a:r>
              <a:rPr lang="en-US" i="1" baseline="30000" dirty="0"/>
              <a:t> 23</a:t>
            </a:r>
            <a:r>
              <a:rPr lang="en-US" i="1" dirty="0"/>
              <a:t> For the wages of sin is death, but the gift of God is eternal life in Christ Jesus our Lord.”</a:t>
            </a:r>
          </a:p>
          <a:p>
            <a:pPr marL="642795" lvl="1" indent="-175308">
              <a:buFont typeface="Arial" panose="020B0604020202020204" pitchFamily="34" charset="0"/>
              <a:buChar char="•"/>
            </a:pPr>
            <a:r>
              <a:rPr lang="en-US" b="1" dirty="0"/>
              <a:t>It centers in the uniqueness of Jesus Christ as our Savior from sin</a:t>
            </a:r>
          </a:p>
          <a:p>
            <a:r>
              <a:rPr lang="en-US" b="1" dirty="0"/>
              <a:t>(John 14:6), </a:t>
            </a:r>
            <a:r>
              <a:rPr lang="en-US" i="1" dirty="0"/>
              <a:t>“Jesus said to him, “I am the way, the truth, and the life. No one comes to the Father except through Me.”</a:t>
            </a:r>
          </a:p>
          <a:p>
            <a:pPr marL="642795" lvl="1" indent="-175308">
              <a:buFont typeface="Arial" panose="020B0604020202020204" pitchFamily="34" charset="0"/>
              <a:buChar char="•"/>
            </a:pPr>
            <a:r>
              <a:rPr lang="en-US" b="1" i="0" dirty="0"/>
              <a:t>It centers on the value of our standing with God!</a:t>
            </a:r>
          </a:p>
          <a:p>
            <a:r>
              <a:rPr lang="en-US" b="1" i="0" dirty="0"/>
              <a:t>(Matthew 16:24-27), </a:t>
            </a:r>
            <a:r>
              <a:rPr lang="en-US" i="1" dirty="0"/>
              <a:t>“Then Jesus said to His disciples, “If anyone desires to come after Me, let him deny himself, and take up his cross, and follow Me.</a:t>
            </a:r>
            <a:r>
              <a:rPr lang="en-US" i="1" baseline="30000" dirty="0"/>
              <a:t> 25</a:t>
            </a:r>
            <a:r>
              <a:rPr lang="en-US" i="1" dirty="0"/>
              <a:t> For whoever desires to save his life will lose it, but whoever loses his life for My sake will find it.</a:t>
            </a:r>
            <a:r>
              <a:rPr lang="en-US" i="1" baseline="30000" dirty="0"/>
              <a:t> 26</a:t>
            </a:r>
            <a:r>
              <a:rPr lang="en-US" i="1" dirty="0"/>
              <a:t> For what profit is it to a man if he gains the whole world, and loses his own soul? Or what will a man give in exchange for his soul?</a:t>
            </a:r>
            <a:r>
              <a:rPr lang="en-US" i="1" baseline="30000" dirty="0"/>
              <a:t> 27</a:t>
            </a:r>
            <a:r>
              <a:rPr lang="en-US" i="1" dirty="0"/>
              <a:t> For the Son of Man will come in the glory of His Father with His angels, and then He will reward each according to his works.”</a:t>
            </a:r>
            <a:endParaRPr lang="en-US" i="0" dirty="0"/>
          </a:p>
          <a:p>
            <a:endParaRPr lang="en-US" i="0" dirty="0"/>
          </a:p>
          <a:p>
            <a:r>
              <a:rPr lang="en-US" b="1" i="0" dirty="0"/>
              <a:t>(Ecclesiastes 12:13-14), </a:t>
            </a:r>
            <a:r>
              <a:rPr lang="en-US" i="1" dirty="0"/>
              <a:t>“Let us hear the conclusion of the whole matter:  Fear God and keep His commandments, for this is man's all. </a:t>
            </a:r>
            <a:r>
              <a:rPr lang="en-US" i="1" baseline="30000" dirty="0"/>
              <a:t>14</a:t>
            </a:r>
            <a:r>
              <a:rPr lang="en-US" i="1" dirty="0"/>
              <a:t> For God will bring every work into judgment, including every secret thing, whether good or evil.”</a:t>
            </a:r>
          </a:p>
          <a:p>
            <a:endParaRPr lang="en-US" i="1" dirty="0"/>
          </a:p>
          <a:p>
            <a:r>
              <a:rPr lang="en-US" b="1" i="0" dirty="0"/>
              <a:t>Do you understand these truths?  Then it isn’t hard to recognize why the Holy Spirit speaks of Zeal as He does.</a:t>
            </a:r>
          </a:p>
        </p:txBody>
      </p:sp>
      <p:sp>
        <p:nvSpPr>
          <p:cNvPr id="4" name="Slide Number Placeholder 3"/>
          <p:cNvSpPr>
            <a:spLocks noGrp="1"/>
          </p:cNvSpPr>
          <p:nvPr>
            <p:ph type="sldNum" sz="quarter" idx="5"/>
          </p:nvPr>
        </p:nvSpPr>
        <p:spPr/>
        <p:txBody>
          <a:bodyPr/>
          <a:lstStyle/>
          <a:p>
            <a:fld id="{241E8700-7788-4C52-BDBE-9AAF6EDE86ED}" type="slidenum">
              <a:rPr lang="en-US" smtClean="0"/>
              <a:t>1</a:t>
            </a:fld>
            <a:endParaRPr lang="en-US"/>
          </a:p>
        </p:txBody>
      </p:sp>
    </p:spTree>
    <p:extLst>
      <p:ext uri="{BB962C8B-B14F-4D97-AF65-F5344CB8AC3E}">
        <p14:creationId xmlns:p14="http://schemas.microsoft.com/office/powerpoint/2010/main" val="31088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latin typeface="+mn-lt"/>
              </a:rPr>
              <a:t>Zeal </a:t>
            </a:r>
            <a:r>
              <a:rPr lang="en-US" b="0" i="0" dirty="0">
                <a:latin typeface="+mn-lt"/>
              </a:rPr>
              <a:t>(</a:t>
            </a:r>
            <a:r>
              <a:rPr lang="en-US" sz="1200" b="0" i="1" u="none" strike="noStrike" kern="1200" baseline="0" dirty="0" err="1">
                <a:solidFill>
                  <a:schemeClr val="tx1"/>
                </a:solidFill>
                <a:latin typeface="+mn-lt"/>
                <a:ea typeface="+mn-ea"/>
                <a:cs typeface="+mn-cs"/>
              </a:rPr>
              <a:t>zēlos</a:t>
            </a:r>
            <a:r>
              <a:rPr lang="en-US" sz="1200" b="0" i="0" u="none" strike="noStrike" kern="1200" baseline="0" dirty="0">
                <a:solidFill>
                  <a:schemeClr val="tx1"/>
                </a:solidFill>
                <a:latin typeface="+mn-lt"/>
                <a:ea typeface="+mn-ea"/>
                <a:cs typeface="+mn-cs"/>
              </a:rPr>
              <a:t>), 1) excitement of mind, ardor, fervor of spirit (Thayer)</a:t>
            </a:r>
          </a:p>
          <a:p>
            <a:pPr marL="628650" lvl="1"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From the root (</a:t>
            </a:r>
            <a:r>
              <a:rPr lang="en-US" sz="1200" b="0" i="1" u="none" strike="noStrike" kern="1200" baseline="0" dirty="0" err="1">
                <a:solidFill>
                  <a:schemeClr val="tx1"/>
                </a:solidFill>
                <a:latin typeface="+mn-lt"/>
                <a:ea typeface="+mn-ea"/>
                <a:cs typeface="+mn-cs"/>
              </a:rPr>
              <a:t>zēo</a:t>
            </a:r>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to be hot (boil, liquids; glow, solids)</a:t>
            </a:r>
          </a:p>
          <a:p>
            <a:pPr marL="628650" lvl="1" indent="-171450" rtl="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0" lvl="0" indent="0" rtl="0">
              <a:buFont typeface="Arial" panose="020B0604020202020204" pitchFamily="34" charset="0"/>
              <a:buNone/>
            </a:pPr>
            <a:r>
              <a:rPr lang="en-US" b="1" i="0" u="none" strike="noStrike" kern="1200" baseline="0" dirty="0">
                <a:solidFill>
                  <a:schemeClr val="tx1"/>
                </a:solidFill>
                <a:latin typeface="+mn-lt"/>
                <a:ea typeface="+mn-ea"/>
                <a:cs typeface="+mn-cs"/>
              </a:rPr>
              <a:t>Apathy</a:t>
            </a:r>
            <a:r>
              <a:rPr lang="en-US" b="0" i="0" u="none" strike="noStrike" kern="1200" baseline="0" dirty="0">
                <a:solidFill>
                  <a:schemeClr val="tx1"/>
                </a:solidFill>
                <a:latin typeface="+mn-lt"/>
                <a:ea typeface="+mn-ea"/>
                <a:cs typeface="+mn-cs"/>
              </a:rPr>
              <a:t> – This word is not used in the English translations of the New Testament.  (However, the idea is present).  It is an antonym (opposite) of the word Zeal.</a:t>
            </a:r>
          </a:p>
          <a:p>
            <a:pPr marL="628650" lvl="1" indent="-171450" rtl="0">
              <a:buFont typeface="Arial" panose="020B0604020202020204" pitchFamily="34" charset="0"/>
              <a:buChar char="•"/>
            </a:pPr>
            <a:r>
              <a:rPr lang="en-US" sz="1200" b="0" i="0" kern="1200" dirty="0">
                <a:solidFill>
                  <a:schemeClr val="tx1"/>
                </a:solidFill>
                <a:effectLst/>
                <a:latin typeface="+mn-lt"/>
                <a:ea typeface="+mn-ea"/>
                <a:cs typeface="+mn-cs"/>
              </a:rPr>
              <a:t>lack of interest, enthusiasm, or concern.</a:t>
            </a:r>
            <a:endParaRPr lang="en-US" b="1" i="0" dirty="0">
              <a:latin typeface="+mn-lt"/>
            </a:endParaRPr>
          </a:p>
          <a:p>
            <a:endParaRPr lang="en-US" b="1" i="0" dirty="0"/>
          </a:p>
          <a:p>
            <a:r>
              <a:rPr lang="en-US" b="1" i="0" dirty="0"/>
              <a:t>The passage in Isaiah 59 is in reference to the coming Messiah.  (Paul quoted verse 20, referring to Jesus as the Redeemer or Deliverer in Romans 11:26).</a:t>
            </a:r>
          </a:p>
          <a:p>
            <a:endParaRPr lang="en-US" b="1" i="0" dirty="0"/>
          </a:p>
          <a:p>
            <a:r>
              <a:rPr lang="en-US" b="1" i="0" dirty="0"/>
              <a:t>(Isaiah 59:16-17) [God was displeased that there was no justice in Israel], “</a:t>
            </a:r>
            <a:r>
              <a:rPr lang="en-US" dirty="0"/>
              <a:t>He saw that there was no man, and wondered that there was no intercessor; therefore His own arm brought salvation for Him; and His own righteousness, it sustained Him. </a:t>
            </a:r>
            <a:r>
              <a:rPr lang="en-US" baseline="30000" dirty="0"/>
              <a:t>17</a:t>
            </a:r>
            <a:r>
              <a:rPr lang="en-US" dirty="0"/>
              <a:t> For He put on righteousness as a breastplate, and a helmet of salvation on His head; He put on the garments of vengeance for clothing, and </a:t>
            </a:r>
            <a:r>
              <a:rPr lang="en-US" b="1" dirty="0"/>
              <a:t>was clad with zeal as a cloak</a:t>
            </a:r>
            <a:r>
              <a:rPr lang="en-US" dirty="0"/>
              <a:t>.”</a:t>
            </a:r>
          </a:p>
          <a:p>
            <a:pPr marL="628650" lvl="1" indent="-171450">
              <a:buFont typeface="Arial" panose="020B0604020202020204" pitchFamily="34" charset="0"/>
              <a:buChar char="•"/>
            </a:pPr>
            <a:r>
              <a:rPr lang="en-US" b="1" i="0" dirty="0"/>
              <a:t>Jamieson-Fausset-Brown, </a:t>
            </a:r>
            <a:r>
              <a:rPr lang="en-US" b="0" i="0" dirty="0"/>
              <a:t>“Messiah is represented as a warrior armed at all points, going forth to vindicate His people… The cloak of zeal (in the sense of judicial fury punishing the wicked; this zeal belongs properly to God.”</a:t>
            </a:r>
          </a:p>
          <a:p>
            <a:pPr marL="0" lvl="0" indent="0">
              <a:buFont typeface="Arial" panose="020B0604020202020204" pitchFamily="34" charset="0"/>
              <a:buNone/>
            </a:pPr>
            <a:r>
              <a:rPr lang="en-US" b="1" i="0" dirty="0"/>
              <a:t>(2 Thessalonians 1:6-8), </a:t>
            </a:r>
            <a:r>
              <a:rPr lang="en-US" b="0" i="1" dirty="0"/>
              <a:t>“</a:t>
            </a:r>
            <a:r>
              <a:rPr lang="en-US" i="1" dirty="0"/>
              <a:t>since it is a righteous thing with God to repay with tribulation those who trouble you,</a:t>
            </a:r>
            <a:r>
              <a:rPr lang="en-US" i="1" baseline="30000" dirty="0"/>
              <a:t> 7</a:t>
            </a:r>
            <a:r>
              <a:rPr lang="en-US" i="1" dirty="0"/>
              <a:t> and to give you who are troubled rest with us when the Lord Jesus is revealed from heaven with His mighty angels,</a:t>
            </a:r>
            <a:r>
              <a:rPr lang="en-US" i="1" baseline="30000" dirty="0"/>
              <a:t> 8</a:t>
            </a:r>
            <a:r>
              <a:rPr lang="en-US" i="1" dirty="0"/>
              <a:t> in flaming fire taking vengeance on those who do not know God, and on those who do not obey the gospel of our Lord Jesus Christ.”</a:t>
            </a:r>
          </a:p>
          <a:p>
            <a:pPr marL="628650" lvl="1" indent="-171450">
              <a:buFont typeface="Arial" panose="020B0604020202020204" pitchFamily="34" charset="0"/>
              <a:buChar char="•"/>
            </a:pPr>
            <a:r>
              <a:rPr lang="en-US" b="1" i="0" dirty="0"/>
              <a:t>As we consider how zealous God is to punish the wicked and reward the righteous, we get a sense of the type of zeal we should have in our service to Him!</a:t>
            </a:r>
          </a:p>
          <a:p>
            <a:pPr marL="0" lvl="0" indent="0">
              <a:buFont typeface="Arial" panose="020B0604020202020204" pitchFamily="34" charset="0"/>
              <a:buNone/>
            </a:pPr>
            <a:r>
              <a:rPr lang="en-US" b="1" i="0" dirty="0"/>
              <a:t>(Romans 12:1-2), </a:t>
            </a:r>
            <a:r>
              <a:rPr lang="en-US" b="0" i="1" dirty="0"/>
              <a:t>“I beseech you therefore, brethren, by the mercies of God, that you present your bodies a living sacrifice, holy, acceptable to God, which is your reasonable service.</a:t>
            </a:r>
            <a:r>
              <a:rPr lang="en-US" b="0" i="1" baseline="30000" dirty="0"/>
              <a:t> 2</a:t>
            </a:r>
            <a:r>
              <a:rPr lang="en-US" b="0" i="1" dirty="0"/>
              <a:t> And do not be conformed to this world, but be transformed by the renewing of your mind, that you may prove what is that good and acceptable and perfect will of God.”</a:t>
            </a:r>
          </a:p>
        </p:txBody>
      </p:sp>
      <p:sp>
        <p:nvSpPr>
          <p:cNvPr id="4" name="Slide Number Placeholder 3"/>
          <p:cNvSpPr>
            <a:spLocks noGrp="1"/>
          </p:cNvSpPr>
          <p:nvPr>
            <p:ph type="sldNum" sz="quarter" idx="5"/>
          </p:nvPr>
        </p:nvSpPr>
        <p:spPr/>
        <p:txBody>
          <a:bodyPr/>
          <a:lstStyle/>
          <a:p>
            <a:pPr defTabSz="934974"/>
            <a:fld id="{241E8700-7788-4C52-BDBE-9AAF6EDE86ED}" type="slidenum">
              <a:rPr lang="en-US">
                <a:solidFill>
                  <a:prstClr val="black"/>
                </a:solidFill>
                <a:latin typeface="Calibri" panose="020F0502020204030204"/>
              </a:rPr>
              <a:pPr defTabSz="934974"/>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453421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The Passage in Zephaniah 1 is referencing the coming judgment of God upon Judah.  This judgment resulted in Judah being carried away into Babylonian captivity</a:t>
            </a:r>
          </a:p>
          <a:p>
            <a:endParaRPr lang="en-US" b="0" i="0" dirty="0"/>
          </a:p>
          <a:p>
            <a:r>
              <a:rPr lang="en-US" b="1" i="0" dirty="0"/>
              <a:t>Sins of the people:</a:t>
            </a:r>
          </a:p>
          <a:p>
            <a:pPr marL="628650" lvl="1" indent="-171450">
              <a:buFont typeface="Arial" panose="020B0604020202020204" pitchFamily="34" charset="0"/>
              <a:buChar char="•"/>
            </a:pPr>
            <a:r>
              <a:rPr lang="en-US" b="0" i="0" dirty="0"/>
              <a:t>Wickedness, Idolatry, Apostasy, Consorting with Pagan cultures, Violence, Deceit,</a:t>
            </a:r>
          </a:p>
          <a:p>
            <a:pPr marL="628650" lvl="1" indent="-171450">
              <a:buFont typeface="Arial" panose="020B0604020202020204" pitchFamily="34" charset="0"/>
              <a:buChar char="•"/>
            </a:pPr>
            <a:r>
              <a:rPr lang="en-US" b="1" i="0" dirty="0"/>
              <a:t>Apathy or complacency</a:t>
            </a:r>
          </a:p>
          <a:p>
            <a:pPr marL="0" lvl="0" indent="0">
              <a:buFont typeface="Arial" panose="020B0604020202020204" pitchFamily="34" charset="0"/>
              <a:buNone/>
            </a:pPr>
            <a:r>
              <a:rPr lang="en-US" b="1" i="0" dirty="0"/>
              <a:t>(Zephaniah 1:12-14), </a:t>
            </a:r>
            <a:r>
              <a:rPr lang="en-US" b="0" i="1" dirty="0"/>
              <a:t>“</a:t>
            </a:r>
            <a:r>
              <a:rPr lang="en-US" i="1" dirty="0"/>
              <a:t>And it shall come to pass at that time that I will search Jerusalem with lamps, and punish the men who are settled in complacency, who say in their heart, ‘The Lord will not do good, nor will He do evil.’ </a:t>
            </a:r>
            <a:r>
              <a:rPr lang="en-US" i="1" baseline="30000" dirty="0"/>
              <a:t>13</a:t>
            </a:r>
            <a:r>
              <a:rPr lang="en-US" i="1" dirty="0"/>
              <a:t> Therefore their goods shall become booty, and their houses a desolation; they shall build houses, but not inhabit them; they shall plant vineyards, but not drink their wine.” </a:t>
            </a:r>
            <a:r>
              <a:rPr lang="en-US" i="1" baseline="30000" dirty="0"/>
              <a:t>14</a:t>
            </a:r>
            <a:r>
              <a:rPr lang="en-US" i="1" dirty="0"/>
              <a:t> The great day of the Lord is near; it is near and hastens quickly.”</a:t>
            </a:r>
          </a:p>
          <a:p>
            <a:pPr marL="628650" lvl="1" indent="-171450">
              <a:buFont typeface="Arial" panose="020B0604020202020204" pitchFamily="34" charset="0"/>
              <a:buChar char="•"/>
            </a:pPr>
            <a:r>
              <a:rPr lang="en-US" b="1" i="0" dirty="0"/>
              <a:t>God is not happy with people who have a complacent attitude toward service!</a:t>
            </a:r>
          </a:p>
          <a:p>
            <a:r>
              <a:rPr lang="en-US" b="1" i="0" dirty="0"/>
              <a:t>(Romans 12:10-11), </a:t>
            </a:r>
            <a:r>
              <a:rPr lang="en-US" b="0" i="1" dirty="0"/>
              <a:t>“</a:t>
            </a:r>
            <a:r>
              <a:rPr lang="en-US" i="1" dirty="0"/>
              <a:t>Be kindly affectionate to one another with brotherly love, in honor giving preference to one another;</a:t>
            </a:r>
            <a:r>
              <a:rPr lang="en-US" i="1" baseline="30000" dirty="0"/>
              <a:t> 11</a:t>
            </a:r>
            <a:r>
              <a:rPr lang="en-US" i="1" dirty="0"/>
              <a:t> not lagging in diligence </a:t>
            </a:r>
            <a:r>
              <a:rPr lang="en-US" b="1" i="0" dirty="0"/>
              <a:t>[do not be slothful in zeal, ESV], </a:t>
            </a:r>
            <a:r>
              <a:rPr lang="en-US" i="1" dirty="0"/>
              <a:t>fervent in spirit, serving the Lord.”</a:t>
            </a:r>
            <a:endParaRPr lang="en-US" b="0" i="1" dirty="0"/>
          </a:p>
          <a:p>
            <a:endParaRPr lang="en-US" b="0" i="0" dirty="0"/>
          </a:p>
        </p:txBody>
      </p:sp>
      <p:sp>
        <p:nvSpPr>
          <p:cNvPr id="4" name="Slide Number Placeholder 3"/>
          <p:cNvSpPr>
            <a:spLocks noGrp="1"/>
          </p:cNvSpPr>
          <p:nvPr>
            <p:ph type="sldNum" sz="quarter" idx="5"/>
          </p:nvPr>
        </p:nvSpPr>
        <p:spPr/>
        <p:txBody>
          <a:bodyPr/>
          <a:lstStyle/>
          <a:p>
            <a:pPr defTabSz="934974"/>
            <a:fld id="{241E8700-7788-4C52-BDBE-9AAF6EDE86ED}" type="slidenum">
              <a:rPr lang="en-US">
                <a:solidFill>
                  <a:prstClr val="black"/>
                </a:solidFill>
                <a:latin typeface="Calibri" panose="020F0502020204030204"/>
              </a:rPr>
              <a:pPr defTabSz="934974"/>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652551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The text of Psalm 119 establishes the indignation of the righteous Psalmist at his rebellious enemies</a:t>
            </a:r>
          </a:p>
          <a:p>
            <a:endParaRPr lang="en-US" b="1" i="0" dirty="0"/>
          </a:p>
          <a:p>
            <a:r>
              <a:rPr lang="en-US" b="1" i="0" dirty="0"/>
              <a:t>(Psalm 119:137-139), </a:t>
            </a:r>
            <a:r>
              <a:rPr lang="en-US" b="0" i="1" dirty="0"/>
              <a:t>“Righteous are You, O Lord, and upright are Your judgments. </a:t>
            </a:r>
            <a:r>
              <a:rPr lang="en-US" b="0" i="1" baseline="30000" dirty="0"/>
              <a:t>138</a:t>
            </a:r>
            <a:r>
              <a:rPr lang="en-US" b="0" i="1" dirty="0"/>
              <a:t> Your testimonies, which You have commanded, are righteous and very faithful. </a:t>
            </a:r>
            <a:r>
              <a:rPr lang="en-US" b="0" i="1" baseline="30000" dirty="0"/>
              <a:t>139</a:t>
            </a:r>
            <a:r>
              <a:rPr lang="en-US" b="0" i="1" dirty="0"/>
              <a:t> My zeal has </a:t>
            </a:r>
            <a:r>
              <a:rPr lang="en-US" b="1" i="1" dirty="0"/>
              <a:t>consumed</a:t>
            </a:r>
            <a:r>
              <a:rPr lang="en-US" b="0" i="1" dirty="0"/>
              <a:t> me, because my enemies have forgotten Your words.”</a:t>
            </a:r>
          </a:p>
          <a:p>
            <a:pPr marL="628650" lvl="1" indent="-171450">
              <a:buFont typeface="Arial" panose="020B0604020202020204" pitchFamily="34" charset="0"/>
              <a:buChar char="•"/>
            </a:pPr>
            <a:r>
              <a:rPr lang="en-US" b="1" i="0" dirty="0"/>
              <a:t>Hebrew word for “consume” (</a:t>
            </a:r>
            <a:r>
              <a:rPr lang="en-US" b="1" i="0" dirty="0" err="1"/>
              <a:t>Tsamath</a:t>
            </a:r>
            <a:r>
              <a:rPr lang="en-US" b="1" i="0" dirty="0"/>
              <a:t>) - </a:t>
            </a:r>
            <a:r>
              <a:rPr lang="en-US" dirty="0"/>
              <a:t> to </a:t>
            </a:r>
            <a:r>
              <a:rPr lang="en-US" i="1" dirty="0"/>
              <a:t>extirpate </a:t>
            </a:r>
            <a:r>
              <a:rPr lang="en-US" dirty="0"/>
              <a:t>[extirpate - root out and destroy completely] (literally or figuratively): - consume, cut off, destroy, vanish.</a:t>
            </a:r>
          </a:p>
          <a:p>
            <a:pPr marL="628650" lvl="1" indent="-171450">
              <a:buFont typeface="Arial" panose="020B0604020202020204" pitchFamily="34" charset="0"/>
              <a:buChar char="•"/>
            </a:pPr>
            <a:r>
              <a:rPr lang="en-US" b="1" i="0" dirty="0"/>
              <a:t>The Psalmist was completely and totally overwhelmed by his feelings of indignation at the unrighteousness of his enemies.</a:t>
            </a:r>
          </a:p>
          <a:p>
            <a:pPr marL="628650" lvl="1" indent="-171450">
              <a:buFont typeface="Arial" panose="020B0604020202020204" pitchFamily="34" charset="0"/>
              <a:buChar char="•"/>
            </a:pPr>
            <a:endParaRPr lang="en-US" b="1" i="0" dirty="0"/>
          </a:p>
          <a:p>
            <a:pPr marL="171450" lvl="0" indent="-171450">
              <a:buFont typeface="Arial" panose="020B0604020202020204" pitchFamily="34" charset="0"/>
              <a:buChar char="•"/>
            </a:pPr>
            <a:r>
              <a:rPr lang="en-US" b="1" i="0" dirty="0"/>
              <a:t>The word consumed is used regarding zeal in Psalm 69:9 as well (A messianic prophecy), though the Hebrew word is different.</a:t>
            </a:r>
          </a:p>
          <a:p>
            <a:pPr marL="0" lvl="0" indent="0">
              <a:buFont typeface="Arial" panose="020B0604020202020204" pitchFamily="34" charset="0"/>
              <a:buNone/>
            </a:pPr>
            <a:r>
              <a:rPr lang="en-US" b="1" i="0" dirty="0"/>
              <a:t>(Psalm 69:9), </a:t>
            </a:r>
            <a:r>
              <a:rPr lang="en-US" b="0" i="1" dirty="0"/>
              <a:t>“Because zeal for Your house </a:t>
            </a:r>
            <a:r>
              <a:rPr lang="en-US" b="1" i="1" dirty="0"/>
              <a:t>has eaten me up </a:t>
            </a:r>
            <a:r>
              <a:rPr lang="en-US" b="1" i="0" dirty="0"/>
              <a:t>[“consumed me,” ESV]</a:t>
            </a:r>
            <a:r>
              <a:rPr lang="en-US" b="0" i="0" dirty="0"/>
              <a:t>, </a:t>
            </a:r>
            <a:r>
              <a:rPr lang="en-US" b="0" i="1" dirty="0"/>
              <a:t>and the reproaches of those who reproach You have fallen on me.”</a:t>
            </a:r>
            <a:endParaRPr lang="en-US" b="1" i="1" dirty="0"/>
          </a:p>
          <a:p>
            <a:pPr marL="628650" lvl="1" indent="-171450">
              <a:buFont typeface="Arial" panose="020B0604020202020204" pitchFamily="34" charset="0"/>
              <a:buChar char="•"/>
            </a:pPr>
            <a:r>
              <a:rPr lang="en-US" b="0" i="0" dirty="0"/>
              <a:t>Akal – to eat, burn up, consume, devour, feed</a:t>
            </a:r>
          </a:p>
          <a:p>
            <a:endParaRPr lang="en-US" b="1" i="0" dirty="0"/>
          </a:p>
          <a:p>
            <a:r>
              <a:rPr lang="en-US" b="1" i="0" dirty="0"/>
              <a:t>(John 2:17) [Used in reference to Jesus’ actions in cleansing the temple], </a:t>
            </a:r>
            <a:r>
              <a:rPr lang="en-US" b="0" i="1" dirty="0"/>
              <a:t>“Then His disciples remembered that it was written, “Zeal for Your house has </a:t>
            </a:r>
            <a:r>
              <a:rPr lang="en-US" b="1" i="1" dirty="0"/>
              <a:t>eaten Me up.” </a:t>
            </a:r>
            <a:r>
              <a:rPr lang="en-US" b="1" i="0" dirty="0"/>
              <a:t>[“will consume me”, ESV]</a:t>
            </a:r>
          </a:p>
          <a:p>
            <a:pPr marL="628650" lvl="1" indent="-171450">
              <a:buFont typeface="Arial" panose="020B0604020202020204" pitchFamily="34" charset="0"/>
              <a:buChar char="•"/>
            </a:pPr>
            <a:r>
              <a:rPr lang="en-US" b="0" i="0" dirty="0" err="1"/>
              <a:t>Katesthio</a:t>
            </a:r>
            <a:r>
              <a:rPr lang="en-US" b="0" i="0" dirty="0"/>
              <a:t> – to eat down, devour</a:t>
            </a:r>
          </a:p>
          <a:p>
            <a:pPr marL="628650" lvl="1" indent="-171450">
              <a:buFont typeface="Arial" panose="020B0604020202020204" pitchFamily="34" charset="0"/>
              <a:buChar char="•"/>
            </a:pPr>
            <a:endParaRPr lang="en-US" b="0" i="0" dirty="0"/>
          </a:p>
          <a:p>
            <a:pPr marL="0" lvl="0" indent="0">
              <a:buFont typeface="Arial" panose="020B0604020202020204" pitchFamily="34" charset="0"/>
              <a:buNone/>
            </a:pPr>
            <a:r>
              <a:rPr lang="en-US" b="1" i="0" dirty="0"/>
              <a:t>Consider the actions of the Lord on that day when asking yourself, am I exhibiting true zeal in my service to the Lord?</a:t>
            </a:r>
          </a:p>
        </p:txBody>
      </p:sp>
      <p:sp>
        <p:nvSpPr>
          <p:cNvPr id="4" name="Slide Number Placeholder 3"/>
          <p:cNvSpPr>
            <a:spLocks noGrp="1"/>
          </p:cNvSpPr>
          <p:nvPr>
            <p:ph type="sldNum" sz="quarter" idx="5"/>
          </p:nvPr>
        </p:nvSpPr>
        <p:spPr/>
        <p:txBody>
          <a:bodyPr/>
          <a:lstStyle/>
          <a:p>
            <a:pPr defTabSz="934974"/>
            <a:fld id="{241E8700-7788-4C52-BDBE-9AAF6EDE86ED}" type="slidenum">
              <a:rPr lang="en-US">
                <a:solidFill>
                  <a:prstClr val="black"/>
                </a:solidFill>
                <a:latin typeface="Calibri" panose="020F0502020204030204"/>
              </a:rPr>
              <a:pPr defTabSz="934974"/>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172828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The text of Revelation 3 reveals the Lord’s letter to Laodicea, and his distaste for their apathy as a congregation.</a:t>
            </a:r>
          </a:p>
          <a:p>
            <a:endParaRPr lang="en-US" b="1" i="0" dirty="0"/>
          </a:p>
          <a:p>
            <a:r>
              <a:rPr lang="en-US" b="1" i="0" dirty="0"/>
              <a:t>(Revelation 3:14-16), </a:t>
            </a:r>
            <a:r>
              <a:rPr lang="en-US" i="1" dirty="0"/>
              <a:t>“And to the angel of the church of the Laodiceans write, ‘These things says the Amen, the Faithful and True Witness, the Beginning of the creation of God:</a:t>
            </a:r>
            <a:r>
              <a:rPr lang="en-US" i="1" baseline="30000" dirty="0"/>
              <a:t> 15</a:t>
            </a:r>
            <a:r>
              <a:rPr lang="en-US" i="1" dirty="0"/>
              <a:t> “I know your works, that you are neither cold nor hot. I could wish you were cold or hot.</a:t>
            </a:r>
            <a:r>
              <a:rPr lang="en-US" i="1" baseline="30000" dirty="0"/>
              <a:t> 16</a:t>
            </a:r>
            <a:r>
              <a:rPr lang="en-US" i="1" dirty="0"/>
              <a:t> So then, because </a:t>
            </a:r>
            <a:r>
              <a:rPr lang="en-US" b="1" i="1" dirty="0"/>
              <a:t>you are lukewarm</a:t>
            </a:r>
            <a:r>
              <a:rPr lang="en-US" i="1" dirty="0"/>
              <a:t>, and neither cold nor hot, </a:t>
            </a:r>
            <a:r>
              <a:rPr lang="en-US" b="1" i="1" dirty="0"/>
              <a:t>I will vomit you out of My mouth</a:t>
            </a:r>
            <a:r>
              <a:rPr lang="en-US" i="1" dirty="0"/>
              <a:t>.’”</a:t>
            </a:r>
          </a:p>
          <a:p>
            <a:pPr marL="628650" lvl="1" indent="-171450">
              <a:buFont typeface="Arial" panose="020B0604020202020204" pitchFamily="34" charset="0"/>
              <a:buChar char="•"/>
            </a:pPr>
            <a:r>
              <a:rPr lang="en-US" b="0" i="0" dirty="0"/>
              <a:t>Consider how nauseating to the Lord is apathy from His disciples!</a:t>
            </a:r>
          </a:p>
          <a:p>
            <a:pPr marL="0" lvl="0" indent="0">
              <a:buFont typeface="Arial" panose="020B0604020202020204" pitchFamily="34" charset="0"/>
              <a:buNone/>
            </a:pPr>
            <a:r>
              <a:rPr lang="en-US" b="1" i="0" dirty="0"/>
              <a:t>(Hebrews 2:1-4), </a:t>
            </a:r>
            <a:r>
              <a:rPr lang="en-US" b="0" i="1" dirty="0"/>
              <a:t>“Therefore we must give the more earnest heed to the things we have heard, lest we drift away.</a:t>
            </a:r>
            <a:r>
              <a:rPr lang="en-US" b="0" i="1" baseline="30000" dirty="0"/>
              <a:t> 2</a:t>
            </a:r>
            <a:r>
              <a:rPr lang="en-US" b="0" i="1" dirty="0"/>
              <a:t> For if the word spoken through angels proved steadfast, and every transgression and disobedience received a just reward,</a:t>
            </a:r>
            <a:r>
              <a:rPr lang="en-US" b="0" i="1" baseline="30000" dirty="0"/>
              <a:t> 3</a:t>
            </a:r>
            <a:r>
              <a:rPr lang="en-US" b="0" i="1" dirty="0"/>
              <a:t> </a:t>
            </a:r>
            <a:r>
              <a:rPr lang="en-US" b="1" i="1" dirty="0"/>
              <a:t>how shall we escape if we neglect so great a salvation</a:t>
            </a:r>
            <a:r>
              <a:rPr lang="en-US" b="0" i="1" dirty="0"/>
              <a:t>, which at the first began to be spoken by the Lord, and was confirmed to us by those who heard Him,</a:t>
            </a:r>
            <a:r>
              <a:rPr lang="en-US" b="0" i="1" baseline="30000" dirty="0"/>
              <a:t> 4</a:t>
            </a:r>
            <a:r>
              <a:rPr lang="en-US" b="0" i="1" dirty="0"/>
              <a:t> God also bearing witness both with signs and wonders, with various miracles, and gifts of the Holy Spirit, according to His own will?”</a:t>
            </a:r>
          </a:p>
          <a:p>
            <a:pPr marL="0" lvl="0" indent="0">
              <a:buFont typeface="Arial" panose="020B0604020202020204" pitchFamily="34" charset="0"/>
              <a:buNone/>
            </a:pPr>
            <a:endParaRPr lang="en-US" b="1" i="0" dirty="0"/>
          </a:p>
        </p:txBody>
      </p:sp>
      <p:sp>
        <p:nvSpPr>
          <p:cNvPr id="4" name="Slide Number Placeholder 3"/>
          <p:cNvSpPr>
            <a:spLocks noGrp="1"/>
          </p:cNvSpPr>
          <p:nvPr>
            <p:ph type="sldNum" sz="quarter" idx="5"/>
          </p:nvPr>
        </p:nvSpPr>
        <p:spPr/>
        <p:txBody>
          <a:bodyPr/>
          <a:lstStyle/>
          <a:p>
            <a:pPr defTabSz="934974"/>
            <a:fld id="{241E8700-7788-4C52-BDBE-9AAF6EDE86ED}" type="slidenum">
              <a:rPr lang="en-US">
                <a:solidFill>
                  <a:prstClr val="black"/>
                </a:solidFill>
                <a:latin typeface="Calibri" panose="020F0502020204030204"/>
              </a:rPr>
              <a:pPr defTabSz="934974"/>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446063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Paul’s words in 2 Corinthians 9:2 commend the Corinthians for their devotion and liberality in caring for the saints in Judea who were in the midst of a famine.</a:t>
            </a:r>
          </a:p>
          <a:p>
            <a:endParaRPr lang="en-US" b="1" i="0" dirty="0"/>
          </a:p>
          <a:p>
            <a:r>
              <a:rPr lang="en-US" b="1" i="0" dirty="0"/>
              <a:t>(2 Corinthians 9:1-2), </a:t>
            </a:r>
            <a:r>
              <a:rPr lang="en-US" b="0" i="1" dirty="0"/>
              <a:t>“Now concerning the ministering to the saints, it is superfluous for me to write to you;</a:t>
            </a:r>
            <a:r>
              <a:rPr lang="en-US" b="0" i="1" baseline="30000" dirty="0"/>
              <a:t> 2</a:t>
            </a:r>
            <a:r>
              <a:rPr lang="en-US" b="0" i="1" dirty="0"/>
              <a:t> for I know your willingness, about which I boast of you to the Macedonians, that Achaia was ready a year ago; and your zeal has stirred up the majority.”</a:t>
            </a:r>
          </a:p>
          <a:p>
            <a:pPr marL="628650" lvl="1" indent="-171450" rtl="0">
              <a:buFont typeface="Arial" panose="020B0604020202020204" pitchFamily="34" charset="0"/>
              <a:buChar char="•"/>
            </a:pPr>
            <a:r>
              <a:rPr lang="en-US" b="1" i="0" dirty="0"/>
              <a:t>“Stirred up” - </a:t>
            </a:r>
            <a:r>
              <a:rPr lang="en-US" sz="1200" b="0" i="0" u="none" strike="noStrike" kern="1200" baseline="0" dirty="0" err="1">
                <a:solidFill>
                  <a:schemeClr val="tx1"/>
                </a:solidFill>
                <a:latin typeface="+mn-lt"/>
                <a:ea typeface="+mn-ea"/>
                <a:cs typeface="+mn-cs"/>
              </a:rPr>
              <a:t>erethizo</a:t>
            </a:r>
            <a:r>
              <a:rPr lang="en-US" sz="1200" b="0" i="0" u="none" strike="noStrike" kern="1200" baseline="0" dirty="0">
                <a:solidFill>
                  <a:schemeClr val="tx1"/>
                </a:solidFill>
                <a:latin typeface="+mn-lt"/>
                <a:ea typeface="+mn-ea"/>
                <a:cs typeface="+mn-cs"/>
              </a:rPr>
              <a:t>̄ - to stir up, excite, stimulate, to provoke (Thayer)</a:t>
            </a:r>
          </a:p>
          <a:p>
            <a:pPr marL="628650" lvl="1"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Their example of Zeal served to encourage others to be likeminded in their service!</a:t>
            </a:r>
            <a:endParaRPr lang="en-US" b="1" i="0" dirty="0"/>
          </a:p>
          <a:p>
            <a:endParaRPr lang="en-US" b="1" i="0" dirty="0"/>
          </a:p>
          <a:p>
            <a:r>
              <a:rPr lang="en-US" b="1" i="0" dirty="0"/>
              <a:t>Also, 2 Timothy 1:6  the words “stir up,” are used. [Paul’s exhortation to Timothy about the use of his spiritual gift].  But, it is a different Greek word… (</a:t>
            </a:r>
            <a:r>
              <a:rPr lang="en-US" sz="1200" b="1" i="0" u="none" strike="noStrike" kern="1200" baseline="0" dirty="0" err="1">
                <a:solidFill>
                  <a:schemeClr val="tx1"/>
                </a:solidFill>
                <a:latin typeface="+mn-lt"/>
                <a:ea typeface="+mn-ea"/>
                <a:cs typeface="+mn-cs"/>
              </a:rPr>
              <a:t>anazōpureo</a:t>
            </a:r>
            <a:r>
              <a:rPr lang="en-US" sz="1200" b="1" i="0" u="none" strike="noStrike" kern="1200" baseline="0" dirty="0">
                <a:solidFill>
                  <a:schemeClr val="tx1"/>
                </a:solidFill>
                <a:latin typeface="+mn-lt"/>
                <a:ea typeface="+mn-ea"/>
                <a:cs typeface="+mn-cs"/>
              </a:rPr>
              <a:t>̄) – to kindle up, to inflame one’s mind</a:t>
            </a:r>
            <a:endParaRPr lang="en-US" b="1" i="0" dirty="0"/>
          </a:p>
          <a:p>
            <a:r>
              <a:rPr lang="en-US" b="1" i="0" dirty="0"/>
              <a:t>(2 Timothy 1:6), </a:t>
            </a:r>
            <a:r>
              <a:rPr lang="en-US" b="0" i="1" dirty="0"/>
              <a:t>“Therefore I remind you to stir up the gift of God which is in you through the laying on of my hands.”</a:t>
            </a:r>
          </a:p>
          <a:p>
            <a:r>
              <a:rPr lang="en-US" b="1" i="0" dirty="0"/>
              <a:t>(ESV version), </a:t>
            </a:r>
            <a:r>
              <a:rPr lang="en-US" b="0" i="0" dirty="0"/>
              <a:t>“</a:t>
            </a:r>
            <a:r>
              <a:rPr lang="en-US" b="0" i="1" dirty="0"/>
              <a:t>For this reason I remind you </a:t>
            </a:r>
            <a:r>
              <a:rPr lang="en-US" b="1" i="1" dirty="0"/>
              <a:t>to fan into flame</a:t>
            </a:r>
            <a:r>
              <a:rPr lang="en-US" b="0" i="1" dirty="0"/>
              <a:t> the gift of God, which is in you through the laying on of my hands.”</a:t>
            </a:r>
          </a:p>
          <a:p>
            <a:pPr marL="628650" lvl="1" indent="-171450">
              <a:buFont typeface="Arial" panose="020B0604020202020204" pitchFamily="34" charset="0"/>
              <a:buChar char="•"/>
            </a:pPr>
            <a:endParaRPr lang="en-US" b="1" i="0" dirty="0"/>
          </a:p>
          <a:p>
            <a:pPr marL="0" lvl="0" indent="0">
              <a:buFont typeface="Arial" panose="020B0604020202020204" pitchFamily="34" charset="0"/>
              <a:buNone/>
            </a:pPr>
            <a:r>
              <a:rPr lang="en-US" b="1" i="0" dirty="0"/>
              <a:t>Consider that God wants us excited, stimulated, fanned into flame regarding our service to Him.  Can you describe yourself in this way?</a:t>
            </a:r>
          </a:p>
        </p:txBody>
      </p:sp>
      <p:sp>
        <p:nvSpPr>
          <p:cNvPr id="4" name="Slide Number Placeholder 3"/>
          <p:cNvSpPr>
            <a:spLocks noGrp="1"/>
          </p:cNvSpPr>
          <p:nvPr>
            <p:ph type="sldNum" sz="quarter" idx="5"/>
          </p:nvPr>
        </p:nvSpPr>
        <p:spPr/>
        <p:txBody>
          <a:bodyPr/>
          <a:lstStyle/>
          <a:p>
            <a:pPr defTabSz="934974"/>
            <a:fld id="{241E8700-7788-4C52-BDBE-9AAF6EDE86ED}" type="slidenum">
              <a:rPr lang="en-US">
                <a:solidFill>
                  <a:prstClr val="black"/>
                </a:solidFill>
                <a:latin typeface="Calibri" panose="020F0502020204030204"/>
              </a:rPr>
              <a:pPr defTabSz="934974"/>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152651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i="0" dirty="0"/>
              <a:t>The text of Hebrews 6 comes after a severe admonition regarding a lack of diligence on their part in the area of Bible study.  (They were in need of again learning the first principles).  He ends the admonition by writing, </a:t>
            </a:r>
            <a:r>
              <a:rPr lang="en-US" b="0" i="1" dirty="0"/>
              <a:t>“But, beloved, we are confident of better things concerning you…”</a:t>
            </a:r>
            <a:r>
              <a:rPr lang="en-US" b="1" i="0" dirty="0"/>
              <a:t> (9)</a:t>
            </a:r>
          </a:p>
          <a:p>
            <a:pPr marL="0" lvl="0" indent="0">
              <a:buFont typeface="Arial" panose="020B0604020202020204" pitchFamily="34" charset="0"/>
              <a:buNone/>
            </a:pPr>
            <a:endParaRPr lang="en-US" b="1" i="0" dirty="0"/>
          </a:p>
          <a:p>
            <a:pPr marL="0" lvl="0" indent="0">
              <a:buFont typeface="Arial" panose="020B0604020202020204" pitchFamily="34" charset="0"/>
              <a:buNone/>
            </a:pPr>
            <a:r>
              <a:rPr lang="en-US" b="1" i="0" dirty="0"/>
              <a:t>(Hebrews 6:10-12), </a:t>
            </a:r>
            <a:r>
              <a:rPr lang="en-US" b="0" i="1" dirty="0"/>
              <a:t>“</a:t>
            </a:r>
            <a:r>
              <a:rPr lang="en-US" i="1" dirty="0"/>
              <a:t>For God is not unjust to forget your work and labor of love which you have shown toward His name, in that you have ministered to the saints, and do minister.</a:t>
            </a:r>
            <a:r>
              <a:rPr lang="en-US" i="1" baseline="30000" dirty="0"/>
              <a:t> 11</a:t>
            </a:r>
            <a:r>
              <a:rPr lang="en-US" i="1" dirty="0"/>
              <a:t> And we desire that each one of you show the same diligence to the full assurance of hope until the end,</a:t>
            </a:r>
            <a:r>
              <a:rPr lang="en-US" i="1" baseline="30000" dirty="0"/>
              <a:t> 12</a:t>
            </a:r>
            <a:r>
              <a:rPr lang="en-US" i="1" dirty="0"/>
              <a:t> that you </a:t>
            </a:r>
            <a:r>
              <a:rPr lang="en-US" b="1" i="1" dirty="0"/>
              <a:t>do not become sluggish</a:t>
            </a:r>
            <a:r>
              <a:rPr lang="en-US" i="1" dirty="0"/>
              <a:t>, but imitate those who through faith and patience </a:t>
            </a:r>
            <a:r>
              <a:rPr lang="en-US" b="1" i="1" dirty="0"/>
              <a:t>inherit the promises</a:t>
            </a:r>
            <a:r>
              <a:rPr lang="en-US" i="1" dirty="0"/>
              <a:t>.”</a:t>
            </a:r>
          </a:p>
          <a:p>
            <a:pPr marL="628650" lvl="1" indent="-171450" rtl="0">
              <a:buFont typeface="Arial" panose="020B0604020202020204" pitchFamily="34" charset="0"/>
              <a:buChar char="•"/>
            </a:pPr>
            <a:r>
              <a:rPr lang="en-US" b="0" i="0" dirty="0"/>
              <a:t>Sluggish – (</a:t>
            </a:r>
            <a:r>
              <a:rPr lang="en-US" sz="1200" b="0" i="0" u="none" strike="noStrike" kern="1200" baseline="0" dirty="0" err="1">
                <a:solidFill>
                  <a:schemeClr val="tx1"/>
                </a:solidFill>
                <a:latin typeface="+mn-lt"/>
                <a:ea typeface="+mn-ea"/>
                <a:cs typeface="+mn-cs"/>
              </a:rPr>
              <a:t>nōthros</a:t>
            </a:r>
            <a:r>
              <a:rPr lang="en-US" sz="1200" b="0" i="0" u="none" strike="noStrike" kern="1200" baseline="0" dirty="0">
                <a:solidFill>
                  <a:schemeClr val="tx1"/>
                </a:solidFill>
                <a:latin typeface="+mn-lt"/>
                <a:ea typeface="+mn-ea"/>
                <a:cs typeface="+mn-cs"/>
              </a:rPr>
              <a:t>) - slow, sluggish, indolent, dull, languid </a:t>
            </a:r>
            <a:r>
              <a:rPr lang="en-US" sz="1200" b="1" i="0" u="none" strike="noStrike" kern="1200" baseline="0" dirty="0">
                <a:solidFill>
                  <a:schemeClr val="tx1"/>
                </a:solidFill>
                <a:latin typeface="+mn-lt"/>
                <a:ea typeface="+mn-ea"/>
                <a:cs typeface="+mn-cs"/>
              </a:rPr>
              <a:t>(Thayer</a:t>
            </a:r>
            <a:r>
              <a:rPr lang="en-US" sz="1200" b="0" i="0" u="none" strike="noStrike" kern="1200" baseline="0" dirty="0">
                <a:solidFill>
                  <a:schemeClr val="tx1"/>
                </a:solidFill>
                <a:latin typeface="+mn-lt"/>
                <a:ea typeface="+mn-ea"/>
                <a:cs typeface="+mn-cs"/>
              </a:rPr>
              <a:t>)</a:t>
            </a:r>
          </a:p>
          <a:p>
            <a:pPr marL="628650" lvl="1" indent="-171450" rtl="0">
              <a:buFont typeface="Arial" panose="020B0604020202020204" pitchFamily="34" charset="0"/>
              <a:buChar char="•"/>
            </a:pPr>
            <a:r>
              <a:rPr lang="en-US" sz="1200" b="0" i="0" u="none" strike="noStrike" kern="1200" baseline="0" dirty="0">
                <a:solidFill>
                  <a:schemeClr val="tx1"/>
                </a:solidFill>
                <a:latin typeface="+mn-lt"/>
                <a:ea typeface="+mn-ea"/>
                <a:cs typeface="+mn-cs"/>
              </a:rPr>
              <a:t>God will not accept the man who is barely making any effort to serve Him!</a:t>
            </a:r>
          </a:p>
          <a:p>
            <a:pPr marL="0" lvl="0" indent="0" rtl="0">
              <a:buFont typeface="Arial" panose="020B0604020202020204" pitchFamily="34" charset="0"/>
              <a:buNone/>
            </a:pPr>
            <a:r>
              <a:rPr lang="en-US" sz="1200" b="1" i="0" u="none" strike="noStrike" kern="1200" baseline="0" dirty="0">
                <a:solidFill>
                  <a:schemeClr val="tx1"/>
                </a:solidFill>
                <a:latin typeface="+mn-lt"/>
                <a:ea typeface="+mn-ea"/>
                <a:cs typeface="+mn-cs"/>
              </a:rPr>
              <a:t>(Proverbs 24:33-34), </a:t>
            </a:r>
            <a:r>
              <a:rPr lang="en-US" sz="1200" b="0" i="1" u="none" strike="noStrike" kern="1200" baseline="0" dirty="0">
                <a:solidFill>
                  <a:schemeClr val="tx1"/>
                </a:solidFill>
                <a:latin typeface="+mn-lt"/>
                <a:ea typeface="+mn-ea"/>
                <a:cs typeface="+mn-cs"/>
              </a:rPr>
              <a:t>“</a:t>
            </a:r>
            <a:r>
              <a:rPr lang="en-US" i="1" dirty="0"/>
              <a:t>A little sleep, a little slumber, a little folding of the hands to rest; </a:t>
            </a:r>
            <a:r>
              <a:rPr lang="en-US" i="1" baseline="30000" dirty="0"/>
              <a:t>34</a:t>
            </a:r>
            <a:r>
              <a:rPr lang="en-US" i="1" dirty="0"/>
              <a:t> so shall your poverty come like a prowler, and your need like an armed man.”</a:t>
            </a:r>
          </a:p>
          <a:p>
            <a:pPr marL="0" lvl="0" indent="0" rtl="0">
              <a:buFont typeface="Arial" panose="020B0604020202020204" pitchFamily="34" charset="0"/>
              <a:buNone/>
            </a:pPr>
            <a:endParaRPr lang="en-US" b="0" i="0" dirty="0"/>
          </a:p>
          <a:p>
            <a:pPr marL="0" lvl="0" indent="0" rtl="0">
              <a:buFont typeface="Arial" panose="020B0604020202020204" pitchFamily="34" charset="0"/>
              <a:buNone/>
            </a:pPr>
            <a:r>
              <a:rPr lang="en-US" b="1" i="0" dirty="0"/>
              <a:t>Spiritual poverty will sneak up on us, if we fold our hands to rest!</a:t>
            </a:r>
          </a:p>
        </p:txBody>
      </p:sp>
      <p:sp>
        <p:nvSpPr>
          <p:cNvPr id="4" name="Slide Number Placeholder 3"/>
          <p:cNvSpPr>
            <a:spLocks noGrp="1"/>
          </p:cNvSpPr>
          <p:nvPr>
            <p:ph type="sldNum" sz="quarter" idx="5"/>
          </p:nvPr>
        </p:nvSpPr>
        <p:spPr/>
        <p:txBody>
          <a:bodyPr/>
          <a:lstStyle/>
          <a:p>
            <a:pPr defTabSz="934974"/>
            <a:fld id="{241E8700-7788-4C52-BDBE-9AAF6EDE86ED}" type="slidenum">
              <a:rPr lang="en-US">
                <a:solidFill>
                  <a:prstClr val="black"/>
                </a:solidFill>
                <a:latin typeface="Calibri" panose="020F0502020204030204"/>
              </a:rPr>
              <a:pPr defTabSz="934974"/>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550306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0" dirty="0"/>
              <a:t>2 Corinthians 7 has Paul praising the Corinthians for their repentance (re: his admonitions in the previous letter).  Their repentance was obvious!</a:t>
            </a:r>
          </a:p>
          <a:p>
            <a:pPr marL="0" indent="0">
              <a:buFont typeface="Arial" panose="020B0604020202020204" pitchFamily="34" charset="0"/>
              <a:buNone/>
            </a:pPr>
            <a:endParaRPr lang="en-US" b="1" i="0" dirty="0"/>
          </a:p>
          <a:p>
            <a:pPr marL="0" indent="0">
              <a:buFont typeface="Arial" panose="020B0604020202020204" pitchFamily="34" charset="0"/>
              <a:buNone/>
            </a:pPr>
            <a:r>
              <a:rPr lang="en-US" b="1" i="0" dirty="0"/>
              <a:t>(2 Corinthians 7:9-11), </a:t>
            </a:r>
            <a:r>
              <a:rPr lang="en-US" b="0" i="1" dirty="0"/>
              <a:t>“Now I rejoice, not that you were made sorry, but that your sorrow led to repentance. For you were made sorry in a godly manner, that you might suffer loss from us in nothing.</a:t>
            </a:r>
            <a:r>
              <a:rPr lang="en-US" b="0" i="1" baseline="30000" dirty="0"/>
              <a:t> 10</a:t>
            </a:r>
            <a:r>
              <a:rPr lang="en-US" b="0" i="1" dirty="0"/>
              <a:t> For godly sorrow produces repentance leading to salvation, not to be regretted; but the sorrow of the world produces death.</a:t>
            </a:r>
            <a:r>
              <a:rPr lang="en-US" b="0" i="1" baseline="30000" dirty="0"/>
              <a:t> 11</a:t>
            </a:r>
            <a:r>
              <a:rPr lang="en-US" b="0" i="1" dirty="0"/>
              <a:t> For observe this very thing, that you sorrowed in a godly manner: What diligence it produced in you, what clearing of yourselves, what indignation, what fear, what vehement desire, what zeal, what vindication! In all things you proved yourselves to be clear in this matter.”</a:t>
            </a:r>
          </a:p>
          <a:p>
            <a:pPr marL="0" indent="0">
              <a:buFont typeface="Arial" panose="020B0604020202020204" pitchFamily="34" charset="0"/>
              <a:buNone/>
            </a:pPr>
            <a:endParaRPr lang="en-US" b="1" i="0" dirty="0"/>
          </a:p>
          <a:p>
            <a:pPr marL="0" indent="0">
              <a:buFont typeface="Arial" panose="020B0604020202020204" pitchFamily="34" charset="0"/>
              <a:buNone/>
            </a:pPr>
            <a:r>
              <a:rPr lang="en-US" b="1" i="0" dirty="0"/>
              <a:t>(ESV, vs. 11), </a:t>
            </a:r>
            <a:r>
              <a:rPr lang="en-US" b="1" i="1" dirty="0"/>
              <a:t>“</a:t>
            </a:r>
            <a:r>
              <a:rPr lang="en-US" i="1" dirty="0"/>
              <a:t>For see what earnestness this godly grief has produced in you, but also what eagerness to clear yourselves, what indignation, what fear, what longing, what zeal, what punishment! At every point you have proved yourselves innocent in the matter.”</a:t>
            </a:r>
            <a:endParaRPr lang="en-US" b="1" i="1" dirty="0"/>
          </a:p>
          <a:p>
            <a:pPr marL="171450" indent="-171450">
              <a:buFont typeface="Arial" panose="020B0604020202020204" pitchFamily="34" charset="0"/>
              <a:buChar char="•"/>
            </a:pPr>
            <a:endParaRPr lang="en-US" b="1" i="0" dirty="0"/>
          </a:p>
          <a:p>
            <a:pPr marL="171450" indent="-171450">
              <a:buFont typeface="Arial" panose="020B0604020202020204" pitchFamily="34" charset="0"/>
              <a:buChar char="•"/>
            </a:pPr>
            <a:r>
              <a:rPr lang="en-US" b="0" i="0" dirty="0"/>
              <a:t>Diligence (earnestness, ESV)</a:t>
            </a:r>
          </a:p>
          <a:p>
            <a:pPr marL="171450" indent="-171450">
              <a:buFont typeface="Arial" panose="020B0604020202020204" pitchFamily="34" charset="0"/>
              <a:buChar char="•"/>
            </a:pPr>
            <a:r>
              <a:rPr lang="en-US" b="0" i="0" dirty="0"/>
              <a:t>What Clearing (eagerness to clear yourselves, ESV)</a:t>
            </a:r>
          </a:p>
          <a:p>
            <a:pPr marL="171450" indent="-171450">
              <a:buFont typeface="Arial" panose="020B0604020202020204" pitchFamily="34" charset="0"/>
              <a:buChar char="•"/>
            </a:pPr>
            <a:r>
              <a:rPr lang="en-US" b="0" i="0" dirty="0"/>
              <a:t>Indignation (same in ESV)</a:t>
            </a:r>
          </a:p>
          <a:p>
            <a:pPr marL="171450" indent="-171450">
              <a:buFont typeface="Arial" panose="020B0604020202020204" pitchFamily="34" charset="0"/>
              <a:buChar char="•"/>
            </a:pPr>
            <a:r>
              <a:rPr lang="en-US" b="0" i="0" dirty="0"/>
              <a:t>Fear (same in ESV)</a:t>
            </a:r>
          </a:p>
          <a:p>
            <a:pPr marL="171450" indent="-171450">
              <a:buFont typeface="Arial" panose="020B0604020202020204" pitchFamily="34" charset="0"/>
              <a:buChar char="•"/>
            </a:pPr>
            <a:r>
              <a:rPr lang="en-US" b="0" i="0" dirty="0"/>
              <a:t>Vehement desire (longing, ESV)</a:t>
            </a:r>
          </a:p>
          <a:p>
            <a:pPr marL="171450" indent="-171450">
              <a:buFont typeface="Arial" panose="020B0604020202020204" pitchFamily="34" charset="0"/>
              <a:buChar char="•"/>
            </a:pPr>
            <a:r>
              <a:rPr lang="en-US" b="0" i="0" dirty="0"/>
              <a:t>Vindication (punishment, ESV)</a:t>
            </a:r>
          </a:p>
          <a:p>
            <a:pPr marL="685800" lvl="1" indent="-228600">
              <a:buFont typeface="Arial" panose="020B0604020202020204" pitchFamily="34" charset="0"/>
              <a:buChar char="•"/>
            </a:pPr>
            <a:r>
              <a:rPr lang="en-US" b="0" i="0" dirty="0"/>
              <a:t>Revenge (vengeance, punishment, justice) NIV, “to see justice done”.  NASB “avenging of wrong.”  Vincent opts for the meaning of “requital”, as in Romans 12:19, and Meyer prefers “disciplinary zeal.  </a:t>
            </a:r>
            <a:r>
              <a:rPr lang="en-US" b="1" i="0" dirty="0"/>
              <a:t>This term, which is a legal one, that  suggests “bringing the guilty person to book and subjecting him to discipline, and thus putting their house in order.” </a:t>
            </a:r>
            <a:r>
              <a:rPr lang="en-US" b="0" i="0" dirty="0"/>
              <a:t>(Melvin Curry, commentary on 2 Cor.)</a:t>
            </a:r>
          </a:p>
          <a:p>
            <a:pPr marL="685800" lvl="1" indent="-228600">
              <a:buFont typeface="Arial" panose="020B0604020202020204" pitchFamily="34" charset="0"/>
              <a:buChar char="•"/>
            </a:pPr>
            <a:endParaRPr lang="en-US" b="0" i="0" dirty="0"/>
          </a:p>
          <a:p>
            <a:pPr marL="0" lvl="0" indent="0">
              <a:buFont typeface="Arial" panose="020B0604020202020204" pitchFamily="34" charset="0"/>
              <a:buNone/>
            </a:pPr>
            <a:r>
              <a:rPr lang="en-US" b="1" i="0" dirty="0"/>
              <a:t>Zeal makes it obvious to God and everyone else that you are serious in your desire to be acceptable.  You will do whatever is necessary to “put your house in order!”</a:t>
            </a:r>
          </a:p>
        </p:txBody>
      </p:sp>
      <p:sp>
        <p:nvSpPr>
          <p:cNvPr id="4" name="Slide Number Placeholder 3"/>
          <p:cNvSpPr>
            <a:spLocks noGrp="1"/>
          </p:cNvSpPr>
          <p:nvPr>
            <p:ph type="sldNum" sz="quarter" idx="5"/>
          </p:nvPr>
        </p:nvSpPr>
        <p:spPr/>
        <p:txBody>
          <a:bodyPr/>
          <a:lstStyle/>
          <a:p>
            <a:pPr defTabSz="934974"/>
            <a:fld id="{241E8700-7788-4C52-BDBE-9AAF6EDE86ED}" type="slidenum">
              <a:rPr lang="en-US">
                <a:solidFill>
                  <a:prstClr val="black"/>
                </a:solidFill>
                <a:latin typeface="Calibri" panose="020F0502020204030204"/>
              </a:rPr>
              <a:pPr defTabSz="934974"/>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61147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Conclusion:  </a:t>
            </a:r>
          </a:p>
          <a:p>
            <a:pPr marL="628650" lvl="1" indent="-171450">
              <a:buFont typeface="Arial" panose="020B0604020202020204" pitchFamily="34" charset="0"/>
              <a:buChar char="•"/>
            </a:pPr>
            <a:r>
              <a:rPr lang="en-US" b="1" i="0" dirty="0"/>
              <a:t>Do not lose heart!</a:t>
            </a:r>
          </a:p>
          <a:p>
            <a:r>
              <a:rPr lang="en-US" b="1" i="0" dirty="0"/>
              <a:t>(2 Corinthians 4:16-18), </a:t>
            </a:r>
            <a:r>
              <a:rPr lang="en-US" b="0" i="1" dirty="0"/>
              <a:t>“Therefore we do not lose heart. Even though our outward man is perishing, yet the inward man is being renewed day by day.</a:t>
            </a:r>
            <a:r>
              <a:rPr lang="en-US" b="0" i="1" baseline="30000" dirty="0"/>
              <a:t> 17</a:t>
            </a:r>
            <a:r>
              <a:rPr lang="en-US" b="0" i="1" dirty="0"/>
              <a:t> For our light affliction, which is but for a moment, is working for us a far more exceeding and eternal weight of glory,</a:t>
            </a:r>
            <a:r>
              <a:rPr lang="en-US" b="0" i="1" baseline="30000" dirty="0"/>
              <a:t> 18</a:t>
            </a:r>
            <a:r>
              <a:rPr lang="en-US" b="0" i="1" dirty="0"/>
              <a:t> while we do not look at the things which are seen, but at the things which are not seen. For the things which are seen are temporary, but the things which are not seen are eternal.”</a:t>
            </a:r>
          </a:p>
          <a:p>
            <a:pPr marL="628650" lvl="1" indent="-171450">
              <a:buFont typeface="Arial" panose="020B0604020202020204" pitchFamily="34" charset="0"/>
              <a:buChar char="•"/>
            </a:pPr>
            <a:r>
              <a:rPr lang="en-US" b="1" i="0" dirty="0"/>
              <a:t>Soon it will be too late!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(John 9:4), [Jesus had the right attitude], </a:t>
            </a:r>
            <a:r>
              <a:rPr lang="en-US" b="0" i="1" dirty="0"/>
              <a:t>“I must work the works of Him who sent Me while it is day; the night is coming when no one can work.”</a:t>
            </a:r>
          </a:p>
          <a:p>
            <a:r>
              <a:rPr lang="en-US" b="1" i="0" dirty="0"/>
              <a:t>(Ecclesiastes 9:10), </a:t>
            </a:r>
            <a:r>
              <a:rPr lang="en-US" b="0" i="1" dirty="0"/>
              <a:t>“Whatever your hand finds to do, do it with your might; for there is no work or device or knowledge or wisdom in the grave where you are going.”</a:t>
            </a:r>
          </a:p>
          <a:p>
            <a:pPr marL="628650" lvl="1" indent="-171450">
              <a:buFont typeface="Arial" panose="020B0604020202020204" pitchFamily="34" charset="0"/>
              <a:buChar char="•"/>
            </a:pPr>
            <a:r>
              <a:rPr lang="en-US" b="1" i="0" dirty="0"/>
              <a:t>Like Joshua, make your choice today, and stick to it!</a:t>
            </a:r>
          </a:p>
          <a:p>
            <a:r>
              <a:rPr lang="en-US" b="1" i="0" dirty="0"/>
              <a:t>(Joshua 24:14-15), </a:t>
            </a:r>
            <a:r>
              <a:rPr lang="en-US" i="1" dirty="0"/>
              <a:t>“Now therefore, fear the Lord, serve Him in sincerity and in truth, and put away the gods which your fathers served on the other side of the River and in Egypt. Serve the Lord!</a:t>
            </a:r>
            <a:r>
              <a:rPr lang="en-US" i="1" baseline="30000" dirty="0"/>
              <a:t> 15</a:t>
            </a:r>
            <a:r>
              <a:rPr lang="en-US" i="1" dirty="0"/>
              <a:t> And if it seems evil to you to serve the Lord, choose for yourselves this day whom you will serve, whether the gods which your fathers served that were on the other side of the River, or the gods of the Amorites, in whose land you dwell. But as for me and my house, we will serve the Lord.”</a:t>
            </a:r>
            <a:endParaRPr lang="en-US" b="1" i="1" dirty="0"/>
          </a:p>
          <a:p>
            <a:endParaRPr lang="en-US" b="1" i="0" dirty="0"/>
          </a:p>
          <a:p>
            <a:endParaRPr lang="en-US" b="1" i="0" dirty="0"/>
          </a:p>
          <a:p>
            <a:endParaRPr lang="en-US" b="1" i="0" dirty="0"/>
          </a:p>
          <a:p>
            <a:endParaRPr lang="en-US" b="1" i="0" dirty="0"/>
          </a:p>
          <a:p>
            <a:endParaRPr lang="en-US" b="1" i="0" dirty="0"/>
          </a:p>
          <a:p>
            <a:pPr marL="0" lvl="0" indent="0">
              <a:buFont typeface="Arial" panose="020B0604020202020204" pitchFamily="34" charset="0"/>
              <a:buNone/>
            </a:pPr>
            <a:r>
              <a:rPr lang="en-US" b="0" i="0" dirty="0"/>
              <a:t>Apathy</a:t>
            </a:r>
          </a:p>
          <a:p>
            <a:endParaRPr lang="en-US" b="0" i="0" dirty="0"/>
          </a:p>
          <a:p>
            <a:r>
              <a:rPr lang="en-US" b="0" i="0" dirty="0"/>
              <a:t>Galatians 6:9</a:t>
            </a:r>
          </a:p>
          <a:p>
            <a:endParaRPr lang="en-US" b="0" i="0" dirty="0"/>
          </a:p>
          <a:p>
            <a:r>
              <a:rPr lang="en-US" b="0" i="0" dirty="0" err="1"/>
              <a:t>REve</a:t>
            </a:r>
            <a:r>
              <a:rPr lang="en-US" b="0" i="0" dirty="0"/>
              <a:t>. 3:2 Wake up!, Be Watchful (Sardis) (ESV/NKJV)</a:t>
            </a:r>
          </a:p>
          <a:p>
            <a:endParaRPr lang="en-US" b="0" i="0" dirty="0"/>
          </a:p>
          <a:p>
            <a:r>
              <a:rPr lang="en-US" b="0" i="0" dirty="0"/>
              <a:t>Proverbs 15:19</a:t>
            </a:r>
          </a:p>
          <a:p>
            <a:endParaRPr lang="en-US" b="0" i="0" dirty="0"/>
          </a:p>
          <a:p>
            <a:r>
              <a:rPr lang="en-US" b="0" i="0" dirty="0"/>
              <a:t>Hebrews 5:11-12 Dull of hearing</a:t>
            </a:r>
          </a:p>
          <a:p>
            <a:endParaRPr lang="en-US" b="0" i="0" dirty="0"/>
          </a:p>
          <a:p>
            <a:endParaRPr lang="en-US" b="0" i="0" dirty="0"/>
          </a:p>
          <a:p>
            <a:r>
              <a:rPr lang="en-US" b="0" i="0" dirty="0"/>
              <a:t>2 Timothy 4:2-3 Wander off into myths, will not endure</a:t>
            </a:r>
          </a:p>
          <a:p>
            <a:endParaRPr lang="en-US" b="0" i="0" dirty="0"/>
          </a:p>
          <a:p>
            <a:r>
              <a:rPr lang="en-US" b="0" i="0" dirty="0"/>
              <a:t>1 </a:t>
            </a:r>
            <a:r>
              <a:rPr lang="en-US" b="0" i="0" dirty="0" err="1"/>
              <a:t>JOhn</a:t>
            </a:r>
            <a:r>
              <a:rPr lang="en-US" b="0" i="0" dirty="0"/>
              <a:t> 3:17-18 Loving in word or talk, but not in deed or truth</a:t>
            </a:r>
          </a:p>
          <a:p>
            <a:endParaRPr lang="en-US" b="0" i="0" dirty="0"/>
          </a:p>
          <a:p>
            <a:r>
              <a:rPr lang="en-US" b="0" i="0" dirty="0"/>
              <a:t>Proverbs 18:9, slack in his work</a:t>
            </a:r>
          </a:p>
          <a:p>
            <a:endParaRPr lang="en-US" b="0" i="0" dirty="0"/>
          </a:p>
          <a:p>
            <a:r>
              <a:rPr lang="en-US" b="0" i="0" dirty="0" err="1"/>
              <a:t>habakkuk</a:t>
            </a:r>
            <a:r>
              <a:rPr lang="en-US" b="0" i="0" dirty="0"/>
              <a:t> 1:13 The righteous idly look, and remain silent, when seeing evil.</a:t>
            </a:r>
          </a:p>
          <a:p>
            <a:endParaRPr lang="en-US" b="1" i="0" dirty="0"/>
          </a:p>
        </p:txBody>
      </p:sp>
      <p:sp>
        <p:nvSpPr>
          <p:cNvPr id="4" name="Slide Number Placeholder 3"/>
          <p:cNvSpPr>
            <a:spLocks noGrp="1"/>
          </p:cNvSpPr>
          <p:nvPr>
            <p:ph type="sldNum" sz="quarter" idx="5"/>
          </p:nvPr>
        </p:nvSpPr>
        <p:spPr/>
        <p:txBody>
          <a:bodyPr/>
          <a:lstStyle/>
          <a:p>
            <a:pPr defTabSz="934974"/>
            <a:fld id="{241E8700-7788-4C52-BDBE-9AAF6EDE86ED}" type="slidenum">
              <a:rPr lang="en-US">
                <a:solidFill>
                  <a:prstClr val="black"/>
                </a:solidFill>
                <a:latin typeface="Calibri" panose="020F0502020204030204"/>
              </a:rPr>
              <a:pPr defTabSz="934974"/>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4277080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47BC0-14B5-4286-9290-0C48370DB5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9CD8CB-7EC6-4E9F-B12F-531A111C9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037D39-9E8A-4423-9213-1EFBEEFB5104}"/>
              </a:ext>
            </a:extLst>
          </p:cNvPr>
          <p:cNvSpPr>
            <a:spLocks noGrp="1"/>
          </p:cNvSpPr>
          <p:nvPr>
            <p:ph type="dt" sz="half" idx="10"/>
          </p:nvPr>
        </p:nvSpPr>
        <p:spPr/>
        <p:txBody>
          <a:bodyPr/>
          <a:lstStyle/>
          <a:p>
            <a:fld id="{3745C84F-F7DF-4DAB-AA14-299FC10FBB05}" type="datetimeFigureOut">
              <a:rPr lang="en-US" smtClean="0"/>
              <a:t>3/3/2020</a:t>
            </a:fld>
            <a:endParaRPr lang="en-US"/>
          </a:p>
        </p:txBody>
      </p:sp>
      <p:sp>
        <p:nvSpPr>
          <p:cNvPr id="5" name="Footer Placeholder 4">
            <a:extLst>
              <a:ext uri="{FF2B5EF4-FFF2-40B4-BE49-F238E27FC236}">
                <a16:creationId xmlns:a16="http://schemas.microsoft.com/office/drawing/2014/main" id="{EA6E98ED-6978-426B-BFA5-EBF9BFC389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11E1A-C54D-491D-87C8-69DCE9224996}"/>
              </a:ext>
            </a:extLst>
          </p:cNvPr>
          <p:cNvSpPr>
            <a:spLocks noGrp="1"/>
          </p:cNvSpPr>
          <p:nvPr>
            <p:ph type="sldNum" sz="quarter" idx="12"/>
          </p:nvPr>
        </p:nvSpPr>
        <p:spPr/>
        <p:txBody>
          <a:bodyPr/>
          <a:lstStyle/>
          <a:p>
            <a:fld id="{D3E95B98-89D5-4040-B50D-4D4A088C53A2}" type="slidenum">
              <a:rPr lang="en-US" smtClean="0"/>
              <a:t>‹#›</a:t>
            </a:fld>
            <a:endParaRPr lang="en-US"/>
          </a:p>
        </p:txBody>
      </p:sp>
    </p:spTree>
    <p:extLst>
      <p:ext uri="{BB962C8B-B14F-4D97-AF65-F5344CB8AC3E}">
        <p14:creationId xmlns:p14="http://schemas.microsoft.com/office/powerpoint/2010/main" val="935293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2415A-9DF1-443F-9726-85A1BBC9BC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961386-7C24-42B1-9508-6DD8F1BDD3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86EDC6-28A1-41AA-A2B8-4CB941E2687B}"/>
              </a:ext>
            </a:extLst>
          </p:cNvPr>
          <p:cNvSpPr>
            <a:spLocks noGrp="1"/>
          </p:cNvSpPr>
          <p:nvPr>
            <p:ph type="dt" sz="half" idx="10"/>
          </p:nvPr>
        </p:nvSpPr>
        <p:spPr/>
        <p:txBody>
          <a:bodyPr/>
          <a:lstStyle/>
          <a:p>
            <a:fld id="{3745C84F-F7DF-4DAB-AA14-299FC10FBB05}" type="datetimeFigureOut">
              <a:rPr lang="en-US" smtClean="0"/>
              <a:t>3/3/2020</a:t>
            </a:fld>
            <a:endParaRPr lang="en-US"/>
          </a:p>
        </p:txBody>
      </p:sp>
      <p:sp>
        <p:nvSpPr>
          <p:cNvPr id="5" name="Footer Placeholder 4">
            <a:extLst>
              <a:ext uri="{FF2B5EF4-FFF2-40B4-BE49-F238E27FC236}">
                <a16:creationId xmlns:a16="http://schemas.microsoft.com/office/drawing/2014/main" id="{31541BB1-FC3D-47AD-830A-FEA2E98DE9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91488-B059-47E1-957F-73066C44CFEC}"/>
              </a:ext>
            </a:extLst>
          </p:cNvPr>
          <p:cNvSpPr>
            <a:spLocks noGrp="1"/>
          </p:cNvSpPr>
          <p:nvPr>
            <p:ph type="sldNum" sz="quarter" idx="12"/>
          </p:nvPr>
        </p:nvSpPr>
        <p:spPr/>
        <p:txBody>
          <a:bodyPr/>
          <a:lstStyle/>
          <a:p>
            <a:fld id="{D3E95B98-89D5-4040-B50D-4D4A088C53A2}" type="slidenum">
              <a:rPr lang="en-US" smtClean="0"/>
              <a:t>‹#›</a:t>
            </a:fld>
            <a:endParaRPr lang="en-US"/>
          </a:p>
        </p:txBody>
      </p:sp>
    </p:spTree>
    <p:extLst>
      <p:ext uri="{BB962C8B-B14F-4D97-AF65-F5344CB8AC3E}">
        <p14:creationId xmlns:p14="http://schemas.microsoft.com/office/powerpoint/2010/main" val="2438201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53AFCE-9BDD-41BC-AFA3-EAA631A50D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ACC1A9-ADBE-45A4-8505-770014604E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2053E-10AC-4063-BA60-3C7E1F4D6800}"/>
              </a:ext>
            </a:extLst>
          </p:cNvPr>
          <p:cNvSpPr>
            <a:spLocks noGrp="1"/>
          </p:cNvSpPr>
          <p:nvPr>
            <p:ph type="dt" sz="half" idx="10"/>
          </p:nvPr>
        </p:nvSpPr>
        <p:spPr/>
        <p:txBody>
          <a:bodyPr/>
          <a:lstStyle/>
          <a:p>
            <a:fld id="{3745C84F-F7DF-4DAB-AA14-299FC10FBB05}" type="datetimeFigureOut">
              <a:rPr lang="en-US" smtClean="0"/>
              <a:t>3/3/2020</a:t>
            </a:fld>
            <a:endParaRPr lang="en-US"/>
          </a:p>
        </p:txBody>
      </p:sp>
      <p:sp>
        <p:nvSpPr>
          <p:cNvPr id="5" name="Footer Placeholder 4">
            <a:extLst>
              <a:ext uri="{FF2B5EF4-FFF2-40B4-BE49-F238E27FC236}">
                <a16:creationId xmlns:a16="http://schemas.microsoft.com/office/drawing/2014/main" id="{1A069C10-35F1-4B6C-8CE5-10908DAAD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C1B30F-4689-4E26-96A0-792FA5F4E617}"/>
              </a:ext>
            </a:extLst>
          </p:cNvPr>
          <p:cNvSpPr>
            <a:spLocks noGrp="1"/>
          </p:cNvSpPr>
          <p:nvPr>
            <p:ph type="sldNum" sz="quarter" idx="12"/>
          </p:nvPr>
        </p:nvSpPr>
        <p:spPr/>
        <p:txBody>
          <a:bodyPr/>
          <a:lstStyle/>
          <a:p>
            <a:fld id="{D3E95B98-89D5-4040-B50D-4D4A088C53A2}" type="slidenum">
              <a:rPr lang="en-US" smtClean="0"/>
              <a:t>‹#›</a:t>
            </a:fld>
            <a:endParaRPr lang="en-US"/>
          </a:p>
        </p:txBody>
      </p:sp>
    </p:spTree>
    <p:extLst>
      <p:ext uri="{BB962C8B-B14F-4D97-AF65-F5344CB8AC3E}">
        <p14:creationId xmlns:p14="http://schemas.microsoft.com/office/powerpoint/2010/main" val="800908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2101A-1936-46E9-90A0-09A22FBF84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EE158F-D39B-4702-88B6-3BDE1DCF5C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100E14-F160-4DC2-87C8-60297EAE9B2F}"/>
              </a:ext>
            </a:extLst>
          </p:cNvPr>
          <p:cNvSpPr>
            <a:spLocks noGrp="1"/>
          </p:cNvSpPr>
          <p:nvPr>
            <p:ph type="dt" sz="half" idx="10"/>
          </p:nvPr>
        </p:nvSpPr>
        <p:spPr/>
        <p:txBody>
          <a:bodyPr/>
          <a:lstStyle/>
          <a:p>
            <a:fld id="{3745C84F-F7DF-4DAB-AA14-299FC10FBB05}" type="datetimeFigureOut">
              <a:rPr lang="en-US" smtClean="0"/>
              <a:t>3/3/2020</a:t>
            </a:fld>
            <a:endParaRPr lang="en-US"/>
          </a:p>
        </p:txBody>
      </p:sp>
      <p:sp>
        <p:nvSpPr>
          <p:cNvPr id="5" name="Footer Placeholder 4">
            <a:extLst>
              <a:ext uri="{FF2B5EF4-FFF2-40B4-BE49-F238E27FC236}">
                <a16:creationId xmlns:a16="http://schemas.microsoft.com/office/drawing/2014/main" id="{65E00611-C214-426D-BFB9-FBEC9F981E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24D66B-2055-4556-AD83-15D741D0DFC0}"/>
              </a:ext>
            </a:extLst>
          </p:cNvPr>
          <p:cNvSpPr>
            <a:spLocks noGrp="1"/>
          </p:cNvSpPr>
          <p:nvPr>
            <p:ph type="sldNum" sz="quarter" idx="12"/>
          </p:nvPr>
        </p:nvSpPr>
        <p:spPr/>
        <p:txBody>
          <a:bodyPr/>
          <a:lstStyle/>
          <a:p>
            <a:fld id="{D3E95B98-89D5-4040-B50D-4D4A088C53A2}" type="slidenum">
              <a:rPr lang="en-US" smtClean="0"/>
              <a:t>‹#›</a:t>
            </a:fld>
            <a:endParaRPr lang="en-US"/>
          </a:p>
        </p:txBody>
      </p:sp>
    </p:spTree>
    <p:extLst>
      <p:ext uri="{BB962C8B-B14F-4D97-AF65-F5344CB8AC3E}">
        <p14:creationId xmlns:p14="http://schemas.microsoft.com/office/powerpoint/2010/main" val="4166385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17547-1B6F-4E42-86A2-6D57057A35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E8EA64-3B88-42D9-98E8-170E7D3FF9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1753A3-A9A8-4154-97FA-E5119266AFFF}"/>
              </a:ext>
            </a:extLst>
          </p:cNvPr>
          <p:cNvSpPr>
            <a:spLocks noGrp="1"/>
          </p:cNvSpPr>
          <p:nvPr>
            <p:ph type="dt" sz="half" idx="10"/>
          </p:nvPr>
        </p:nvSpPr>
        <p:spPr/>
        <p:txBody>
          <a:bodyPr/>
          <a:lstStyle/>
          <a:p>
            <a:fld id="{3745C84F-F7DF-4DAB-AA14-299FC10FBB05}" type="datetimeFigureOut">
              <a:rPr lang="en-US" smtClean="0"/>
              <a:t>3/3/2020</a:t>
            </a:fld>
            <a:endParaRPr lang="en-US"/>
          </a:p>
        </p:txBody>
      </p:sp>
      <p:sp>
        <p:nvSpPr>
          <p:cNvPr id="5" name="Footer Placeholder 4">
            <a:extLst>
              <a:ext uri="{FF2B5EF4-FFF2-40B4-BE49-F238E27FC236}">
                <a16:creationId xmlns:a16="http://schemas.microsoft.com/office/drawing/2014/main" id="{95E1FF66-3CB3-46C6-A1AF-B00E10E852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9EFCDB-15B1-4887-871D-41EB6BA5C94C}"/>
              </a:ext>
            </a:extLst>
          </p:cNvPr>
          <p:cNvSpPr>
            <a:spLocks noGrp="1"/>
          </p:cNvSpPr>
          <p:nvPr>
            <p:ph type="sldNum" sz="quarter" idx="12"/>
          </p:nvPr>
        </p:nvSpPr>
        <p:spPr/>
        <p:txBody>
          <a:bodyPr/>
          <a:lstStyle/>
          <a:p>
            <a:fld id="{D3E95B98-89D5-4040-B50D-4D4A088C53A2}" type="slidenum">
              <a:rPr lang="en-US" smtClean="0"/>
              <a:t>‹#›</a:t>
            </a:fld>
            <a:endParaRPr lang="en-US"/>
          </a:p>
        </p:txBody>
      </p:sp>
    </p:spTree>
    <p:extLst>
      <p:ext uri="{BB962C8B-B14F-4D97-AF65-F5344CB8AC3E}">
        <p14:creationId xmlns:p14="http://schemas.microsoft.com/office/powerpoint/2010/main" val="359406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0C579-7087-4994-B226-8C8EAB675E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C1360E-FA83-47B7-AC8E-2557DC7108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8B9B7D-82B1-4CAF-9B73-F495A88B0E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A17B3C-AB5E-4D1F-BEF4-5520E31D44C5}"/>
              </a:ext>
            </a:extLst>
          </p:cNvPr>
          <p:cNvSpPr>
            <a:spLocks noGrp="1"/>
          </p:cNvSpPr>
          <p:nvPr>
            <p:ph type="dt" sz="half" idx="10"/>
          </p:nvPr>
        </p:nvSpPr>
        <p:spPr/>
        <p:txBody>
          <a:bodyPr/>
          <a:lstStyle/>
          <a:p>
            <a:fld id="{3745C84F-F7DF-4DAB-AA14-299FC10FBB05}" type="datetimeFigureOut">
              <a:rPr lang="en-US" smtClean="0"/>
              <a:t>3/3/2020</a:t>
            </a:fld>
            <a:endParaRPr lang="en-US"/>
          </a:p>
        </p:txBody>
      </p:sp>
      <p:sp>
        <p:nvSpPr>
          <p:cNvPr id="6" name="Footer Placeholder 5">
            <a:extLst>
              <a:ext uri="{FF2B5EF4-FFF2-40B4-BE49-F238E27FC236}">
                <a16:creationId xmlns:a16="http://schemas.microsoft.com/office/drawing/2014/main" id="{5B3AF833-394A-44A8-A7CB-5C0362C10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6804D8-6982-4456-BE0E-60767563CDF4}"/>
              </a:ext>
            </a:extLst>
          </p:cNvPr>
          <p:cNvSpPr>
            <a:spLocks noGrp="1"/>
          </p:cNvSpPr>
          <p:nvPr>
            <p:ph type="sldNum" sz="quarter" idx="12"/>
          </p:nvPr>
        </p:nvSpPr>
        <p:spPr/>
        <p:txBody>
          <a:bodyPr/>
          <a:lstStyle/>
          <a:p>
            <a:fld id="{D3E95B98-89D5-4040-B50D-4D4A088C53A2}" type="slidenum">
              <a:rPr lang="en-US" smtClean="0"/>
              <a:t>‹#›</a:t>
            </a:fld>
            <a:endParaRPr lang="en-US"/>
          </a:p>
        </p:txBody>
      </p:sp>
    </p:spTree>
    <p:extLst>
      <p:ext uri="{BB962C8B-B14F-4D97-AF65-F5344CB8AC3E}">
        <p14:creationId xmlns:p14="http://schemas.microsoft.com/office/powerpoint/2010/main" val="202695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B32DD-45AE-4316-A2D7-4EEDC21593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E56C2C-AEA0-4D05-9C94-0A9D741D71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80CB68-84F3-44BD-A792-3EE420C5D7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07B37A-BAC8-4D6F-812D-79AD4B357B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5839CD-3E66-472D-955D-3FE4B1D5E3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2F7F18-089B-4EF5-8EF9-54BD5B929CD9}"/>
              </a:ext>
            </a:extLst>
          </p:cNvPr>
          <p:cNvSpPr>
            <a:spLocks noGrp="1"/>
          </p:cNvSpPr>
          <p:nvPr>
            <p:ph type="dt" sz="half" idx="10"/>
          </p:nvPr>
        </p:nvSpPr>
        <p:spPr/>
        <p:txBody>
          <a:bodyPr/>
          <a:lstStyle/>
          <a:p>
            <a:fld id="{3745C84F-F7DF-4DAB-AA14-299FC10FBB05}" type="datetimeFigureOut">
              <a:rPr lang="en-US" smtClean="0"/>
              <a:t>3/3/2020</a:t>
            </a:fld>
            <a:endParaRPr lang="en-US"/>
          </a:p>
        </p:txBody>
      </p:sp>
      <p:sp>
        <p:nvSpPr>
          <p:cNvPr id="8" name="Footer Placeholder 7">
            <a:extLst>
              <a:ext uri="{FF2B5EF4-FFF2-40B4-BE49-F238E27FC236}">
                <a16:creationId xmlns:a16="http://schemas.microsoft.com/office/drawing/2014/main" id="{1235E398-2DD0-4375-BF45-ECF28AD20C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45F2FE-1F0B-42E3-8A2C-C6364BF953BE}"/>
              </a:ext>
            </a:extLst>
          </p:cNvPr>
          <p:cNvSpPr>
            <a:spLocks noGrp="1"/>
          </p:cNvSpPr>
          <p:nvPr>
            <p:ph type="sldNum" sz="quarter" idx="12"/>
          </p:nvPr>
        </p:nvSpPr>
        <p:spPr/>
        <p:txBody>
          <a:bodyPr/>
          <a:lstStyle/>
          <a:p>
            <a:fld id="{D3E95B98-89D5-4040-B50D-4D4A088C53A2}" type="slidenum">
              <a:rPr lang="en-US" smtClean="0"/>
              <a:t>‹#›</a:t>
            </a:fld>
            <a:endParaRPr lang="en-US"/>
          </a:p>
        </p:txBody>
      </p:sp>
    </p:spTree>
    <p:extLst>
      <p:ext uri="{BB962C8B-B14F-4D97-AF65-F5344CB8AC3E}">
        <p14:creationId xmlns:p14="http://schemas.microsoft.com/office/powerpoint/2010/main" val="1616612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16FD6-A05F-4F80-88C9-A251E7297B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EE7D69-CDBA-43CA-99C5-0F1452C1028F}"/>
              </a:ext>
            </a:extLst>
          </p:cNvPr>
          <p:cNvSpPr>
            <a:spLocks noGrp="1"/>
          </p:cNvSpPr>
          <p:nvPr>
            <p:ph type="dt" sz="half" idx="10"/>
          </p:nvPr>
        </p:nvSpPr>
        <p:spPr/>
        <p:txBody>
          <a:bodyPr/>
          <a:lstStyle/>
          <a:p>
            <a:fld id="{3745C84F-F7DF-4DAB-AA14-299FC10FBB05}" type="datetimeFigureOut">
              <a:rPr lang="en-US" smtClean="0"/>
              <a:t>3/3/2020</a:t>
            </a:fld>
            <a:endParaRPr lang="en-US"/>
          </a:p>
        </p:txBody>
      </p:sp>
      <p:sp>
        <p:nvSpPr>
          <p:cNvPr id="4" name="Footer Placeholder 3">
            <a:extLst>
              <a:ext uri="{FF2B5EF4-FFF2-40B4-BE49-F238E27FC236}">
                <a16:creationId xmlns:a16="http://schemas.microsoft.com/office/drawing/2014/main" id="{77A3D438-62C1-46BC-93D5-0BBEAA0B1B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601033-21FD-4C55-B811-6326EA616216}"/>
              </a:ext>
            </a:extLst>
          </p:cNvPr>
          <p:cNvSpPr>
            <a:spLocks noGrp="1"/>
          </p:cNvSpPr>
          <p:nvPr>
            <p:ph type="sldNum" sz="quarter" idx="12"/>
          </p:nvPr>
        </p:nvSpPr>
        <p:spPr/>
        <p:txBody>
          <a:bodyPr/>
          <a:lstStyle/>
          <a:p>
            <a:fld id="{D3E95B98-89D5-4040-B50D-4D4A088C53A2}" type="slidenum">
              <a:rPr lang="en-US" smtClean="0"/>
              <a:t>‹#›</a:t>
            </a:fld>
            <a:endParaRPr lang="en-US"/>
          </a:p>
        </p:txBody>
      </p:sp>
    </p:spTree>
    <p:extLst>
      <p:ext uri="{BB962C8B-B14F-4D97-AF65-F5344CB8AC3E}">
        <p14:creationId xmlns:p14="http://schemas.microsoft.com/office/powerpoint/2010/main" val="1098386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F271CF-593F-4F8C-B38E-448BA48D90E5}"/>
              </a:ext>
            </a:extLst>
          </p:cNvPr>
          <p:cNvSpPr>
            <a:spLocks noGrp="1"/>
          </p:cNvSpPr>
          <p:nvPr>
            <p:ph type="dt" sz="half" idx="10"/>
          </p:nvPr>
        </p:nvSpPr>
        <p:spPr/>
        <p:txBody>
          <a:bodyPr/>
          <a:lstStyle/>
          <a:p>
            <a:fld id="{3745C84F-F7DF-4DAB-AA14-299FC10FBB05}" type="datetimeFigureOut">
              <a:rPr lang="en-US" smtClean="0"/>
              <a:t>3/3/2020</a:t>
            </a:fld>
            <a:endParaRPr lang="en-US"/>
          </a:p>
        </p:txBody>
      </p:sp>
      <p:sp>
        <p:nvSpPr>
          <p:cNvPr id="3" name="Footer Placeholder 2">
            <a:extLst>
              <a:ext uri="{FF2B5EF4-FFF2-40B4-BE49-F238E27FC236}">
                <a16:creationId xmlns:a16="http://schemas.microsoft.com/office/drawing/2014/main" id="{EC1F5278-9F0E-4302-9C61-E38A5BDF6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2BB029-9FF7-4FAC-BD3F-C84295435385}"/>
              </a:ext>
            </a:extLst>
          </p:cNvPr>
          <p:cNvSpPr>
            <a:spLocks noGrp="1"/>
          </p:cNvSpPr>
          <p:nvPr>
            <p:ph type="sldNum" sz="quarter" idx="12"/>
          </p:nvPr>
        </p:nvSpPr>
        <p:spPr/>
        <p:txBody>
          <a:bodyPr/>
          <a:lstStyle/>
          <a:p>
            <a:fld id="{D3E95B98-89D5-4040-B50D-4D4A088C53A2}" type="slidenum">
              <a:rPr lang="en-US" smtClean="0"/>
              <a:t>‹#›</a:t>
            </a:fld>
            <a:endParaRPr lang="en-US"/>
          </a:p>
        </p:txBody>
      </p:sp>
    </p:spTree>
    <p:extLst>
      <p:ext uri="{BB962C8B-B14F-4D97-AF65-F5344CB8AC3E}">
        <p14:creationId xmlns:p14="http://schemas.microsoft.com/office/powerpoint/2010/main" val="2911215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18D55-E5AF-42E7-BA9A-B0B6EF60DD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EC4719-085D-4B43-8B0F-F73B2B1234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0B7E40-5F5F-4288-A0F8-5B08D811B2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34B316-2FAD-4AB1-BB3E-A95B2B2CA8DF}"/>
              </a:ext>
            </a:extLst>
          </p:cNvPr>
          <p:cNvSpPr>
            <a:spLocks noGrp="1"/>
          </p:cNvSpPr>
          <p:nvPr>
            <p:ph type="dt" sz="half" idx="10"/>
          </p:nvPr>
        </p:nvSpPr>
        <p:spPr/>
        <p:txBody>
          <a:bodyPr/>
          <a:lstStyle/>
          <a:p>
            <a:fld id="{3745C84F-F7DF-4DAB-AA14-299FC10FBB05}" type="datetimeFigureOut">
              <a:rPr lang="en-US" smtClean="0"/>
              <a:t>3/3/2020</a:t>
            </a:fld>
            <a:endParaRPr lang="en-US"/>
          </a:p>
        </p:txBody>
      </p:sp>
      <p:sp>
        <p:nvSpPr>
          <p:cNvPr id="6" name="Footer Placeholder 5">
            <a:extLst>
              <a:ext uri="{FF2B5EF4-FFF2-40B4-BE49-F238E27FC236}">
                <a16:creationId xmlns:a16="http://schemas.microsoft.com/office/drawing/2014/main" id="{BEB0142B-BB16-4229-9B31-B3CA495D3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C6635F-E51A-448A-B345-CFFAE305BE42}"/>
              </a:ext>
            </a:extLst>
          </p:cNvPr>
          <p:cNvSpPr>
            <a:spLocks noGrp="1"/>
          </p:cNvSpPr>
          <p:nvPr>
            <p:ph type="sldNum" sz="quarter" idx="12"/>
          </p:nvPr>
        </p:nvSpPr>
        <p:spPr/>
        <p:txBody>
          <a:bodyPr/>
          <a:lstStyle/>
          <a:p>
            <a:fld id="{D3E95B98-89D5-4040-B50D-4D4A088C53A2}" type="slidenum">
              <a:rPr lang="en-US" smtClean="0"/>
              <a:t>‹#›</a:t>
            </a:fld>
            <a:endParaRPr lang="en-US"/>
          </a:p>
        </p:txBody>
      </p:sp>
    </p:spTree>
    <p:extLst>
      <p:ext uri="{BB962C8B-B14F-4D97-AF65-F5344CB8AC3E}">
        <p14:creationId xmlns:p14="http://schemas.microsoft.com/office/powerpoint/2010/main" val="176940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6FB1D-062A-440D-9DAD-5790B6D663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E89A55-64F0-4FE6-807A-6D2BDAD08D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4CD5E1-C11F-4EE0-82BB-1476DDEB6B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AB0EF-B5E8-4F4E-98ED-A7F5DFF43AB4}"/>
              </a:ext>
            </a:extLst>
          </p:cNvPr>
          <p:cNvSpPr>
            <a:spLocks noGrp="1"/>
          </p:cNvSpPr>
          <p:nvPr>
            <p:ph type="dt" sz="half" idx="10"/>
          </p:nvPr>
        </p:nvSpPr>
        <p:spPr/>
        <p:txBody>
          <a:bodyPr/>
          <a:lstStyle/>
          <a:p>
            <a:fld id="{3745C84F-F7DF-4DAB-AA14-299FC10FBB05}" type="datetimeFigureOut">
              <a:rPr lang="en-US" smtClean="0"/>
              <a:t>3/3/2020</a:t>
            </a:fld>
            <a:endParaRPr lang="en-US"/>
          </a:p>
        </p:txBody>
      </p:sp>
      <p:sp>
        <p:nvSpPr>
          <p:cNvPr id="6" name="Footer Placeholder 5">
            <a:extLst>
              <a:ext uri="{FF2B5EF4-FFF2-40B4-BE49-F238E27FC236}">
                <a16:creationId xmlns:a16="http://schemas.microsoft.com/office/drawing/2014/main" id="{9E818C39-2032-48C0-A98E-FDD165F21E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4F9F5C-8918-4ADA-981E-1793D6B733DD}"/>
              </a:ext>
            </a:extLst>
          </p:cNvPr>
          <p:cNvSpPr>
            <a:spLocks noGrp="1"/>
          </p:cNvSpPr>
          <p:nvPr>
            <p:ph type="sldNum" sz="quarter" idx="12"/>
          </p:nvPr>
        </p:nvSpPr>
        <p:spPr/>
        <p:txBody>
          <a:bodyPr/>
          <a:lstStyle/>
          <a:p>
            <a:fld id="{D3E95B98-89D5-4040-B50D-4D4A088C53A2}" type="slidenum">
              <a:rPr lang="en-US" smtClean="0"/>
              <a:t>‹#›</a:t>
            </a:fld>
            <a:endParaRPr lang="en-US"/>
          </a:p>
        </p:txBody>
      </p:sp>
    </p:spTree>
    <p:extLst>
      <p:ext uri="{BB962C8B-B14F-4D97-AF65-F5344CB8AC3E}">
        <p14:creationId xmlns:p14="http://schemas.microsoft.com/office/powerpoint/2010/main" val="13485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8A853B-B446-45D2-92FF-C2B022F039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DC2E01-3DBB-4A46-8663-CA5EEE1418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DE1A8-4118-4F01-BD1F-434DC15265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5C84F-F7DF-4DAB-AA14-299FC10FBB05}" type="datetimeFigureOut">
              <a:rPr lang="en-US" smtClean="0"/>
              <a:t>3/3/2020</a:t>
            </a:fld>
            <a:endParaRPr lang="en-US"/>
          </a:p>
        </p:txBody>
      </p:sp>
      <p:sp>
        <p:nvSpPr>
          <p:cNvPr id="5" name="Footer Placeholder 4">
            <a:extLst>
              <a:ext uri="{FF2B5EF4-FFF2-40B4-BE49-F238E27FC236}">
                <a16:creationId xmlns:a16="http://schemas.microsoft.com/office/drawing/2014/main" id="{23184AD8-6923-44C3-B2A3-25A76C99ED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7468D3-999E-4F22-BC02-E1E0AA6112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E95B98-89D5-4040-B50D-4D4A088C53A2}" type="slidenum">
              <a:rPr lang="en-US" smtClean="0"/>
              <a:t>‹#›</a:t>
            </a:fld>
            <a:endParaRPr lang="en-US"/>
          </a:p>
        </p:txBody>
      </p:sp>
    </p:spTree>
    <p:extLst>
      <p:ext uri="{BB962C8B-B14F-4D97-AF65-F5344CB8AC3E}">
        <p14:creationId xmlns:p14="http://schemas.microsoft.com/office/powerpoint/2010/main" val="1121890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AB4F-229C-469F-A603-9CF2C0E4902A}"/>
              </a:ext>
            </a:extLst>
          </p:cNvPr>
          <p:cNvSpPr>
            <a:spLocks noGrp="1"/>
          </p:cNvSpPr>
          <p:nvPr>
            <p:ph type="ctrTitle"/>
          </p:nvPr>
        </p:nvSpPr>
        <p:spPr>
          <a:xfrm>
            <a:off x="1404728" y="249045"/>
            <a:ext cx="9144001" cy="1090750"/>
          </a:xfrm>
        </p:spPr>
        <p:txBody>
          <a:bodyPr>
            <a:normAutofit/>
          </a:bodyPr>
          <a:lstStyle/>
          <a:p>
            <a:pPr algn="l"/>
            <a:r>
              <a:rPr lang="en-US" sz="5400" dirty="0">
                <a:latin typeface="Bahnschrift SemiBold SemiConden" panose="020B0502040204020203" pitchFamily="34" charset="0"/>
              </a:rPr>
              <a:t>the language of…</a:t>
            </a:r>
          </a:p>
        </p:txBody>
      </p:sp>
      <p:sp>
        <p:nvSpPr>
          <p:cNvPr id="3" name="Subtitle 2">
            <a:extLst>
              <a:ext uri="{FF2B5EF4-FFF2-40B4-BE49-F238E27FC236}">
                <a16:creationId xmlns:a16="http://schemas.microsoft.com/office/drawing/2014/main" id="{DE7A60FC-51BE-4F63-825D-CAA9AC77E5A5}"/>
              </a:ext>
            </a:extLst>
          </p:cNvPr>
          <p:cNvSpPr>
            <a:spLocks noGrp="1"/>
          </p:cNvSpPr>
          <p:nvPr>
            <p:ph type="subTitle" idx="1"/>
          </p:nvPr>
        </p:nvSpPr>
        <p:spPr>
          <a:xfrm>
            <a:off x="1404728" y="1920240"/>
            <a:ext cx="9545212" cy="4848735"/>
          </a:xfrm>
        </p:spPr>
        <p:txBody>
          <a:bodyPr>
            <a:normAutofit/>
          </a:bodyPr>
          <a:lstStyle/>
          <a:p>
            <a:r>
              <a:rPr lang="en-US" sz="12000" dirty="0">
                <a:latin typeface="BadaBoom BB" panose="020B0603050302020204" pitchFamily="34" charset="0"/>
              </a:rPr>
              <a:t>Zeal</a:t>
            </a:r>
            <a:r>
              <a:rPr lang="en-US" sz="9600" dirty="0"/>
              <a:t> </a:t>
            </a:r>
            <a:r>
              <a:rPr lang="en-US" sz="6000" b="1" dirty="0">
                <a:latin typeface="Berkshire Swash" panose="02000505000000020003" pitchFamily="2" charset="0"/>
              </a:rPr>
              <a:t>&amp;</a:t>
            </a:r>
            <a:r>
              <a:rPr lang="en-US" sz="9600" dirty="0"/>
              <a:t> </a:t>
            </a:r>
            <a:r>
              <a:rPr lang="en-US" sz="12000" dirty="0">
                <a:latin typeface="Six feet under" panose="02000000000000000000" pitchFamily="2" charset="0"/>
              </a:rPr>
              <a:t>Apathy</a:t>
            </a:r>
          </a:p>
          <a:p>
            <a:endParaRPr lang="en-US" dirty="0">
              <a:latin typeface="Six feet under" panose="02000000000000000000" pitchFamily="2" charset="0"/>
            </a:endParaRPr>
          </a:p>
          <a:p>
            <a:r>
              <a:rPr lang="en-US" sz="4400" dirty="0"/>
              <a:t>Revelation 4:9-11</a:t>
            </a:r>
          </a:p>
          <a:p>
            <a:r>
              <a:rPr lang="en-US" sz="4400" dirty="0"/>
              <a:t>Romans 6:20-23; John 14:6</a:t>
            </a:r>
          </a:p>
          <a:p>
            <a:r>
              <a:rPr lang="en-US" sz="4400" dirty="0"/>
              <a:t>Matthew 16:24-27; Ecclesiastes 12:13-14</a:t>
            </a:r>
          </a:p>
        </p:txBody>
      </p:sp>
    </p:spTree>
    <p:extLst>
      <p:ext uri="{BB962C8B-B14F-4D97-AF65-F5344CB8AC3E}">
        <p14:creationId xmlns:p14="http://schemas.microsoft.com/office/powerpoint/2010/main" val="187507640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AB4F-229C-469F-A603-9CF2C0E4902A}"/>
              </a:ext>
            </a:extLst>
          </p:cNvPr>
          <p:cNvSpPr>
            <a:spLocks noGrp="1"/>
          </p:cNvSpPr>
          <p:nvPr>
            <p:ph type="ctrTitle"/>
          </p:nvPr>
        </p:nvSpPr>
        <p:spPr>
          <a:xfrm>
            <a:off x="1404728" y="43304"/>
            <a:ext cx="9382543" cy="1785496"/>
          </a:xfrm>
        </p:spPr>
        <p:txBody>
          <a:bodyPr>
            <a:normAutofit/>
          </a:bodyPr>
          <a:lstStyle/>
          <a:p>
            <a:pPr algn="l"/>
            <a:r>
              <a:rPr lang="en-US" sz="5400" dirty="0">
                <a:latin typeface="Bahnschrift SemiBold SemiConden" panose="020B0502040204020203" pitchFamily="34" charset="0"/>
              </a:rPr>
              <a:t>the language of  </a:t>
            </a:r>
            <a:r>
              <a:rPr lang="en-US" sz="12000" dirty="0">
                <a:latin typeface="BadaBoom BB" panose="020B0603050302020204" pitchFamily="34" charset="0"/>
              </a:rPr>
              <a:t>Zeal</a:t>
            </a:r>
            <a:endParaRPr lang="en-US" sz="12000" dirty="0">
              <a:latin typeface="Bahnschrift SemiBold SemiConden" panose="020B0502040204020203" pitchFamily="34" charset="0"/>
            </a:endParaRPr>
          </a:p>
        </p:txBody>
      </p:sp>
      <p:sp>
        <p:nvSpPr>
          <p:cNvPr id="3" name="Subtitle 2">
            <a:extLst>
              <a:ext uri="{FF2B5EF4-FFF2-40B4-BE49-F238E27FC236}">
                <a16:creationId xmlns:a16="http://schemas.microsoft.com/office/drawing/2014/main" id="{DE7A60FC-51BE-4F63-825D-CAA9AC77E5A5}"/>
              </a:ext>
            </a:extLst>
          </p:cNvPr>
          <p:cNvSpPr>
            <a:spLocks noGrp="1"/>
          </p:cNvSpPr>
          <p:nvPr>
            <p:ph type="subTitle" idx="1"/>
          </p:nvPr>
        </p:nvSpPr>
        <p:spPr>
          <a:xfrm>
            <a:off x="1404728" y="2034540"/>
            <a:ext cx="9568072" cy="4002915"/>
          </a:xfrm>
        </p:spPr>
        <p:txBody>
          <a:bodyPr>
            <a:normAutofit/>
          </a:bodyPr>
          <a:lstStyle/>
          <a:p>
            <a:endParaRPr lang="en-US" dirty="0">
              <a:latin typeface="Six feet under" panose="02000000000000000000" pitchFamily="2" charset="0"/>
            </a:endParaRPr>
          </a:p>
          <a:p>
            <a:pPr algn="l"/>
            <a:r>
              <a:rPr lang="en-US" sz="5600" i="1" dirty="0"/>
              <a:t>“…and </a:t>
            </a:r>
            <a:r>
              <a:rPr lang="en-US" sz="5600" dirty="0"/>
              <a:t>[He] </a:t>
            </a:r>
            <a:r>
              <a:rPr lang="en-US" sz="5600" i="1" dirty="0"/>
              <a:t>was </a:t>
            </a:r>
            <a:r>
              <a:rPr lang="en-US" sz="5600" b="1" i="1" dirty="0"/>
              <a:t>clad</a:t>
            </a:r>
            <a:r>
              <a:rPr lang="en-US" sz="5600" i="1" dirty="0"/>
              <a:t> with zeal </a:t>
            </a:r>
            <a:r>
              <a:rPr lang="en-US" sz="5600" b="1" i="1" dirty="0"/>
              <a:t>as a cloak</a:t>
            </a:r>
            <a:r>
              <a:rPr lang="en-US" sz="5600" i="1" dirty="0"/>
              <a:t>.”</a:t>
            </a:r>
          </a:p>
          <a:p>
            <a:pPr algn="r"/>
            <a:r>
              <a:rPr lang="en-US" sz="4800" dirty="0"/>
              <a:t>Isaiah 59:17</a:t>
            </a:r>
          </a:p>
        </p:txBody>
      </p:sp>
    </p:spTree>
    <p:extLst>
      <p:ext uri="{BB962C8B-B14F-4D97-AF65-F5344CB8AC3E}">
        <p14:creationId xmlns:p14="http://schemas.microsoft.com/office/powerpoint/2010/main" val="4615074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AB4F-229C-469F-A603-9CF2C0E4902A}"/>
              </a:ext>
            </a:extLst>
          </p:cNvPr>
          <p:cNvSpPr>
            <a:spLocks noGrp="1"/>
          </p:cNvSpPr>
          <p:nvPr>
            <p:ph type="ctrTitle"/>
          </p:nvPr>
        </p:nvSpPr>
        <p:spPr>
          <a:xfrm>
            <a:off x="1404728" y="43304"/>
            <a:ext cx="9382543" cy="1785496"/>
          </a:xfrm>
        </p:spPr>
        <p:txBody>
          <a:bodyPr>
            <a:normAutofit/>
          </a:bodyPr>
          <a:lstStyle/>
          <a:p>
            <a:pPr lvl="0" algn="l">
              <a:spcBef>
                <a:spcPts val="1000"/>
              </a:spcBef>
            </a:pPr>
            <a:r>
              <a:rPr lang="en-US" sz="5400" dirty="0">
                <a:latin typeface="Bahnschrift SemiBold SemiConden" panose="020B0502040204020203" pitchFamily="34" charset="0"/>
              </a:rPr>
              <a:t>the language of  </a:t>
            </a:r>
            <a:r>
              <a:rPr lang="en-US" sz="12000" dirty="0">
                <a:solidFill>
                  <a:prstClr val="black"/>
                </a:solidFill>
                <a:latin typeface="Six feet under" panose="02000000000000000000" pitchFamily="2" charset="0"/>
                <a:ea typeface="+mn-ea"/>
                <a:cs typeface="+mn-cs"/>
              </a:rPr>
              <a:t>Apathy</a:t>
            </a:r>
            <a:endParaRPr lang="en-US" sz="12000" dirty="0">
              <a:latin typeface="Bahnschrift SemiBold SemiConden" panose="020B0502040204020203" pitchFamily="34" charset="0"/>
            </a:endParaRPr>
          </a:p>
        </p:txBody>
      </p:sp>
      <p:sp>
        <p:nvSpPr>
          <p:cNvPr id="3" name="Subtitle 2">
            <a:extLst>
              <a:ext uri="{FF2B5EF4-FFF2-40B4-BE49-F238E27FC236}">
                <a16:creationId xmlns:a16="http://schemas.microsoft.com/office/drawing/2014/main" id="{DE7A60FC-51BE-4F63-825D-CAA9AC77E5A5}"/>
              </a:ext>
            </a:extLst>
          </p:cNvPr>
          <p:cNvSpPr>
            <a:spLocks noGrp="1"/>
          </p:cNvSpPr>
          <p:nvPr>
            <p:ph type="subTitle" idx="1"/>
          </p:nvPr>
        </p:nvSpPr>
        <p:spPr>
          <a:xfrm>
            <a:off x="1404728" y="2034540"/>
            <a:ext cx="9568072" cy="4515116"/>
          </a:xfrm>
        </p:spPr>
        <p:txBody>
          <a:bodyPr>
            <a:normAutofit/>
          </a:bodyPr>
          <a:lstStyle/>
          <a:p>
            <a:endParaRPr lang="en-US" dirty="0">
              <a:latin typeface="Six feet under" panose="02000000000000000000" pitchFamily="2" charset="0"/>
            </a:endParaRPr>
          </a:p>
          <a:p>
            <a:pPr algn="l"/>
            <a:r>
              <a:rPr lang="en-US" sz="5600" dirty="0"/>
              <a:t>“…punish the men who are settled in </a:t>
            </a:r>
            <a:r>
              <a:rPr lang="en-US" sz="5600" b="1" dirty="0"/>
              <a:t>complacency</a:t>
            </a:r>
            <a:r>
              <a:rPr lang="en-US" sz="5600" dirty="0"/>
              <a:t>, who say in their heart, ‘The Lord will not do good, nor will He do evil.”</a:t>
            </a:r>
          </a:p>
          <a:p>
            <a:pPr algn="r"/>
            <a:r>
              <a:rPr lang="en-US" sz="4800" dirty="0"/>
              <a:t>Zephaniah 1:12</a:t>
            </a:r>
          </a:p>
        </p:txBody>
      </p:sp>
    </p:spTree>
    <p:extLst>
      <p:ext uri="{BB962C8B-B14F-4D97-AF65-F5344CB8AC3E}">
        <p14:creationId xmlns:p14="http://schemas.microsoft.com/office/powerpoint/2010/main" val="25165197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AB4F-229C-469F-A603-9CF2C0E4902A}"/>
              </a:ext>
            </a:extLst>
          </p:cNvPr>
          <p:cNvSpPr>
            <a:spLocks noGrp="1"/>
          </p:cNvSpPr>
          <p:nvPr>
            <p:ph type="ctrTitle"/>
          </p:nvPr>
        </p:nvSpPr>
        <p:spPr>
          <a:xfrm>
            <a:off x="1404728" y="43304"/>
            <a:ext cx="9382543" cy="1785496"/>
          </a:xfrm>
        </p:spPr>
        <p:txBody>
          <a:bodyPr>
            <a:normAutofit/>
          </a:bodyPr>
          <a:lstStyle/>
          <a:p>
            <a:pPr algn="l"/>
            <a:r>
              <a:rPr lang="en-US" sz="5400" dirty="0">
                <a:latin typeface="Bahnschrift SemiBold SemiConden" panose="020B0502040204020203" pitchFamily="34" charset="0"/>
              </a:rPr>
              <a:t>the language of  </a:t>
            </a:r>
            <a:r>
              <a:rPr lang="en-US" sz="12000" dirty="0">
                <a:latin typeface="BadaBoom BB" panose="020B0603050302020204" pitchFamily="34" charset="0"/>
              </a:rPr>
              <a:t>Zeal</a:t>
            </a:r>
            <a:endParaRPr lang="en-US" sz="12000" dirty="0">
              <a:latin typeface="Bahnschrift SemiBold SemiConden" panose="020B0502040204020203" pitchFamily="34" charset="0"/>
            </a:endParaRPr>
          </a:p>
        </p:txBody>
      </p:sp>
      <p:sp>
        <p:nvSpPr>
          <p:cNvPr id="3" name="Subtitle 2">
            <a:extLst>
              <a:ext uri="{FF2B5EF4-FFF2-40B4-BE49-F238E27FC236}">
                <a16:creationId xmlns:a16="http://schemas.microsoft.com/office/drawing/2014/main" id="{DE7A60FC-51BE-4F63-825D-CAA9AC77E5A5}"/>
              </a:ext>
            </a:extLst>
          </p:cNvPr>
          <p:cNvSpPr>
            <a:spLocks noGrp="1"/>
          </p:cNvSpPr>
          <p:nvPr>
            <p:ph type="subTitle" idx="1"/>
          </p:nvPr>
        </p:nvSpPr>
        <p:spPr>
          <a:xfrm>
            <a:off x="1404728" y="2034540"/>
            <a:ext cx="9613792" cy="4002915"/>
          </a:xfrm>
        </p:spPr>
        <p:txBody>
          <a:bodyPr>
            <a:normAutofit/>
          </a:bodyPr>
          <a:lstStyle/>
          <a:p>
            <a:endParaRPr lang="en-US" dirty="0">
              <a:latin typeface="Six feet under" panose="02000000000000000000" pitchFamily="2" charset="0"/>
            </a:endParaRPr>
          </a:p>
          <a:p>
            <a:pPr algn="l"/>
            <a:r>
              <a:rPr lang="en-US" sz="5600" i="1" dirty="0"/>
              <a:t>“…my zeal has </a:t>
            </a:r>
            <a:r>
              <a:rPr lang="en-US" sz="5600" b="1" i="1" dirty="0"/>
              <a:t>consumed</a:t>
            </a:r>
            <a:r>
              <a:rPr lang="en-US" sz="5600" i="1" dirty="0"/>
              <a:t> me.”</a:t>
            </a:r>
          </a:p>
          <a:p>
            <a:pPr algn="r"/>
            <a:r>
              <a:rPr lang="en-US" sz="4800" dirty="0"/>
              <a:t>Psalm 119:139</a:t>
            </a:r>
            <a:r>
              <a:rPr lang="en-US" sz="4800" dirty="0">
                <a:solidFill>
                  <a:srgbClr val="D5C499"/>
                </a:solidFill>
              </a:rPr>
              <a:t>-</a:t>
            </a:r>
          </a:p>
        </p:txBody>
      </p:sp>
    </p:spTree>
    <p:extLst>
      <p:ext uri="{BB962C8B-B14F-4D97-AF65-F5344CB8AC3E}">
        <p14:creationId xmlns:p14="http://schemas.microsoft.com/office/powerpoint/2010/main" val="5786462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AB4F-229C-469F-A603-9CF2C0E4902A}"/>
              </a:ext>
            </a:extLst>
          </p:cNvPr>
          <p:cNvSpPr>
            <a:spLocks noGrp="1"/>
          </p:cNvSpPr>
          <p:nvPr>
            <p:ph type="ctrTitle"/>
          </p:nvPr>
        </p:nvSpPr>
        <p:spPr>
          <a:xfrm>
            <a:off x="1404728" y="43304"/>
            <a:ext cx="9382543" cy="1785496"/>
          </a:xfrm>
        </p:spPr>
        <p:txBody>
          <a:bodyPr>
            <a:normAutofit/>
          </a:bodyPr>
          <a:lstStyle/>
          <a:p>
            <a:pPr lvl="0" algn="l">
              <a:spcBef>
                <a:spcPts val="1000"/>
              </a:spcBef>
            </a:pPr>
            <a:r>
              <a:rPr lang="en-US" sz="5400" dirty="0">
                <a:latin typeface="Bahnschrift SemiBold SemiConden" panose="020B0502040204020203" pitchFamily="34" charset="0"/>
              </a:rPr>
              <a:t>the language of  </a:t>
            </a:r>
            <a:r>
              <a:rPr lang="en-US" sz="12000" dirty="0">
                <a:solidFill>
                  <a:prstClr val="black"/>
                </a:solidFill>
                <a:latin typeface="Six feet under" panose="02000000000000000000" pitchFamily="2" charset="0"/>
                <a:ea typeface="+mn-ea"/>
                <a:cs typeface="+mn-cs"/>
              </a:rPr>
              <a:t>Apathy</a:t>
            </a:r>
            <a:endParaRPr lang="en-US" sz="12000" dirty="0">
              <a:latin typeface="Bahnschrift SemiBold SemiConden" panose="020B0502040204020203" pitchFamily="34" charset="0"/>
            </a:endParaRPr>
          </a:p>
        </p:txBody>
      </p:sp>
      <p:sp>
        <p:nvSpPr>
          <p:cNvPr id="3" name="Subtitle 2">
            <a:extLst>
              <a:ext uri="{FF2B5EF4-FFF2-40B4-BE49-F238E27FC236}">
                <a16:creationId xmlns:a16="http://schemas.microsoft.com/office/drawing/2014/main" id="{DE7A60FC-51BE-4F63-825D-CAA9AC77E5A5}"/>
              </a:ext>
            </a:extLst>
          </p:cNvPr>
          <p:cNvSpPr>
            <a:spLocks noGrp="1"/>
          </p:cNvSpPr>
          <p:nvPr>
            <p:ph type="subTitle" idx="1"/>
          </p:nvPr>
        </p:nvSpPr>
        <p:spPr>
          <a:xfrm>
            <a:off x="1404728" y="2055805"/>
            <a:ext cx="9568072" cy="4515116"/>
          </a:xfrm>
        </p:spPr>
        <p:txBody>
          <a:bodyPr>
            <a:normAutofit/>
          </a:bodyPr>
          <a:lstStyle/>
          <a:p>
            <a:endParaRPr lang="en-US" dirty="0">
              <a:latin typeface="Six feet under" panose="02000000000000000000" pitchFamily="2" charset="0"/>
            </a:endParaRPr>
          </a:p>
          <a:p>
            <a:pPr algn="l"/>
            <a:r>
              <a:rPr lang="en-US" sz="5600" dirty="0"/>
              <a:t>“So then, because you are </a:t>
            </a:r>
            <a:r>
              <a:rPr lang="en-US" sz="5600" b="1" dirty="0"/>
              <a:t>lukewarm</a:t>
            </a:r>
            <a:r>
              <a:rPr lang="en-US" sz="5600" dirty="0"/>
              <a:t>, and neither cold nor hot, I will vomit you out of My mouth.”</a:t>
            </a:r>
          </a:p>
          <a:p>
            <a:pPr algn="r"/>
            <a:r>
              <a:rPr lang="en-US" sz="4800" dirty="0"/>
              <a:t>Revelation 3:16</a:t>
            </a:r>
          </a:p>
        </p:txBody>
      </p:sp>
    </p:spTree>
    <p:extLst>
      <p:ext uri="{BB962C8B-B14F-4D97-AF65-F5344CB8AC3E}">
        <p14:creationId xmlns:p14="http://schemas.microsoft.com/office/powerpoint/2010/main" val="45346563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AB4F-229C-469F-A603-9CF2C0E4902A}"/>
              </a:ext>
            </a:extLst>
          </p:cNvPr>
          <p:cNvSpPr>
            <a:spLocks noGrp="1"/>
          </p:cNvSpPr>
          <p:nvPr>
            <p:ph type="ctrTitle"/>
          </p:nvPr>
        </p:nvSpPr>
        <p:spPr>
          <a:xfrm>
            <a:off x="1404728" y="43304"/>
            <a:ext cx="9382543" cy="1785496"/>
          </a:xfrm>
        </p:spPr>
        <p:txBody>
          <a:bodyPr>
            <a:normAutofit/>
          </a:bodyPr>
          <a:lstStyle/>
          <a:p>
            <a:pPr algn="l"/>
            <a:r>
              <a:rPr lang="en-US" sz="5400" dirty="0">
                <a:latin typeface="Bahnschrift SemiBold SemiConden" panose="020B0502040204020203" pitchFamily="34" charset="0"/>
              </a:rPr>
              <a:t>the language of  </a:t>
            </a:r>
            <a:r>
              <a:rPr lang="en-US" sz="12000" dirty="0">
                <a:latin typeface="BadaBoom BB" panose="020B0603050302020204" pitchFamily="34" charset="0"/>
              </a:rPr>
              <a:t>Zeal</a:t>
            </a:r>
            <a:endParaRPr lang="en-US" sz="12000" dirty="0">
              <a:latin typeface="Bahnschrift SemiBold SemiConden" panose="020B0502040204020203" pitchFamily="34" charset="0"/>
            </a:endParaRPr>
          </a:p>
        </p:txBody>
      </p:sp>
      <p:sp>
        <p:nvSpPr>
          <p:cNvPr id="3" name="Subtitle 2">
            <a:extLst>
              <a:ext uri="{FF2B5EF4-FFF2-40B4-BE49-F238E27FC236}">
                <a16:creationId xmlns:a16="http://schemas.microsoft.com/office/drawing/2014/main" id="{DE7A60FC-51BE-4F63-825D-CAA9AC77E5A5}"/>
              </a:ext>
            </a:extLst>
          </p:cNvPr>
          <p:cNvSpPr>
            <a:spLocks noGrp="1"/>
          </p:cNvSpPr>
          <p:nvPr>
            <p:ph type="subTitle" idx="1"/>
          </p:nvPr>
        </p:nvSpPr>
        <p:spPr>
          <a:xfrm>
            <a:off x="1404728" y="2034540"/>
            <a:ext cx="9568072" cy="4617720"/>
          </a:xfrm>
        </p:spPr>
        <p:txBody>
          <a:bodyPr>
            <a:normAutofit fontScale="92500" lnSpcReduction="10000"/>
          </a:bodyPr>
          <a:lstStyle/>
          <a:p>
            <a:endParaRPr lang="en-US" dirty="0">
              <a:latin typeface="Six feet under" panose="02000000000000000000" pitchFamily="2" charset="0"/>
            </a:endParaRPr>
          </a:p>
          <a:p>
            <a:pPr algn="l"/>
            <a:r>
              <a:rPr lang="en-US" sz="6000" i="1" dirty="0"/>
              <a:t>“…for I know your </a:t>
            </a:r>
            <a:r>
              <a:rPr lang="en-US" sz="6000" b="1" i="1" dirty="0"/>
              <a:t>willingness</a:t>
            </a:r>
            <a:r>
              <a:rPr lang="en-US" sz="6000" i="1" dirty="0"/>
              <a:t>, about which I boast of you to the Macedonians, that Achaia was ready a year ago; and your zeal has </a:t>
            </a:r>
            <a:r>
              <a:rPr lang="en-US" sz="6000" b="1" i="1" dirty="0"/>
              <a:t>stirred up</a:t>
            </a:r>
            <a:r>
              <a:rPr lang="en-US" sz="6000" i="1" dirty="0"/>
              <a:t> the majority.”</a:t>
            </a:r>
          </a:p>
          <a:p>
            <a:pPr algn="r"/>
            <a:r>
              <a:rPr lang="en-US" sz="4800" dirty="0"/>
              <a:t>2 Corinthians 9:2</a:t>
            </a:r>
          </a:p>
        </p:txBody>
      </p:sp>
    </p:spTree>
    <p:extLst>
      <p:ext uri="{BB962C8B-B14F-4D97-AF65-F5344CB8AC3E}">
        <p14:creationId xmlns:p14="http://schemas.microsoft.com/office/powerpoint/2010/main" val="1678806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AB4F-229C-469F-A603-9CF2C0E4902A}"/>
              </a:ext>
            </a:extLst>
          </p:cNvPr>
          <p:cNvSpPr>
            <a:spLocks noGrp="1"/>
          </p:cNvSpPr>
          <p:nvPr>
            <p:ph type="ctrTitle"/>
          </p:nvPr>
        </p:nvSpPr>
        <p:spPr>
          <a:xfrm>
            <a:off x="1404728" y="43304"/>
            <a:ext cx="9382543" cy="1785496"/>
          </a:xfrm>
        </p:spPr>
        <p:txBody>
          <a:bodyPr>
            <a:normAutofit/>
          </a:bodyPr>
          <a:lstStyle/>
          <a:p>
            <a:pPr lvl="0" algn="l">
              <a:spcBef>
                <a:spcPts val="1000"/>
              </a:spcBef>
            </a:pPr>
            <a:r>
              <a:rPr lang="en-US" sz="5400" dirty="0">
                <a:latin typeface="Bahnschrift SemiBold SemiConden" panose="020B0502040204020203" pitchFamily="34" charset="0"/>
              </a:rPr>
              <a:t>the language of  </a:t>
            </a:r>
            <a:r>
              <a:rPr lang="en-US" sz="12000" dirty="0">
                <a:solidFill>
                  <a:prstClr val="black"/>
                </a:solidFill>
                <a:latin typeface="Six feet under" panose="02000000000000000000" pitchFamily="2" charset="0"/>
                <a:ea typeface="+mn-ea"/>
                <a:cs typeface="+mn-cs"/>
              </a:rPr>
              <a:t>Apathy</a:t>
            </a:r>
            <a:endParaRPr lang="en-US" sz="12000" dirty="0">
              <a:latin typeface="Bahnschrift SemiBold SemiConden" panose="020B0502040204020203" pitchFamily="34" charset="0"/>
            </a:endParaRPr>
          </a:p>
        </p:txBody>
      </p:sp>
      <p:sp>
        <p:nvSpPr>
          <p:cNvPr id="3" name="Subtitle 2">
            <a:extLst>
              <a:ext uri="{FF2B5EF4-FFF2-40B4-BE49-F238E27FC236}">
                <a16:creationId xmlns:a16="http://schemas.microsoft.com/office/drawing/2014/main" id="{DE7A60FC-51BE-4F63-825D-CAA9AC77E5A5}"/>
              </a:ext>
            </a:extLst>
          </p:cNvPr>
          <p:cNvSpPr>
            <a:spLocks noGrp="1"/>
          </p:cNvSpPr>
          <p:nvPr>
            <p:ph type="subTitle" idx="1"/>
          </p:nvPr>
        </p:nvSpPr>
        <p:spPr>
          <a:xfrm>
            <a:off x="1404728" y="2055805"/>
            <a:ext cx="9568072" cy="4515116"/>
          </a:xfrm>
        </p:spPr>
        <p:txBody>
          <a:bodyPr>
            <a:normAutofit/>
          </a:bodyPr>
          <a:lstStyle/>
          <a:p>
            <a:endParaRPr lang="en-US" dirty="0">
              <a:latin typeface="Six feet under" panose="02000000000000000000" pitchFamily="2" charset="0"/>
            </a:endParaRPr>
          </a:p>
          <a:p>
            <a:pPr algn="l"/>
            <a:r>
              <a:rPr lang="en-US" sz="5600" dirty="0"/>
              <a:t>“…you show the same diligence to the full assurance of hope until the end,</a:t>
            </a:r>
            <a:r>
              <a:rPr lang="en-US" sz="5600" baseline="30000" dirty="0"/>
              <a:t> 12</a:t>
            </a:r>
            <a:r>
              <a:rPr lang="en-US" sz="5600" dirty="0"/>
              <a:t> that you do not become </a:t>
            </a:r>
            <a:r>
              <a:rPr lang="en-US" sz="5600" b="1" dirty="0"/>
              <a:t>sluggish</a:t>
            </a:r>
            <a:r>
              <a:rPr lang="en-US" sz="5600" dirty="0"/>
              <a:t>.”</a:t>
            </a:r>
          </a:p>
          <a:p>
            <a:pPr algn="r"/>
            <a:r>
              <a:rPr lang="en-US" sz="4800" dirty="0"/>
              <a:t>Hebrews 6:11-12</a:t>
            </a:r>
          </a:p>
        </p:txBody>
      </p:sp>
    </p:spTree>
    <p:extLst>
      <p:ext uri="{BB962C8B-B14F-4D97-AF65-F5344CB8AC3E}">
        <p14:creationId xmlns:p14="http://schemas.microsoft.com/office/powerpoint/2010/main" val="115673841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AB4F-229C-469F-A603-9CF2C0E4902A}"/>
              </a:ext>
            </a:extLst>
          </p:cNvPr>
          <p:cNvSpPr>
            <a:spLocks noGrp="1"/>
          </p:cNvSpPr>
          <p:nvPr>
            <p:ph type="ctrTitle"/>
          </p:nvPr>
        </p:nvSpPr>
        <p:spPr>
          <a:xfrm>
            <a:off x="1404728" y="43304"/>
            <a:ext cx="9382543" cy="1785496"/>
          </a:xfrm>
        </p:spPr>
        <p:txBody>
          <a:bodyPr>
            <a:normAutofit/>
          </a:bodyPr>
          <a:lstStyle/>
          <a:p>
            <a:pPr algn="l"/>
            <a:r>
              <a:rPr lang="en-US" sz="5400" dirty="0">
                <a:latin typeface="Bahnschrift SemiBold SemiConden" panose="020B0502040204020203" pitchFamily="34" charset="0"/>
              </a:rPr>
              <a:t>the language of  </a:t>
            </a:r>
            <a:r>
              <a:rPr lang="en-US" sz="12000" dirty="0">
                <a:latin typeface="BadaBoom BB" panose="020B0603050302020204" pitchFamily="34" charset="0"/>
              </a:rPr>
              <a:t>Zeal</a:t>
            </a:r>
            <a:endParaRPr lang="en-US" sz="12000" dirty="0">
              <a:latin typeface="Bahnschrift SemiBold SemiConden" panose="020B0502040204020203" pitchFamily="34" charset="0"/>
            </a:endParaRPr>
          </a:p>
        </p:txBody>
      </p:sp>
      <p:sp>
        <p:nvSpPr>
          <p:cNvPr id="3" name="Subtitle 2">
            <a:extLst>
              <a:ext uri="{FF2B5EF4-FFF2-40B4-BE49-F238E27FC236}">
                <a16:creationId xmlns:a16="http://schemas.microsoft.com/office/drawing/2014/main" id="{DE7A60FC-51BE-4F63-825D-CAA9AC77E5A5}"/>
              </a:ext>
            </a:extLst>
          </p:cNvPr>
          <p:cNvSpPr>
            <a:spLocks noGrp="1"/>
          </p:cNvSpPr>
          <p:nvPr>
            <p:ph type="subTitle" idx="1"/>
          </p:nvPr>
        </p:nvSpPr>
        <p:spPr>
          <a:xfrm>
            <a:off x="1404728" y="2034540"/>
            <a:ext cx="9568072" cy="5006340"/>
          </a:xfrm>
        </p:spPr>
        <p:txBody>
          <a:bodyPr>
            <a:normAutofit fontScale="92500" lnSpcReduction="10000"/>
          </a:bodyPr>
          <a:lstStyle/>
          <a:p>
            <a:endParaRPr lang="en-US" dirty="0">
              <a:latin typeface="Six feet under" panose="02000000000000000000" pitchFamily="2" charset="0"/>
            </a:endParaRPr>
          </a:p>
          <a:p>
            <a:pPr algn="l"/>
            <a:r>
              <a:rPr lang="en-US" sz="6100" i="1" dirty="0"/>
              <a:t>“What </a:t>
            </a:r>
            <a:r>
              <a:rPr lang="en-US" sz="6100" b="1" i="1" dirty="0"/>
              <a:t>diligence</a:t>
            </a:r>
            <a:r>
              <a:rPr lang="en-US" sz="6100" i="1" dirty="0"/>
              <a:t> it produced in you, what clearing of your-selves, what </a:t>
            </a:r>
            <a:r>
              <a:rPr lang="en-US" sz="6100" b="1" i="1" dirty="0"/>
              <a:t>indignation</a:t>
            </a:r>
            <a:r>
              <a:rPr lang="en-US" sz="6100" i="1" dirty="0"/>
              <a:t>, what </a:t>
            </a:r>
            <a:r>
              <a:rPr lang="en-US" sz="6100" b="1" i="1" dirty="0"/>
              <a:t>fear</a:t>
            </a:r>
            <a:r>
              <a:rPr lang="en-US" sz="6100" i="1" dirty="0"/>
              <a:t>, what </a:t>
            </a:r>
            <a:r>
              <a:rPr lang="en-US" sz="6100" b="1" i="1" dirty="0"/>
              <a:t>vehement</a:t>
            </a:r>
            <a:r>
              <a:rPr lang="en-US" sz="6100" i="1" dirty="0"/>
              <a:t> desire, what zeal, what </a:t>
            </a:r>
            <a:r>
              <a:rPr lang="en-US" sz="6100" b="1" i="1" dirty="0"/>
              <a:t>vindication</a:t>
            </a:r>
            <a:r>
              <a:rPr lang="en-US" sz="6100" i="1" dirty="0"/>
              <a:t>!”</a:t>
            </a:r>
          </a:p>
          <a:p>
            <a:pPr algn="r"/>
            <a:r>
              <a:rPr lang="en-US" sz="4800" dirty="0"/>
              <a:t>2 Corinthians 7:11</a:t>
            </a:r>
          </a:p>
        </p:txBody>
      </p:sp>
    </p:spTree>
    <p:extLst>
      <p:ext uri="{BB962C8B-B14F-4D97-AF65-F5344CB8AC3E}">
        <p14:creationId xmlns:p14="http://schemas.microsoft.com/office/powerpoint/2010/main" val="27525637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2AB4F-229C-469F-A603-9CF2C0E4902A}"/>
              </a:ext>
            </a:extLst>
          </p:cNvPr>
          <p:cNvSpPr>
            <a:spLocks noGrp="1"/>
          </p:cNvSpPr>
          <p:nvPr>
            <p:ph type="ctrTitle"/>
          </p:nvPr>
        </p:nvSpPr>
        <p:spPr>
          <a:xfrm>
            <a:off x="1404728" y="249045"/>
            <a:ext cx="9144001" cy="1465456"/>
          </a:xfrm>
        </p:spPr>
        <p:txBody>
          <a:bodyPr anchor="t">
            <a:normAutofit/>
          </a:bodyPr>
          <a:lstStyle/>
          <a:p>
            <a:pPr algn="l"/>
            <a:r>
              <a:rPr lang="en-US" sz="7200" dirty="0">
                <a:latin typeface="Bahnschrift SemiBold SemiConden" panose="020B0502040204020203" pitchFamily="34" charset="0"/>
              </a:rPr>
              <a:t>Conclusion</a:t>
            </a:r>
          </a:p>
        </p:txBody>
      </p:sp>
      <p:sp>
        <p:nvSpPr>
          <p:cNvPr id="3" name="Subtitle 2">
            <a:extLst>
              <a:ext uri="{FF2B5EF4-FFF2-40B4-BE49-F238E27FC236}">
                <a16:creationId xmlns:a16="http://schemas.microsoft.com/office/drawing/2014/main" id="{DE7A60FC-51BE-4F63-825D-CAA9AC77E5A5}"/>
              </a:ext>
            </a:extLst>
          </p:cNvPr>
          <p:cNvSpPr>
            <a:spLocks noGrp="1"/>
          </p:cNvSpPr>
          <p:nvPr>
            <p:ph type="subTitle" idx="1"/>
          </p:nvPr>
        </p:nvSpPr>
        <p:spPr>
          <a:xfrm>
            <a:off x="1554480" y="2147777"/>
            <a:ext cx="9144001" cy="4047282"/>
          </a:xfrm>
        </p:spPr>
        <p:txBody>
          <a:bodyPr>
            <a:normAutofit/>
          </a:bodyPr>
          <a:lstStyle/>
          <a:p>
            <a:pPr marL="571500" indent="-571500" algn="l">
              <a:buFont typeface="Arial" panose="020B0604020202020204" pitchFamily="34" charset="0"/>
              <a:buChar char="•"/>
            </a:pPr>
            <a:r>
              <a:rPr lang="en-US" sz="4400" dirty="0"/>
              <a:t>Do not lose heart! (2 Corinthians 4)</a:t>
            </a:r>
          </a:p>
          <a:p>
            <a:pPr marL="571500" indent="-571500" algn="l">
              <a:buFont typeface="Arial" panose="020B0604020202020204" pitchFamily="34" charset="0"/>
              <a:buChar char="•"/>
            </a:pPr>
            <a:r>
              <a:rPr lang="en-US" sz="4400" dirty="0"/>
              <a:t>Soon it will be too late! (John 9:4)</a:t>
            </a:r>
          </a:p>
          <a:p>
            <a:pPr algn="l"/>
            <a:endParaRPr lang="en-US" sz="4400" dirty="0"/>
          </a:p>
          <a:p>
            <a:r>
              <a:rPr lang="en-US" sz="6000" dirty="0">
                <a:latin typeface="BadaBoom BB" panose="020B0603050302020204" pitchFamily="34" charset="0"/>
              </a:rPr>
              <a:t>Make Your Choice!</a:t>
            </a:r>
          </a:p>
          <a:p>
            <a:r>
              <a:rPr lang="en-US" sz="4400" b="1" dirty="0"/>
              <a:t>Joshua 24:14-15</a:t>
            </a:r>
          </a:p>
          <a:p>
            <a:pPr algn="l"/>
            <a:endParaRPr lang="en-US" sz="4400" dirty="0"/>
          </a:p>
        </p:txBody>
      </p:sp>
    </p:spTree>
    <p:extLst>
      <p:ext uri="{BB962C8B-B14F-4D97-AF65-F5344CB8AC3E}">
        <p14:creationId xmlns:p14="http://schemas.microsoft.com/office/powerpoint/2010/main" val="314294791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TotalTime>
  <Words>3204</Words>
  <Application>Microsoft Office PowerPoint</Application>
  <PresentationFormat>Widescreen</PresentationFormat>
  <Paragraphs>171</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Berkshire Swash</vt:lpstr>
      <vt:lpstr>Six feet under</vt:lpstr>
      <vt:lpstr>Bahnschrift SemiBold SemiConden</vt:lpstr>
      <vt:lpstr>BadaBoom BB</vt:lpstr>
      <vt:lpstr>Office Theme</vt:lpstr>
      <vt:lpstr>the language of…</vt:lpstr>
      <vt:lpstr>the language of  Zeal</vt:lpstr>
      <vt:lpstr>the language of  Apathy</vt:lpstr>
      <vt:lpstr>the language of  Zeal</vt:lpstr>
      <vt:lpstr>the language of  Apathy</vt:lpstr>
      <vt:lpstr>the language of  Zeal</vt:lpstr>
      <vt:lpstr>the language of  Apathy</vt:lpstr>
      <vt:lpstr>the language of  Zeal</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language of…</dc:title>
  <dc:creator>Stan Cox</dc:creator>
  <cp:lastModifiedBy>Stan Cox</cp:lastModifiedBy>
  <cp:revision>12</cp:revision>
  <cp:lastPrinted>2020-01-25T00:28:08Z</cp:lastPrinted>
  <dcterms:created xsi:type="dcterms:W3CDTF">2020-01-24T18:52:42Z</dcterms:created>
  <dcterms:modified xsi:type="dcterms:W3CDTF">2020-03-04T04:47:01Z</dcterms:modified>
</cp:coreProperties>
</file>