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256" r:id="rId2"/>
    <p:sldId id="257" r:id="rId3"/>
    <p:sldId id="259" r:id="rId4"/>
    <p:sldId id="260" r:id="rId5"/>
    <p:sldId id="258" r:id="rId6"/>
    <p:sldId id="261" r:id="rId7"/>
    <p:sldId id="262" r:id="rId8"/>
    <p:sldId id="275" r:id="rId9"/>
    <p:sldId id="263" r:id="rId10"/>
    <p:sldId id="264" r:id="rId11"/>
    <p:sldId id="276" r:id="rId12"/>
    <p:sldId id="265" r:id="rId13"/>
    <p:sldId id="266" r:id="rId14"/>
    <p:sldId id="277" r:id="rId15"/>
    <p:sldId id="267" r:id="rId16"/>
    <p:sldId id="268" r:id="rId17"/>
    <p:sldId id="278" r:id="rId18"/>
    <p:sldId id="269" r:id="rId19"/>
    <p:sldId id="270" r:id="rId20"/>
    <p:sldId id="279" r:id="rId21"/>
    <p:sldId id="271" r:id="rId22"/>
    <p:sldId id="272" r:id="rId23"/>
    <p:sldId id="280" r:id="rId24"/>
  </p:sldIdLst>
  <p:sldSz cx="9144000" cy="6858000" type="screen4x3"/>
  <p:notesSz cx="6858000" cy="9144000"/>
  <p:embeddedFontLst>
    <p:embeddedFont>
      <p:font typeface="Bernard MT Condensed" panose="02050806060905020404" pitchFamily="18" charset="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p:cViewPr varScale="1">
        <p:scale>
          <a:sx n="55" d="100"/>
          <a:sy n="55" d="100"/>
        </p:scale>
        <p:origin x="-17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539DB-7EC2-4EC1-8D05-6E6E89366854}" type="datetimeFigureOut">
              <a:rPr lang="en-US" smtClean="0"/>
              <a:t>2/15/2014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E9F1F-B98B-4D9E-9C39-18F4C5A96F20}" type="slidenum">
              <a:rPr lang="en-US" smtClean="0"/>
              <a:t>‹#›</a:t>
            </a:fld>
            <a:endParaRPr lang="en-US"/>
          </a:p>
        </p:txBody>
      </p:sp>
    </p:spTree>
    <p:extLst>
      <p:ext uri="{BB962C8B-B14F-4D97-AF65-F5344CB8AC3E}">
        <p14:creationId xmlns:p14="http://schemas.microsoft.com/office/powerpoint/2010/main" val="243575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Sermon</a:t>
            </a:r>
            <a:r>
              <a:rPr lang="en-US" baseline="0" dirty="0" smtClean="0"/>
              <a:t> idea taken from Paul </a:t>
            </a:r>
            <a:r>
              <a:rPr lang="en-US" baseline="0" dirty="0" err="1" smtClean="0"/>
              <a:t>Sain’s</a:t>
            </a:r>
            <a:r>
              <a:rPr lang="en-US" baseline="0" dirty="0" smtClean="0"/>
              <a:t> Ready Reference for Growing Christians, page 88</a:t>
            </a:r>
          </a:p>
          <a:p>
            <a:r>
              <a:rPr lang="en-US" baseline="0" dirty="0" smtClean="0"/>
              <a:t>Print Slides 1, 20, 23</a:t>
            </a:r>
          </a:p>
          <a:p>
            <a:r>
              <a:rPr lang="en-US" baseline="0" dirty="0" smtClean="0"/>
              <a:t>Sermon preached at West Side </a:t>
            </a:r>
            <a:r>
              <a:rPr lang="en-US" baseline="0" smtClean="0"/>
              <a:t>on February 16, 2014</a:t>
            </a:r>
            <a:endParaRPr lang="en-US"/>
          </a:p>
        </p:txBody>
      </p:sp>
      <p:sp>
        <p:nvSpPr>
          <p:cNvPr id="4" name="Slide Number Placeholder 3"/>
          <p:cNvSpPr>
            <a:spLocks noGrp="1"/>
          </p:cNvSpPr>
          <p:nvPr>
            <p:ph type="sldNum" sz="quarter" idx="10"/>
          </p:nvPr>
        </p:nvSpPr>
        <p:spPr/>
        <p:txBody>
          <a:bodyPr/>
          <a:lstStyle/>
          <a:p>
            <a:fld id="{C0DE9F1F-B98B-4D9E-9C39-18F4C5A96F20}" type="slidenum">
              <a:rPr lang="en-US" smtClean="0"/>
              <a:t>1</a:t>
            </a:fld>
            <a:endParaRPr lang="en-US"/>
          </a:p>
        </p:txBody>
      </p:sp>
    </p:spTree>
    <p:extLst>
      <p:ext uri="{BB962C8B-B14F-4D97-AF65-F5344CB8AC3E}">
        <p14:creationId xmlns:p14="http://schemas.microsoft.com/office/powerpoint/2010/main" val="145564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E526B8F-1DFE-4454-92EB-3E7121D00E69}"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203344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26B8F-1DFE-4454-92EB-3E7121D00E69}"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10403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26B8F-1DFE-4454-92EB-3E7121D00E69}"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2987678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26B8F-1DFE-4454-92EB-3E7121D00E69}"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313638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26B8F-1DFE-4454-92EB-3E7121D00E69}"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108176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526B8F-1DFE-4454-92EB-3E7121D00E69}"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837850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526B8F-1DFE-4454-92EB-3E7121D00E69}" type="datetimeFigureOut">
              <a:rPr lang="en-US" smtClean="0"/>
              <a:t>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355923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26B8F-1DFE-4454-92EB-3E7121D00E69}" type="datetimeFigureOut">
              <a:rPr lang="en-US" smtClean="0"/>
              <a:t>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157556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26B8F-1DFE-4454-92EB-3E7121D00E69}" type="datetimeFigureOut">
              <a:rPr lang="en-US" smtClean="0"/>
              <a:t>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1864794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26B8F-1DFE-4454-92EB-3E7121D00E69}"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31469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26B8F-1DFE-4454-92EB-3E7121D00E69}"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622BE-FA9C-41DC-A1A2-FF9329615F47}" type="slidenum">
              <a:rPr lang="en-US" smtClean="0"/>
              <a:t>‹#›</a:t>
            </a:fld>
            <a:endParaRPr lang="en-US"/>
          </a:p>
        </p:txBody>
      </p:sp>
    </p:spTree>
    <p:extLst>
      <p:ext uri="{BB962C8B-B14F-4D97-AF65-F5344CB8AC3E}">
        <p14:creationId xmlns:p14="http://schemas.microsoft.com/office/powerpoint/2010/main" val="160098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ChalkSketch/>
                    </a14:imgEffect>
                    <a14:imgEffect>
                      <a14:sharpenSoften amount="-100000"/>
                    </a14:imgEffect>
                    <a14:imgEffect>
                      <a14:brightnessContrast bright="-49000" contrast="21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26B8F-1DFE-4454-92EB-3E7121D00E69}" type="datetimeFigureOut">
              <a:rPr lang="en-US" smtClean="0"/>
              <a:t>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622BE-FA9C-41DC-A1A2-FF9329615F47}" type="slidenum">
              <a:rPr lang="en-US" smtClean="0"/>
              <a:t>‹#›</a:t>
            </a:fld>
            <a:endParaRPr lang="en-US"/>
          </a:p>
        </p:txBody>
      </p:sp>
    </p:spTree>
    <p:extLst>
      <p:ext uri="{BB962C8B-B14F-4D97-AF65-F5344CB8AC3E}">
        <p14:creationId xmlns:p14="http://schemas.microsoft.com/office/powerpoint/2010/main" val="680129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Bernard MT Condensed" panose="020508060609050204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133599"/>
          </a:xfrm>
        </p:spPr>
        <p:txBody>
          <a:bodyPr/>
          <a:lstStyle/>
          <a:p>
            <a:r>
              <a:rPr lang="en-US" dirty="0" smtClean="0"/>
              <a:t>The Many Factors</a:t>
            </a:r>
            <a:br>
              <a:rPr lang="en-US" dirty="0" smtClean="0"/>
            </a:br>
            <a:r>
              <a:rPr lang="en-US" sz="6000" dirty="0" smtClean="0"/>
              <a:t>In Man’s Salvation</a:t>
            </a:r>
            <a:endParaRPr lang="en-US" sz="6000" dirty="0"/>
          </a:p>
        </p:txBody>
      </p:sp>
      <p:sp>
        <p:nvSpPr>
          <p:cNvPr id="3" name="Subtitle 2"/>
          <p:cNvSpPr>
            <a:spLocks noGrp="1"/>
          </p:cNvSpPr>
          <p:nvPr>
            <p:ph type="subTitle" idx="1"/>
          </p:nvPr>
        </p:nvSpPr>
        <p:spPr>
          <a:xfrm>
            <a:off x="609600" y="2743200"/>
            <a:ext cx="8001000" cy="1371600"/>
          </a:xfrm>
        </p:spPr>
        <p:txBody>
          <a:bodyPr/>
          <a:lstStyle/>
          <a:p>
            <a:pPr algn="l"/>
            <a:r>
              <a:rPr lang="en-US" dirty="0" smtClean="0">
                <a:solidFill>
                  <a:srgbClr val="FFFF00"/>
                </a:solidFill>
              </a:rPr>
              <a:t>Factor - a circumstance, fact, or influence that contributes to a result or outcome.</a:t>
            </a:r>
            <a:endParaRPr lang="en-US" dirty="0">
              <a:solidFill>
                <a:srgbClr val="FFFF00"/>
              </a:solidFill>
            </a:endParaRPr>
          </a:p>
        </p:txBody>
      </p:sp>
      <p:sp>
        <p:nvSpPr>
          <p:cNvPr id="4" name="TextBox 3"/>
          <p:cNvSpPr txBox="1"/>
          <p:nvPr/>
        </p:nvSpPr>
        <p:spPr>
          <a:xfrm>
            <a:off x="1143000" y="4419600"/>
            <a:ext cx="6781800" cy="1323439"/>
          </a:xfrm>
          <a:prstGeom prst="rect">
            <a:avLst/>
          </a:prstGeom>
          <a:noFill/>
        </p:spPr>
        <p:txBody>
          <a:bodyPr wrap="square" rtlCol="0">
            <a:spAutoFit/>
          </a:bodyPr>
          <a:lstStyle/>
          <a:p>
            <a:pPr algn="ctr"/>
            <a:r>
              <a:rPr lang="en-US" sz="4000" dirty="0" smtClean="0">
                <a:solidFill>
                  <a:schemeClr val="bg1"/>
                </a:solidFill>
                <a:latin typeface="Bernard MT Condensed" panose="02050806060905020404" pitchFamily="18" charset="0"/>
              </a:rPr>
              <a:t>Note:  All men are in need of salvation (cf. Romans 3:23; 6:23)</a:t>
            </a:r>
            <a:endParaRPr lang="en-US" sz="40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1962558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1 Corinthians 2:9-10</a:t>
            </a:r>
            <a:endParaRPr lang="en-US" dirty="0"/>
          </a:p>
        </p:txBody>
      </p:sp>
      <p:sp>
        <p:nvSpPr>
          <p:cNvPr id="6" name="Content Placeholder 5"/>
          <p:cNvSpPr>
            <a:spLocks noGrp="1"/>
          </p:cNvSpPr>
          <p:nvPr>
            <p:ph idx="1"/>
          </p:nvPr>
        </p:nvSpPr>
        <p:spPr>
          <a:xfrm>
            <a:off x="533400" y="1066800"/>
            <a:ext cx="8153400" cy="5410200"/>
          </a:xfrm>
        </p:spPr>
        <p:txBody>
          <a:bodyPr/>
          <a:lstStyle/>
          <a:p>
            <a:pPr marL="0" indent="457200">
              <a:buNone/>
            </a:pPr>
            <a:r>
              <a:rPr lang="en-US" dirty="0" smtClean="0"/>
              <a:t>But as it is written:  “Eye has not                      seen, nor ear heard, Nor have                    entered into the heart of man The things which God has prepared for those who love Him.”</a:t>
            </a:r>
            <a:r>
              <a:rPr lang="en-US" baseline="30000" dirty="0"/>
              <a:t> </a:t>
            </a:r>
            <a:r>
              <a:rPr lang="en-US" dirty="0" smtClean="0"/>
              <a:t> </a:t>
            </a:r>
            <a:r>
              <a:rPr lang="en-US" baseline="30000" dirty="0" smtClean="0"/>
              <a:t>10 </a:t>
            </a:r>
            <a:r>
              <a:rPr lang="en-US" dirty="0" smtClean="0"/>
              <a:t>But God has revealed </a:t>
            </a:r>
            <a:r>
              <a:rPr lang="en-US" i="1" dirty="0" smtClean="0"/>
              <a:t>them</a:t>
            </a:r>
            <a:r>
              <a:rPr lang="en-US" dirty="0" smtClean="0"/>
              <a:t> to us through His Spirit. For the Spirit searches all things, yes, the deep things of God.</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267200" cy="54864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a:p>
            <a:r>
              <a:rPr lang="en-US" b="1" dirty="0" smtClean="0">
                <a:solidFill>
                  <a:srgbClr val="FFFF00"/>
                </a:solidFill>
              </a:rPr>
              <a:t>Jesus Christ – </a:t>
            </a:r>
            <a:r>
              <a:rPr lang="en-US" b="1" dirty="0" err="1" smtClean="0">
                <a:solidFill>
                  <a:srgbClr val="FFFF00"/>
                </a:solidFill>
              </a:rPr>
              <a:t>Sacrifical</a:t>
            </a:r>
            <a:r>
              <a:rPr lang="en-US" b="1" dirty="0" smtClean="0">
                <a:solidFill>
                  <a:srgbClr val="FFFF00"/>
                </a:solidFill>
              </a:rPr>
              <a:t> Factor</a:t>
            </a:r>
          </a:p>
          <a:p>
            <a:pPr marL="457200" lvl="1" indent="0">
              <a:buNone/>
            </a:pPr>
            <a:r>
              <a:rPr lang="en-US" sz="2800" i="1" dirty="0" smtClean="0"/>
              <a:t>Eph. 5:2; Heb. 9:15,22 </a:t>
            </a:r>
          </a:p>
          <a:p>
            <a:r>
              <a:rPr lang="en-US" b="1" dirty="0" smtClean="0">
                <a:solidFill>
                  <a:srgbClr val="FFFF00"/>
                </a:solidFill>
              </a:rPr>
              <a:t>Holy Spirit – Revealing Factor</a:t>
            </a:r>
          </a:p>
          <a:p>
            <a:pPr marL="457200" lvl="1" indent="0">
              <a:buNone/>
            </a:pPr>
            <a:r>
              <a:rPr lang="en-US" sz="2800" i="1" dirty="0" smtClean="0"/>
              <a:t>John 16:13; 1 Cor. 2:9-10</a:t>
            </a:r>
          </a:p>
          <a:p>
            <a:r>
              <a:rPr lang="en-US" b="1" dirty="0" smtClean="0">
                <a:solidFill>
                  <a:srgbClr val="FFFF00"/>
                </a:solidFill>
              </a:rPr>
              <a:t>Bible – Instrumental Factor</a:t>
            </a:r>
          </a:p>
          <a:p>
            <a:pPr marL="457200" lvl="1" indent="0">
              <a:buNone/>
            </a:pPr>
            <a:r>
              <a:rPr lang="en-US" sz="2800" i="1" dirty="0" smtClean="0"/>
              <a:t>Jn. 8:32; 17:17; 6:44-45</a:t>
            </a:r>
            <a:endParaRPr lang="en-US" sz="2800" i="1" dirty="0"/>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93880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John 8:32; 17:17</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(8:32), “And you shall know the                          truth, and the truth shall make                             you free.”</a:t>
            </a:r>
          </a:p>
          <a:p>
            <a:pPr marL="0" indent="339725">
              <a:buNone/>
            </a:pPr>
            <a:endParaRPr lang="en-US" sz="1800" dirty="0"/>
          </a:p>
          <a:p>
            <a:pPr marL="0" indent="339725">
              <a:buNone/>
            </a:pPr>
            <a:r>
              <a:rPr lang="en-US" dirty="0" smtClean="0"/>
              <a:t>(17:17), “Sanctify them by Your truth. Your word is truth.”</a:t>
            </a:r>
          </a:p>
          <a:p>
            <a:pPr marL="0" indent="339725">
              <a:buNone/>
            </a:pPr>
            <a:endParaRPr lang="en-US" dirty="0"/>
          </a:p>
          <a:p>
            <a:pPr marL="0" indent="339725">
              <a:buNone/>
            </a:pPr>
            <a:r>
              <a:rPr lang="en-US" b="1" dirty="0" smtClean="0">
                <a:solidFill>
                  <a:srgbClr val="FFFF00"/>
                </a:solidFill>
              </a:rPr>
              <a:t>The Holy Spirit, through the Holy Scriptures, has made known the mind of God, that sets men free!</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John 6:44-45</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No one can come to Me unless                           the Father who sent Me draws him;                        and I will raise him up at the last day. </a:t>
            </a:r>
            <a:r>
              <a:rPr lang="en-US" baseline="30000" dirty="0" smtClean="0"/>
              <a:t>45 </a:t>
            </a:r>
            <a:r>
              <a:rPr lang="en-US" dirty="0" smtClean="0"/>
              <a:t>It is written in the prophets, ‘And they shall all be </a:t>
            </a:r>
            <a:r>
              <a:rPr lang="en-US" u="sng" dirty="0" smtClean="0"/>
              <a:t>taught</a:t>
            </a:r>
            <a:r>
              <a:rPr lang="en-US" dirty="0" smtClean="0"/>
              <a:t> by God.’ Therefore everyone who has </a:t>
            </a:r>
            <a:r>
              <a:rPr lang="en-US" u="sng" dirty="0" smtClean="0"/>
              <a:t>heard</a:t>
            </a:r>
            <a:r>
              <a:rPr lang="en-US" dirty="0" smtClean="0"/>
              <a:t> and </a:t>
            </a:r>
            <a:r>
              <a:rPr lang="en-US" u="sng" dirty="0" smtClean="0"/>
              <a:t>learned</a:t>
            </a:r>
            <a:r>
              <a:rPr lang="en-US" dirty="0" smtClean="0"/>
              <a:t> from the Father </a:t>
            </a:r>
            <a:r>
              <a:rPr lang="en-US" u="sng" dirty="0" smtClean="0"/>
              <a:t>comes</a:t>
            </a:r>
            <a:r>
              <a:rPr lang="en-US" dirty="0" smtClean="0"/>
              <a:t> to Me.</a:t>
            </a:r>
          </a:p>
          <a:p>
            <a:pPr marL="0" indent="339725">
              <a:buNone/>
            </a:pPr>
            <a:endParaRPr lang="en-US" dirty="0"/>
          </a:p>
          <a:p>
            <a:pPr marL="0" indent="339725">
              <a:buNone/>
            </a:pPr>
            <a:r>
              <a:rPr lang="en-US" b="1" dirty="0" smtClean="0">
                <a:solidFill>
                  <a:srgbClr val="FFFF00"/>
                </a:solidFill>
              </a:rPr>
              <a:t>God’s instrument for salvation is His word!</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267200" cy="54864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a:p>
            <a:r>
              <a:rPr lang="en-US" b="1" dirty="0" smtClean="0">
                <a:solidFill>
                  <a:srgbClr val="FFFF00"/>
                </a:solidFill>
              </a:rPr>
              <a:t>Jesus Christ – </a:t>
            </a:r>
            <a:r>
              <a:rPr lang="en-US" b="1" dirty="0" err="1" smtClean="0">
                <a:solidFill>
                  <a:srgbClr val="FFFF00"/>
                </a:solidFill>
              </a:rPr>
              <a:t>Sacrifical</a:t>
            </a:r>
            <a:r>
              <a:rPr lang="en-US" b="1" dirty="0" smtClean="0">
                <a:solidFill>
                  <a:srgbClr val="FFFF00"/>
                </a:solidFill>
              </a:rPr>
              <a:t> Factor</a:t>
            </a:r>
          </a:p>
          <a:p>
            <a:pPr marL="457200" lvl="1" indent="0">
              <a:buNone/>
            </a:pPr>
            <a:r>
              <a:rPr lang="en-US" sz="2800" i="1" dirty="0" smtClean="0"/>
              <a:t>Eph. 5:2; Heb. 9:15,22 </a:t>
            </a:r>
          </a:p>
          <a:p>
            <a:r>
              <a:rPr lang="en-US" b="1" dirty="0" smtClean="0">
                <a:solidFill>
                  <a:srgbClr val="FFFF00"/>
                </a:solidFill>
              </a:rPr>
              <a:t>Holy Spirit – Revealing Factor</a:t>
            </a:r>
          </a:p>
          <a:p>
            <a:pPr marL="457200" lvl="1" indent="0">
              <a:buNone/>
            </a:pPr>
            <a:r>
              <a:rPr lang="en-US" sz="2800" i="1" dirty="0" smtClean="0"/>
              <a:t>John 16:13; 1 Cor. 2:9-10</a:t>
            </a:r>
          </a:p>
          <a:p>
            <a:r>
              <a:rPr lang="en-US" b="1" dirty="0" smtClean="0">
                <a:solidFill>
                  <a:srgbClr val="FFFF00"/>
                </a:solidFill>
              </a:rPr>
              <a:t>Bible – Instrumental Factor</a:t>
            </a:r>
          </a:p>
          <a:p>
            <a:pPr marL="457200" lvl="1" indent="0">
              <a:buNone/>
            </a:pPr>
            <a:r>
              <a:rPr lang="en-US" sz="2800" i="1" dirty="0" smtClean="0"/>
              <a:t>Jn. 8:32; 17:17; 6:44-45</a:t>
            </a:r>
            <a:endParaRPr lang="en-US" sz="2800" i="1" dirty="0"/>
          </a:p>
        </p:txBody>
      </p:sp>
      <p:sp>
        <p:nvSpPr>
          <p:cNvPr id="4" name="Content Placeholder 3"/>
          <p:cNvSpPr>
            <a:spLocks noGrp="1"/>
          </p:cNvSpPr>
          <p:nvPr>
            <p:ph sz="half" idx="2"/>
          </p:nvPr>
        </p:nvSpPr>
        <p:spPr>
          <a:xfrm>
            <a:off x="4648200" y="990600"/>
            <a:ext cx="4191000" cy="5638800"/>
          </a:xfrm>
        </p:spPr>
        <p:txBody>
          <a:bodyPr>
            <a:normAutofit lnSpcReduction="10000"/>
          </a:bodyPr>
          <a:lstStyle/>
          <a:p>
            <a:pPr marL="0" indent="0" algn="ctr">
              <a:buNone/>
            </a:pPr>
            <a:endParaRPr lang="en-US" sz="800" dirty="0" smtClean="0">
              <a:latin typeface="Bernard MT Condensed" panose="02050806060905020404" pitchFamily="18" charset="0"/>
            </a:endParaRPr>
          </a:p>
          <a:p>
            <a:pPr marL="0" indent="0" algn="ctr">
              <a:buNone/>
            </a:pPr>
            <a:r>
              <a:rPr lang="en-US" sz="3600" dirty="0" smtClean="0">
                <a:latin typeface="Bernard MT Condensed" panose="02050806060905020404" pitchFamily="18" charset="0"/>
              </a:rPr>
              <a:t>Man’s Part</a:t>
            </a:r>
          </a:p>
          <a:p>
            <a:pPr marL="0" indent="0">
              <a:buNone/>
            </a:pPr>
            <a:endParaRPr lang="en-US" sz="1400" dirty="0"/>
          </a:p>
          <a:p>
            <a:r>
              <a:rPr lang="en-US" b="1" dirty="0" smtClean="0">
                <a:solidFill>
                  <a:srgbClr val="FFFF00"/>
                </a:solidFill>
              </a:rPr>
              <a:t>Faith – Appropriating Factor</a:t>
            </a:r>
          </a:p>
          <a:p>
            <a:pPr marL="457200" lvl="1" indent="0">
              <a:buNone/>
            </a:pPr>
            <a:r>
              <a:rPr lang="en-US" sz="2800" i="1" dirty="0" smtClean="0"/>
              <a:t>John 8:24; Heb. 11:1,6</a:t>
            </a:r>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2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000"/>
                                        <p:tgtEl>
                                          <p:spTgt spid="4">
                                            <p:txEl>
                                              <p:pRg st="4" end="4"/>
                                            </p:txEl>
                                          </p:spTgt>
                                        </p:tgtEl>
                                      </p:cBhvr>
                                    </p:animEffect>
                                    <p:anim calcmode="lin" valueType="num">
                                      <p:cBhvr>
                                        <p:cTn id="1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John 8:24</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Therefore I said to you that you                            will die in your sins; for if you do                           not believe that I am </a:t>
            </a:r>
            <a:r>
              <a:rPr lang="en-US" i="1" dirty="0" smtClean="0"/>
              <a:t>He,</a:t>
            </a:r>
            <a:r>
              <a:rPr lang="en-US" dirty="0" smtClean="0"/>
              <a:t> you will die in your sins.”</a:t>
            </a:r>
          </a:p>
          <a:p>
            <a:pPr marL="0" indent="339725">
              <a:buNone/>
            </a:pPr>
            <a:endParaRPr lang="en-US" dirty="0"/>
          </a:p>
          <a:p>
            <a:pPr marL="0" indent="339725">
              <a:buNone/>
            </a:pPr>
            <a:r>
              <a:rPr lang="en-US" b="1" dirty="0" smtClean="0">
                <a:solidFill>
                  <a:srgbClr val="FFFF00"/>
                </a:solidFill>
              </a:rPr>
              <a:t>Jesus’ words to the Jews, who did not believe his words</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Hebrews 11:1,6</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(1), Now faith is the substance                              of things hoped for, the evidence of                     things not seen.</a:t>
            </a:r>
          </a:p>
          <a:p>
            <a:pPr marL="0" indent="339725">
              <a:buNone/>
            </a:pPr>
            <a:endParaRPr lang="en-US" dirty="0"/>
          </a:p>
          <a:p>
            <a:pPr marL="0" indent="339725">
              <a:buNone/>
            </a:pPr>
            <a:r>
              <a:rPr lang="en-US" dirty="0" smtClean="0"/>
              <a:t>(6), </a:t>
            </a:r>
            <a:r>
              <a:rPr lang="en-US" dirty="0" smtClean="0">
                <a:solidFill>
                  <a:srgbClr val="FFFF00"/>
                </a:solidFill>
              </a:rPr>
              <a:t>But without faith </a:t>
            </a:r>
            <a:r>
              <a:rPr lang="en-US" i="1" dirty="0" smtClean="0">
                <a:solidFill>
                  <a:srgbClr val="FFFF00"/>
                </a:solidFill>
              </a:rPr>
              <a:t>it is</a:t>
            </a:r>
            <a:r>
              <a:rPr lang="en-US" dirty="0" smtClean="0">
                <a:solidFill>
                  <a:srgbClr val="FFFF00"/>
                </a:solidFill>
              </a:rPr>
              <a:t> impossible to please </a:t>
            </a:r>
            <a:r>
              <a:rPr lang="en-US" i="1" dirty="0" smtClean="0">
                <a:solidFill>
                  <a:srgbClr val="FFFF00"/>
                </a:solidFill>
              </a:rPr>
              <a:t>Him</a:t>
            </a:r>
            <a:r>
              <a:rPr lang="en-US" i="1" dirty="0" smtClean="0"/>
              <a:t>,</a:t>
            </a:r>
            <a:r>
              <a:rPr lang="en-US" dirty="0" smtClean="0"/>
              <a:t> for he who comes to God must believe that He is, and </a:t>
            </a:r>
            <a:r>
              <a:rPr lang="en-US" i="1" dirty="0" smtClean="0"/>
              <a:t>that</a:t>
            </a:r>
            <a:r>
              <a:rPr lang="en-US" dirty="0" smtClean="0"/>
              <a:t> He is a </a:t>
            </a:r>
            <a:r>
              <a:rPr lang="en-US" dirty="0" err="1" smtClean="0"/>
              <a:t>rewarder</a:t>
            </a:r>
            <a:r>
              <a:rPr lang="en-US" dirty="0" smtClean="0"/>
              <a:t> of those who diligently seek Him.</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267200" cy="54864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a:p>
            <a:r>
              <a:rPr lang="en-US" b="1" dirty="0" smtClean="0">
                <a:solidFill>
                  <a:srgbClr val="FFFF00"/>
                </a:solidFill>
              </a:rPr>
              <a:t>Jesus Christ – </a:t>
            </a:r>
            <a:r>
              <a:rPr lang="en-US" b="1" dirty="0" err="1" smtClean="0">
                <a:solidFill>
                  <a:srgbClr val="FFFF00"/>
                </a:solidFill>
              </a:rPr>
              <a:t>Sacrifical</a:t>
            </a:r>
            <a:r>
              <a:rPr lang="en-US" b="1" dirty="0" smtClean="0">
                <a:solidFill>
                  <a:srgbClr val="FFFF00"/>
                </a:solidFill>
              </a:rPr>
              <a:t> Factor</a:t>
            </a:r>
          </a:p>
          <a:p>
            <a:pPr marL="457200" lvl="1" indent="0">
              <a:buNone/>
            </a:pPr>
            <a:r>
              <a:rPr lang="en-US" sz="2800" i="1" dirty="0" smtClean="0"/>
              <a:t>Eph. 5:2; Heb. 9:15,22 </a:t>
            </a:r>
          </a:p>
          <a:p>
            <a:r>
              <a:rPr lang="en-US" b="1" dirty="0" smtClean="0">
                <a:solidFill>
                  <a:srgbClr val="FFFF00"/>
                </a:solidFill>
              </a:rPr>
              <a:t>Holy Spirit – Revealing Factor</a:t>
            </a:r>
          </a:p>
          <a:p>
            <a:pPr marL="457200" lvl="1" indent="0">
              <a:buNone/>
            </a:pPr>
            <a:r>
              <a:rPr lang="en-US" sz="2800" i="1" dirty="0" smtClean="0"/>
              <a:t>John 16:13; 1 Cor. 2:9-10</a:t>
            </a:r>
          </a:p>
          <a:p>
            <a:r>
              <a:rPr lang="en-US" b="1" dirty="0" smtClean="0">
                <a:solidFill>
                  <a:srgbClr val="FFFF00"/>
                </a:solidFill>
              </a:rPr>
              <a:t>Bible – Instrumental Factor</a:t>
            </a:r>
          </a:p>
          <a:p>
            <a:pPr marL="457200" lvl="1" indent="0">
              <a:buNone/>
            </a:pPr>
            <a:r>
              <a:rPr lang="en-US" sz="2800" i="1" dirty="0" smtClean="0"/>
              <a:t>Jn. 8:32; 17:17; 6:44-45</a:t>
            </a:r>
            <a:endParaRPr lang="en-US" sz="2800" i="1" dirty="0"/>
          </a:p>
        </p:txBody>
      </p:sp>
      <p:sp>
        <p:nvSpPr>
          <p:cNvPr id="4" name="Content Placeholder 3"/>
          <p:cNvSpPr>
            <a:spLocks noGrp="1"/>
          </p:cNvSpPr>
          <p:nvPr>
            <p:ph sz="half" idx="2"/>
          </p:nvPr>
        </p:nvSpPr>
        <p:spPr>
          <a:xfrm>
            <a:off x="4648200" y="990600"/>
            <a:ext cx="4191000" cy="5638800"/>
          </a:xfrm>
        </p:spPr>
        <p:txBody>
          <a:bodyPr>
            <a:normAutofit lnSpcReduction="10000"/>
          </a:bodyPr>
          <a:lstStyle/>
          <a:p>
            <a:pPr marL="0" indent="0" algn="ctr">
              <a:buNone/>
            </a:pPr>
            <a:endParaRPr lang="en-US" sz="800" dirty="0" smtClean="0">
              <a:latin typeface="Bernard MT Condensed" panose="02050806060905020404" pitchFamily="18" charset="0"/>
            </a:endParaRPr>
          </a:p>
          <a:p>
            <a:pPr marL="0" indent="0" algn="ctr">
              <a:buNone/>
            </a:pPr>
            <a:r>
              <a:rPr lang="en-US" sz="3600" dirty="0" smtClean="0">
                <a:latin typeface="Bernard MT Condensed" panose="02050806060905020404" pitchFamily="18" charset="0"/>
              </a:rPr>
              <a:t>Man’s Part</a:t>
            </a:r>
          </a:p>
          <a:p>
            <a:pPr marL="0" indent="0">
              <a:buNone/>
            </a:pPr>
            <a:endParaRPr lang="en-US" sz="1400" dirty="0"/>
          </a:p>
          <a:p>
            <a:r>
              <a:rPr lang="en-US" b="1" dirty="0" smtClean="0">
                <a:solidFill>
                  <a:srgbClr val="FFFF00"/>
                </a:solidFill>
              </a:rPr>
              <a:t>Faith – Appropriating Factor</a:t>
            </a:r>
          </a:p>
          <a:p>
            <a:pPr marL="457200" lvl="1" indent="0">
              <a:buNone/>
            </a:pPr>
            <a:r>
              <a:rPr lang="en-US" sz="2800" i="1" dirty="0" smtClean="0"/>
              <a:t>John 8:24; Heb. 11:1,6</a:t>
            </a:r>
          </a:p>
          <a:p>
            <a:r>
              <a:rPr lang="en-US" b="1" dirty="0" smtClean="0">
                <a:solidFill>
                  <a:srgbClr val="FFFF00"/>
                </a:solidFill>
              </a:rPr>
              <a:t>Obedience – </a:t>
            </a:r>
            <a:r>
              <a:rPr lang="en-US" b="1" dirty="0" err="1" smtClean="0">
                <a:solidFill>
                  <a:srgbClr val="FFFF00"/>
                </a:solidFill>
              </a:rPr>
              <a:t>Consumating</a:t>
            </a:r>
            <a:r>
              <a:rPr lang="en-US" b="1" dirty="0" smtClean="0">
                <a:solidFill>
                  <a:srgbClr val="FFFF00"/>
                </a:solidFill>
              </a:rPr>
              <a:t> Factor</a:t>
            </a:r>
          </a:p>
          <a:p>
            <a:pPr marL="457200" lvl="1" indent="0">
              <a:buNone/>
            </a:pPr>
            <a:r>
              <a:rPr lang="en-US" sz="2800" i="1" dirty="0" smtClean="0"/>
              <a:t>Matt. 7:21; Heb. 5:8-9</a:t>
            </a:r>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Matthew 7:21</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“Not everyone who says to Me,                     ‘Lord, Lord,’ shall enter the kingdom                     of heaven, but he who does the will of My Father in heaven.”</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Hebrews 5:8-9</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Though He was a Son, </a:t>
            </a:r>
            <a:r>
              <a:rPr lang="en-US" i="1" dirty="0" smtClean="0"/>
              <a:t>yet</a:t>
            </a:r>
            <a:r>
              <a:rPr lang="en-US" dirty="0" smtClean="0"/>
              <a:t> He                       learned obedience by the things                          which He suffered. </a:t>
            </a:r>
            <a:r>
              <a:rPr lang="en-US" baseline="30000" dirty="0" smtClean="0"/>
              <a:t>9 </a:t>
            </a:r>
            <a:r>
              <a:rPr lang="en-US" dirty="0" smtClean="0"/>
              <a:t>And having been perfected, He became the author of eternal salvation </a:t>
            </a:r>
            <a:r>
              <a:rPr lang="en-US" u="sng" dirty="0" smtClean="0"/>
              <a:t>to all who obey Him</a:t>
            </a:r>
            <a:r>
              <a:rPr lang="en-US" dirty="0" smtClean="0"/>
              <a:t>.</a:t>
            </a:r>
          </a:p>
          <a:p>
            <a:pPr marL="0" indent="339725">
              <a:buNone/>
            </a:pPr>
            <a:endParaRPr lang="en-US" dirty="0"/>
          </a:p>
          <a:p>
            <a:pPr marL="0" indent="339725">
              <a:buNone/>
            </a:pPr>
            <a:r>
              <a:rPr lang="en-US" b="1" dirty="0" smtClean="0">
                <a:solidFill>
                  <a:srgbClr val="FFFF00"/>
                </a:solidFill>
              </a:rPr>
              <a:t>God will only save those whose faith leads them to obey!</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191000" cy="14478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27177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267200" cy="54864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a:p>
            <a:r>
              <a:rPr lang="en-US" b="1" dirty="0" smtClean="0">
                <a:solidFill>
                  <a:srgbClr val="FFFF00"/>
                </a:solidFill>
              </a:rPr>
              <a:t>Jesus Christ – </a:t>
            </a:r>
            <a:r>
              <a:rPr lang="en-US" b="1" dirty="0" err="1" smtClean="0">
                <a:solidFill>
                  <a:srgbClr val="FFFF00"/>
                </a:solidFill>
              </a:rPr>
              <a:t>Sacrifical</a:t>
            </a:r>
            <a:r>
              <a:rPr lang="en-US" b="1" dirty="0" smtClean="0">
                <a:solidFill>
                  <a:srgbClr val="FFFF00"/>
                </a:solidFill>
              </a:rPr>
              <a:t> Factor</a:t>
            </a:r>
          </a:p>
          <a:p>
            <a:pPr marL="457200" lvl="1" indent="0">
              <a:buNone/>
            </a:pPr>
            <a:r>
              <a:rPr lang="en-US" sz="2800" i="1" dirty="0" smtClean="0"/>
              <a:t>Eph. 5:2; Heb. 9:15,22 </a:t>
            </a:r>
          </a:p>
          <a:p>
            <a:r>
              <a:rPr lang="en-US" b="1" dirty="0" smtClean="0">
                <a:solidFill>
                  <a:srgbClr val="FFFF00"/>
                </a:solidFill>
              </a:rPr>
              <a:t>Holy Spirit – Revealing Factor</a:t>
            </a:r>
          </a:p>
          <a:p>
            <a:pPr marL="457200" lvl="1" indent="0">
              <a:buNone/>
            </a:pPr>
            <a:r>
              <a:rPr lang="en-US" sz="2800" i="1" dirty="0" smtClean="0"/>
              <a:t>John 16:13; 1 Cor. 2:9-10</a:t>
            </a:r>
          </a:p>
          <a:p>
            <a:r>
              <a:rPr lang="en-US" b="1" dirty="0" smtClean="0">
                <a:solidFill>
                  <a:srgbClr val="FFFF00"/>
                </a:solidFill>
              </a:rPr>
              <a:t>Bible – Instrumental Factor</a:t>
            </a:r>
          </a:p>
          <a:p>
            <a:pPr marL="457200" lvl="1" indent="0">
              <a:buNone/>
            </a:pPr>
            <a:r>
              <a:rPr lang="en-US" sz="2800" i="1" dirty="0" smtClean="0"/>
              <a:t>Jn. 8:32; 17:17; 6:44-45</a:t>
            </a:r>
            <a:endParaRPr lang="en-US" sz="2800" i="1" dirty="0"/>
          </a:p>
        </p:txBody>
      </p:sp>
      <p:sp>
        <p:nvSpPr>
          <p:cNvPr id="4" name="Content Placeholder 3"/>
          <p:cNvSpPr>
            <a:spLocks noGrp="1"/>
          </p:cNvSpPr>
          <p:nvPr>
            <p:ph sz="half" idx="2"/>
          </p:nvPr>
        </p:nvSpPr>
        <p:spPr>
          <a:xfrm>
            <a:off x="4648200" y="990600"/>
            <a:ext cx="4191000" cy="5638800"/>
          </a:xfrm>
        </p:spPr>
        <p:txBody>
          <a:bodyPr>
            <a:normAutofit lnSpcReduction="10000"/>
          </a:bodyPr>
          <a:lstStyle/>
          <a:p>
            <a:pPr marL="0" indent="0" algn="ctr">
              <a:buNone/>
            </a:pPr>
            <a:endParaRPr lang="en-US" sz="800" dirty="0" smtClean="0">
              <a:latin typeface="Bernard MT Condensed" panose="02050806060905020404" pitchFamily="18" charset="0"/>
            </a:endParaRPr>
          </a:p>
          <a:p>
            <a:pPr marL="0" indent="0" algn="ctr">
              <a:buNone/>
            </a:pPr>
            <a:r>
              <a:rPr lang="en-US" sz="3600" dirty="0" smtClean="0">
                <a:latin typeface="Bernard MT Condensed" panose="02050806060905020404" pitchFamily="18" charset="0"/>
              </a:rPr>
              <a:t>Man’s Part</a:t>
            </a:r>
          </a:p>
          <a:p>
            <a:pPr marL="0" indent="0">
              <a:buNone/>
            </a:pPr>
            <a:endParaRPr lang="en-US" sz="1400" dirty="0"/>
          </a:p>
          <a:p>
            <a:r>
              <a:rPr lang="en-US" b="1" dirty="0" smtClean="0">
                <a:solidFill>
                  <a:srgbClr val="FFFF00"/>
                </a:solidFill>
              </a:rPr>
              <a:t>Faith – Appropriating Factor</a:t>
            </a:r>
          </a:p>
          <a:p>
            <a:pPr marL="457200" lvl="1" indent="0">
              <a:buNone/>
            </a:pPr>
            <a:r>
              <a:rPr lang="en-US" sz="2800" i="1" dirty="0" smtClean="0"/>
              <a:t>John 8:24; Heb. 11:1,6</a:t>
            </a:r>
          </a:p>
          <a:p>
            <a:r>
              <a:rPr lang="en-US" b="1" dirty="0" smtClean="0">
                <a:solidFill>
                  <a:srgbClr val="FFFF00"/>
                </a:solidFill>
              </a:rPr>
              <a:t>Obedience – </a:t>
            </a:r>
            <a:r>
              <a:rPr lang="en-US" b="1" dirty="0" err="1" smtClean="0">
                <a:solidFill>
                  <a:srgbClr val="FFFF00"/>
                </a:solidFill>
              </a:rPr>
              <a:t>Consumating</a:t>
            </a:r>
            <a:r>
              <a:rPr lang="en-US" b="1" dirty="0" smtClean="0">
                <a:solidFill>
                  <a:srgbClr val="FFFF00"/>
                </a:solidFill>
              </a:rPr>
              <a:t> Factor</a:t>
            </a:r>
          </a:p>
          <a:p>
            <a:pPr marL="457200" lvl="1" indent="0">
              <a:buNone/>
            </a:pPr>
            <a:r>
              <a:rPr lang="en-US" sz="2800" i="1" dirty="0" smtClean="0"/>
              <a:t>Matt. 7:21; Heb. 5:8-9</a:t>
            </a:r>
          </a:p>
          <a:p>
            <a:r>
              <a:rPr lang="en-US" b="1" dirty="0" smtClean="0">
                <a:solidFill>
                  <a:srgbClr val="FFFF00"/>
                </a:solidFill>
              </a:rPr>
              <a:t>Hope – Sustaining Factor</a:t>
            </a:r>
          </a:p>
          <a:p>
            <a:pPr marL="457200" lvl="1" indent="0">
              <a:buNone/>
            </a:pPr>
            <a:r>
              <a:rPr lang="en-US" sz="2800" i="1" dirty="0" smtClean="0"/>
              <a:t>Rom. 8:24; 1 Cor. 15:19</a:t>
            </a:r>
            <a:endParaRPr lang="en-US" sz="2800" i="1" dirty="0"/>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1000"/>
                                        <p:tgtEl>
                                          <p:spTgt spid="4">
                                            <p:txEl>
                                              <p:pRg st="7" end="7"/>
                                            </p:txEl>
                                          </p:spTgt>
                                        </p:tgtEl>
                                      </p:cBhvr>
                                    </p:animEffect>
                                    <p:anim calcmode="lin" valueType="num">
                                      <p:cBhvr>
                                        <p:cTn id="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8" end="8"/>
                                            </p:txEl>
                                          </p:spTgt>
                                        </p:tgtEl>
                                        <p:attrNameLst>
                                          <p:attrName>style.visibility</p:attrName>
                                        </p:attrNameLst>
                                      </p:cBhvr>
                                      <p:to>
                                        <p:strVal val="visible"/>
                                      </p:to>
                                    </p:set>
                                    <p:animEffect transition="in" filter="fade">
                                      <p:cBhvr>
                                        <p:cTn id="12" dur="1000"/>
                                        <p:tgtEl>
                                          <p:spTgt spid="4">
                                            <p:txEl>
                                              <p:pRg st="8" end="8"/>
                                            </p:txEl>
                                          </p:spTgt>
                                        </p:tgtEl>
                                      </p:cBhvr>
                                    </p:animEffect>
                                    <p:anim calcmode="lin" valueType="num">
                                      <p:cBhvr>
                                        <p:cTn id="1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Romans 8:24</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u="sng" dirty="0" smtClean="0"/>
              <a:t>For we were saved in this hope</a:t>
            </a:r>
            <a:r>
              <a:rPr lang="en-US" dirty="0" smtClean="0"/>
              <a:t>,                       but hope that is seen is not hope;                            for why does one still hope for what he sees?</a:t>
            </a:r>
          </a:p>
          <a:p>
            <a:pPr marL="0" indent="339725">
              <a:buNone/>
            </a:pPr>
            <a:endParaRPr lang="en-US" dirty="0"/>
          </a:p>
          <a:p>
            <a:pPr marL="0" indent="339725">
              <a:buNone/>
            </a:pPr>
            <a:r>
              <a:rPr lang="en-US" b="1" dirty="0" smtClean="0">
                <a:solidFill>
                  <a:srgbClr val="FFFF00"/>
                </a:solidFill>
              </a:rPr>
              <a:t>The hope to which Paul refers is </a:t>
            </a:r>
            <a:r>
              <a:rPr lang="en-US" b="1" i="1" dirty="0" smtClean="0">
                <a:solidFill>
                  <a:srgbClr val="FFFF00"/>
                </a:solidFill>
              </a:rPr>
              <a:t>“the adoption, the redemption of our body” </a:t>
            </a:r>
            <a:r>
              <a:rPr lang="en-US" b="1" dirty="0" smtClean="0">
                <a:solidFill>
                  <a:srgbClr val="FFFF00"/>
                </a:solidFill>
              </a:rPr>
              <a:t>(vs. 23)</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1 Corinthians 15:19</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baseline="30000" dirty="0" smtClean="0"/>
              <a:t> </a:t>
            </a:r>
            <a:r>
              <a:rPr lang="en-US" dirty="0" smtClean="0"/>
              <a:t>If in this life only we have hope                         in Christ, we are of all men the                             most pitiable.</a:t>
            </a:r>
          </a:p>
          <a:p>
            <a:pPr marL="0" indent="339725">
              <a:buNone/>
            </a:pPr>
            <a:endParaRPr lang="en-US" dirty="0"/>
          </a:p>
          <a:p>
            <a:pPr marL="0" indent="339725">
              <a:buNone/>
            </a:pPr>
            <a:r>
              <a:rPr lang="en-US" b="1" dirty="0" smtClean="0">
                <a:solidFill>
                  <a:srgbClr val="FFFF00"/>
                </a:solidFill>
              </a:rPr>
              <a:t>Christ is our hope.  It is a legitimate hope because in His resurrection, a means is given for us to live forever!</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6019800" cy="1752600"/>
          </a:xfrm>
        </p:spPr>
        <p:txBody>
          <a:bodyPr/>
          <a:lstStyle/>
          <a:p>
            <a:pPr algn="l"/>
            <a:r>
              <a:rPr lang="en-US" dirty="0" smtClean="0"/>
              <a:t>The Many Factors</a:t>
            </a:r>
            <a:br>
              <a:rPr lang="en-US" dirty="0" smtClean="0"/>
            </a:br>
            <a:r>
              <a:rPr lang="en-US" sz="6000" dirty="0" smtClean="0"/>
              <a:t>In Man’s Salvation</a:t>
            </a:r>
            <a:endParaRPr lang="en-US" sz="6000" dirty="0"/>
          </a:p>
        </p:txBody>
      </p:sp>
      <p:sp>
        <p:nvSpPr>
          <p:cNvPr id="3" name="Subtitle 2"/>
          <p:cNvSpPr>
            <a:spLocks noGrp="1"/>
          </p:cNvSpPr>
          <p:nvPr>
            <p:ph type="subTitle" idx="1"/>
          </p:nvPr>
        </p:nvSpPr>
        <p:spPr>
          <a:xfrm>
            <a:off x="609600" y="2438400"/>
            <a:ext cx="8001000" cy="4038600"/>
          </a:xfrm>
        </p:spPr>
        <p:txBody>
          <a:bodyPr>
            <a:normAutofit lnSpcReduction="10000"/>
          </a:bodyPr>
          <a:lstStyle/>
          <a:p>
            <a:pPr indent="236538" algn="l"/>
            <a:r>
              <a:rPr lang="en-US" dirty="0" smtClean="0">
                <a:solidFill>
                  <a:srgbClr val="FFFF00"/>
                </a:solidFill>
              </a:rPr>
              <a:t>Each contributing factor must be present for man to be saved.  God, Jesus and Holy Spirit have supplied what they must.  (The plan, the sacrifice, the revelation).  All that remains is for us to believe, obey and hope!</a:t>
            </a:r>
          </a:p>
          <a:p>
            <a:pPr algn="l"/>
            <a:endParaRPr lang="en-US" sz="1000" dirty="0">
              <a:solidFill>
                <a:srgbClr val="FFFF00"/>
              </a:solidFill>
            </a:endParaRPr>
          </a:p>
          <a:p>
            <a:r>
              <a:rPr lang="en-US" sz="4000" b="1" dirty="0" smtClean="0">
                <a:solidFill>
                  <a:srgbClr val="FFFF00"/>
                </a:solidFill>
              </a:rPr>
              <a:t>Will you do your part</a:t>
            </a:r>
            <a:br>
              <a:rPr lang="en-US" sz="4000" b="1" dirty="0" smtClean="0">
                <a:solidFill>
                  <a:srgbClr val="FFFF00"/>
                </a:solidFill>
              </a:rPr>
            </a:br>
            <a:r>
              <a:rPr lang="en-US" sz="4000" b="1" dirty="0" smtClean="0">
                <a:solidFill>
                  <a:srgbClr val="FFFF00"/>
                </a:solidFill>
              </a:rPr>
              <a:t>to obtain your salvation?</a:t>
            </a:r>
            <a:endParaRPr lang="en-US" sz="4000" b="1" dirty="0">
              <a:solidFill>
                <a:srgbClr val="FFFF00"/>
              </a:solidFill>
            </a:endParaRPr>
          </a:p>
        </p:txBody>
      </p:sp>
    </p:spTree>
    <p:extLst>
      <p:ext uri="{BB962C8B-B14F-4D97-AF65-F5344CB8AC3E}">
        <p14:creationId xmlns:p14="http://schemas.microsoft.com/office/powerpoint/2010/main" val="25884215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John 3:16</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For God so loved the world that                           He gave His only begotten Son, that               whoever believes in Him should not perish but have everlasting life.</a:t>
            </a:r>
          </a:p>
          <a:p>
            <a:pPr marL="0" indent="339725">
              <a:buNone/>
            </a:pPr>
            <a:endParaRPr lang="en-US" dirty="0"/>
          </a:p>
          <a:p>
            <a:pPr marL="0" indent="339725">
              <a:buNone/>
            </a:pPr>
            <a:r>
              <a:rPr lang="en-US" b="1" dirty="0" smtClean="0">
                <a:solidFill>
                  <a:srgbClr val="FFFF00"/>
                </a:solidFill>
              </a:rPr>
              <a:t>The reason for the hope of heaven is God, who in His love determined to save man despite his sin.</a:t>
            </a:r>
            <a:endParaRPr lang="en-US" b="1" dirty="0">
              <a:solidFill>
                <a:srgbClr val="FFFF00"/>
              </a:solidFill>
            </a:endParaRPr>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348646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James 1:17</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Every good gift and every                               perfect gift is from above, and                       comes down from the Father of lights, with whom there is no variation or shadow of turning.</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98544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191000" cy="28956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a:p>
            <a:r>
              <a:rPr lang="en-US" b="1" dirty="0" smtClean="0">
                <a:solidFill>
                  <a:srgbClr val="FFFF00"/>
                </a:solidFill>
              </a:rPr>
              <a:t>Jesus Christ – </a:t>
            </a:r>
            <a:r>
              <a:rPr lang="en-US" b="1" dirty="0" err="1" smtClean="0">
                <a:solidFill>
                  <a:srgbClr val="FFFF00"/>
                </a:solidFill>
              </a:rPr>
              <a:t>Sacrifical</a:t>
            </a:r>
            <a:r>
              <a:rPr lang="en-US" b="1" dirty="0" smtClean="0">
                <a:solidFill>
                  <a:srgbClr val="FFFF00"/>
                </a:solidFill>
              </a:rPr>
              <a:t> Factor</a:t>
            </a:r>
          </a:p>
          <a:p>
            <a:pPr marL="457200" lvl="1" indent="0">
              <a:buNone/>
            </a:pPr>
            <a:r>
              <a:rPr lang="en-US" sz="2800" i="1" dirty="0" smtClean="0"/>
              <a:t>Eph. 5:2; Heb. 9:15,22 </a:t>
            </a:r>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p:txBody>
          <a:bodyPr>
            <a:normAutofit lnSpcReduction="10000"/>
          </a:bodyPr>
          <a:lstStyle/>
          <a:p>
            <a:endParaRPr lang="en-US"/>
          </a:p>
        </p:txBody>
      </p:sp>
    </p:spTree>
    <p:extLst>
      <p:ext uri="{BB962C8B-B14F-4D97-AF65-F5344CB8AC3E}">
        <p14:creationId xmlns:p14="http://schemas.microsoft.com/office/powerpoint/2010/main" val="6754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Ephesians 5:2</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And walk in love, as Christ also                           has loved us and given Himself                            for us, an offering and a sacrifice to God for a sweet-smelling aroma.</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Hebrews 9:15,22</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(15), And for this reason He is the                   Mediator of the new covenant, by                       means of death, for the redemption of the transgressions under the first covenant, that those who are called may receive the promise of the eternal inheritance.</a:t>
            </a:r>
          </a:p>
          <a:p>
            <a:pPr marL="0" indent="339725">
              <a:buNone/>
            </a:pPr>
            <a:endParaRPr lang="en-US" sz="800" dirty="0"/>
          </a:p>
          <a:p>
            <a:pPr marL="0" indent="339725">
              <a:buNone/>
            </a:pPr>
            <a:r>
              <a:rPr lang="en-US" dirty="0" smtClean="0"/>
              <a:t>(22), And according to the law almost all things are purified with blood, and without shedding of blood there is no remission.</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lstStyle/>
          <a:p>
            <a:r>
              <a:rPr lang="en-US" dirty="0" smtClean="0"/>
              <a:t>The Many Factors in Man’s Salvation</a:t>
            </a:r>
            <a:endParaRPr lang="en-US" dirty="0"/>
          </a:p>
        </p:txBody>
      </p:sp>
      <p:sp>
        <p:nvSpPr>
          <p:cNvPr id="3" name="Content Placeholder 2"/>
          <p:cNvSpPr>
            <a:spLocks noGrp="1"/>
          </p:cNvSpPr>
          <p:nvPr>
            <p:ph sz="half" idx="1"/>
          </p:nvPr>
        </p:nvSpPr>
        <p:spPr>
          <a:xfrm>
            <a:off x="304800" y="1143000"/>
            <a:ext cx="4267200" cy="4267200"/>
          </a:xfrm>
        </p:spPr>
        <p:txBody>
          <a:bodyPr>
            <a:normAutofit lnSpcReduction="10000"/>
          </a:bodyPr>
          <a:lstStyle/>
          <a:p>
            <a:r>
              <a:rPr lang="en-US" b="1" dirty="0" smtClean="0">
                <a:solidFill>
                  <a:srgbClr val="FFFF00"/>
                </a:solidFill>
              </a:rPr>
              <a:t>The Father – Original Factor</a:t>
            </a:r>
          </a:p>
          <a:p>
            <a:pPr marL="457200" lvl="1" indent="0">
              <a:buNone/>
            </a:pPr>
            <a:r>
              <a:rPr lang="en-US" sz="2800" i="1" dirty="0" smtClean="0"/>
              <a:t>John 3:16; James 1:17</a:t>
            </a:r>
          </a:p>
          <a:p>
            <a:r>
              <a:rPr lang="en-US" b="1" dirty="0" smtClean="0">
                <a:solidFill>
                  <a:srgbClr val="FFFF00"/>
                </a:solidFill>
              </a:rPr>
              <a:t>Jesus Christ – </a:t>
            </a:r>
            <a:r>
              <a:rPr lang="en-US" b="1" dirty="0" err="1" smtClean="0">
                <a:solidFill>
                  <a:srgbClr val="FFFF00"/>
                </a:solidFill>
              </a:rPr>
              <a:t>Sacrifical</a:t>
            </a:r>
            <a:r>
              <a:rPr lang="en-US" b="1" dirty="0" smtClean="0">
                <a:solidFill>
                  <a:srgbClr val="FFFF00"/>
                </a:solidFill>
              </a:rPr>
              <a:t> Factor</a:t>
            </a:r>
          </a:p>
          <a:p>
            <a:pPr marL="457200" lvl="1" indent="0">
              <a:buNone/>
            </a:pPr>
            <a:r>
              <a:rPr lang="en-US" sz="2800" i="1" dirty="0" smtClean="0"/>
              <a:t>Eph. 5:2; Heb. 9:15,22 </a:t>
            </a:r>
          </a:p>
          <a:p>
            <a:r>
              <a:rPr lang="en-US" b="1" dirty="0" smtClean="0">
                <a:solidFill>
                  <a:srgbClr val="FFFF00"/>
                </a:solidFill>
              </a:rPr>
              <a:t>Holy Spirit – Revealing Factor</a:t>
            </a:r>
          </a:p>
          <a:p>
            <a:pPr marL="457200" lvl="1" indent="0">
              <a:buNone/>
            </a:pPr>
            <a:r>
              <a:rPr lang="en-US" sz="2800" i="1" dirty="0" smtClean="0"/>
              <a:t>John 16:13; 1 Cor. 2:9-10</a:t>
            </a:r>
          </a:p>
        </p:txBody>
      </p:sp>
      <p:cxnSp>
        <p:nvCxnSpPr>
          <p:cNvPr id="6" name="Straight Connector 5"/>
          <p:cNvCxnSpPr>
            <a:stCxn id="2" idx="2"/>
          </p:cNvCxnSpPr>
          <p:nvPr/>
        </p:nvCxnSpPr>
        <p:spPr>
          <a:xfrm>
            <a:off x="4572000" y="1066800"/>
            <a:ext cx="0" cy="54102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066800"/>
            <a:ext cx="8305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46556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838200"/>
          </a:xfrm>
        </p:spPr>
        <p:txBody>
          <a:bodyPr/>
          <a:lstStyle/>
          <a:p>
            <a:pPr algn="l"/>
            <a:r>
              <a:rPr lang="en-US" dirty="0" smtClean="0"/>
              <a:t>John 16:13</a:t>
            </a:r>
            <a:endParaRPr lang="en-US" dirty="0"/>
          </a:p>
        </p:txBody>
      </p:sp>
      <p:sp>
        <p:nvSpPr>
          <p:cNvPr id="6" name="Content Placeholder 5"/>
          <p:cNvSpPr>
            <a:spLocks noGrp="1"/>
          </p:cNvSpPr>
          <p:nvPr>
            <p:ph idx="1"/>
          </p:nvPr>
        </p:nvSpPr>
        <p:spPr>
          <a:xfrm>
            <a:off x="533400" y="1066800"/>
            <a:ext cx="8153400" cy="5410200"/>
          </a:xfrm>
        </p:spPr>
        <p:txBody>
          <a:bodyPr/>
          <a:lstStyle/>
          <a:p>
            <a:pPr marL="0" indent="339725">
              <a:buNone/>
            </a:pPr>
            <a:r>
              <a:rPr lang="en-US" dirty="0" smtClean="0"/>
              <a:t>However, when He, the Spirit                              of truth, has come, He will guide                          you into all truth; for He will not speak on His own </a:t>
            </a:r>
            <a:r>
              <a:rPr lang="en-US" i="1" dirty="0" smtClean="0"/>
              <a:t>authority,</a:t>
            </a:r>
            <a:r>
              <a:rPr lang="en-US" dirty="0" smtClean="0"/>
              <a:t> but whatever He hears He will speak; and He will tell you things to come. </a:t>
            </a:r>
            <a:endParaRPr lang="en-US" dirty="0"/>
          </a:p>
        </p:txBody>
      </p:sp>
      <p:cxnSp>
        <p:nvCxnSpPr>
          <p:cNvPr id="8" name="Straight Connector 7"/>
          <p:cNvCxnSpPr/>
          <p:nvPr/>
        </p:nvCxnSpPr>
        <p:spPr>
          <a:xfrm>
            <a:off x="533400" y="914400"/>
            <a:ext cx="81534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0792" y="238299"/>
            <a:ext cx="2055303" cy="1177546"/>
          </a:xfrm>
          <a:prstGeom prst="rect">
            <a:avLst/>
          </a:prstGeom>
          <a:ln w="25400">
            <a:solidFill>
              <a:srgbClr val="FFFF00"/>
            </a:solidFill>
          </a:ln>
        </p:spPr>
      </p:pic>
    </p:spTree>
    <p:extLst>
      <p:ext uri="{BB962C8B-B14F-4D97-AF65-F5344CB8AC3E}">
        <p14:creationId xmlns:p14="http://schemas.microsoft.com/office/powerpoint/2010/main" val="1797188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1065</Words>
  <Application>Microsoft Office PowerPoint</Application>
  <PresentationFormat>On-screen Show (4:3)</PresentationFormat>
  <Paragraphs>131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Bernard MT Condensed</vt:lpstr>
      <vt:lpstr>Calibri</vt:lpstr>
      <vt:lpstr>Office Theme</vt:lpstr>
      <vt:lpstr>The Many Factors In Man’s Salvation</vt:lpstr>
      <vt:lpstr>The Many Factors in Man’s Salvation</vt:lpstr>
      <vt:lpstr>John 3:16</vt:lpstr>
      <vt:lpstr>James 1:17</vt:lpstr>
      <vt:lpstr>The Many Factors in Man’s Salvation</vt:lpstr>
      <vt:lpstr>Ephesians 5:2</vt:lpstr>
      <vt:lpstr>Hebrews 9:15,22</vt:lpstr>
      <vt:lpstr>The Many Factors in Man’s Salvation</vt:lpstr>
      <vt:lpstr>John 16:13</vt:lpstr>
      <vt:lpstr>1 Corinthians 2:9-10</vt:lpstr>
      <vt:lpstr>The Many Factors in Man’s Salvation</vt:lpstr>
      <vt:lpstr>John 8:32; 17:17</vt:lpstr>
      <vt:lpstr>John 6:44-45</vt:lpstr>
      <vt:lpstr>The Many Factors in Man’s Salvation</vt:lpstr>
      <vt:lpstr>John 8:24</vt:lpstr>
      <vt:lpstr>Hebrews 11:1,6</vt:lpstr>
      <vt:lpstr>The Many Factors in Man’s Salvation</vt:lpstr>
      <vt:lpstr>Matthew 7:21</vt:lpstr>
      <vt:lpstr>Hebrews 5:8-9</vt:lpstr>
      <vt:lpstr>The Many Factors in Man’s Salvation</vt:lpstr>
      <vt:lpstr>Romans 8:24</vt:lpstr>
      <vt:lpstr>1 Corinthians 15:19</vt:lpstr>
      <vt:lpstr>The Many Factors In Man’s Salvation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Many Factors In Man’s Salvation</dc:title>
  <dc:creator>Stan</dc:creator>
  <cp:lastModifiedBy>Stan</cp:lastModifiedBy>
  <cp:revision>7</cp:revision>
  <dcterms:created xsi:type="dcterms:W3CDTF">2014-02-15T18:48:01Z</dcterms:created>
  <dcterms:modified xsi:type="dcterms:W3CDTF">2014-02-15T20:58:54Z</dcterms:modified>
</cp:coreProperties>
</file>