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BadaBoom BB" panose="020B0603050302020204" pitchFamily="34" charset="0"/>
      <p:regular r:id="rId7"/>
    </p:embeddedFont>
    <p:embeddedFont>
      <p:font typeface="Bebas Neue" panose="020B0606020202050201" pitchFamily="34" charset="0"/>
      <p:regular r:id="rId8"/>
    </p:embeddedFont>
    <p:embeddedFont>
      <p:font typeface="Berkshire Swash" panose="02000505000000020003" pitchFamily="2" charset="0"/>
      <p:bold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olored Crayons" panose="02000500000000000000" pitchFamily="2" charset="0"/>
      <p:regular r:id="rId16"/>
    </p:embeddedFont>
    <p:embeddedFont>
      <p:font typeface="Intro Rust H2 Base 2 Line" panose="00000500000000000000" pitchFamily="50" charset="0"/>
      <p:regular r:id="rId17"/>
    </p:embeddedFont>
    <p:embeddedFont>
      <p:font typeface="Mystical Woods Rough Script" panose="02000500000000000000" pitchFamily="2" charset="0"/>
      <p:regular r:id="rId18"/>
    </p:embeddedFont>
    <p:embeddedFont>
      <p:font typeface="Permanent Marker" panose="02000000000000000000"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D312DE-C18B-422F-917F-8770642E60BC}" v="195" dt="2022-12-15T03:53:03.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53595" autoAdjust="0"/>
  </p:normalViewPr>
  <p:slideViewPr>
    <p:cSldViewPr snapToGrid="0">
      <p:cViewPr varScale="1">
        <p:scale>
          <a:sx n="41" d="100"/>
          <a:sy n="41" d="100"/>
        </p:scale>
        <p:origin x="1987" y="29"/>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24" Type="http://schemas.microsoft.com/office/2016/11/relationships/changesInfo" Target="changesInfos/changesInfo1.xml"/><Relationship Id="rId5" Type="http://schemas.openxmlformats.org/officeDocument/2006/relationships/notesMaster" Target="notesMasters/notesMaster1.xml"/><Relationship Id="rId15" Type="http://schemas.openxmlformats.org/officeDocument/2006/relationships/font" Target="fonts/font9.fntdata"/><Relationship Id="rId23"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7DD312DE-C18B-422F-917F-8770642E60BC}"/>
    <pc:docChg chg="custSel addSld modSld modHandout">
      <pc:chgData name="Stan Cox" userId="9376f276357bfffd" providerId="LiveId" clId="{7DD312DE-C18B-422F-917F-8770642E60BC}" dt="2022-12-15T03:55:03.098" v="5778" actId="20577"/>
      <pc:docMkLst>
        <pc:docMk/>
      </pc:docMkLst>
      <pc:sldChg chg="modTransition modNotesTx">
        <pc:chgData name="Stan Cox" userId="9376f276357bfffd" providerId="LiveId" clId="{7DD312DE-C18B-422F-917F-8770642E60BC}" dt="2022-12-14T23:47:04.128" v="1941"/>
        <pc:sldMkLst>
          <pc:docMk/>
          <pc:sldMk cId="3324223931" sldId="256"/>
        </pc:sldMkLst>
      </pc:sldChg>
      <pc:sldChg chg="modSp mod modTransition modAnim modNotesTx">
        <pc:chgData name="Stan Cox" userId="9376f276357bfffd" providerId="LiveId" clId="{7DD312DE-C18B-422F-917F-8770642E60BC}" dt="2022-12-15T03:49:34.027" v="5597" actId="20577"/>
        <pc:sldMkLst>
          <pc:docMk/>
          <pc:sldMk cId="695411716" sldId="257"/>
        </pc:sldMkLst>
        <pc:spChg chg="mod">
          <ac:chgData name="Stan Cox" userId="9376f276357bfffd" providerId="LiveId" clId="{7DD312DE-C18B-422F-917F-8770642E60BC}" dt="2022-12-15T00:41:27.309" v="4108" actId="20577"/>
          <ac:spMkLst>
            <pc:docMk/>
            <pc:sldMk cId="695411716" sldId="257"/>
            <ac:spMk id="3" creationId="{FECB878D-6932-1D2D-1B57-2766830275CF}"/>
          </ac:spMkLst>
        </pc:spChg>
        <pc:spChg chg="mod">
          <ac:chgData name="Stan Cox" userId="9376f276357bfffd" providerId="LiveId" clId="{7DD312DE-C18B-422F-917F-8770642E60BC}" dt="2022-12-15T03:49:29.028" v="5596" actId="20577"/>
          <ac:spMkLst>
            <pc:docMk/>
            <pc:sldMk cId="695411716" sldId="257"/>
            <ac:spMk id="4" creationId="{6B78BFB1-40CD-30D9-F5E3-9017BAFEE269}"/>
          </ac:spMkLst>
        </pc:spChg>
      </pc:sldChg>
      <pc:sldChg chg="addSp delSp modSp add mod modNotesTx">
        <pc:chgData name="Stan Cox" userId="9376f276357bfffd" providerId="LiveId" clId="{7DD312DE-C18B-422F-917F-8770642E60BC}" dt="2022-12-15T03:53:38.708" v="5690" actId="1076"/>
        <pc:sldMkLst>
          <pc:docMk/>
          <pc:sldMk cId="3615625995" sldId="258"/>
        </pc:sldMkLst>
        <pc:spChg chg="mod">
          <ac:chgData name="Stan Cox" userId="9376f276357bfffd" providerId="LiveId" clId="{7DD312DE-C18B-422F-917F-8770642E60BC}" dt="2022-12-15T03:48:50.538" v="5556" actId="14100"/>
          <ac:spMkLst>
            <pc:docMk/>
            <pc:sldMk cId="3615625995" sldId="258"/>
            <ac:spMk id="2" creationId="{E559AAB1-A17E-8338-F9EC-C7FADFFD011E}"/>
          </ac:spMkLst>
        </pc:spChg>
        <pc:spChg chg="add mod">
          <ac:chgData name="Stan Cox" userId="9376f276357bfffd" providerId="LiveId" clId="{7DD312DE-C18B-422F-917F-8770642E60BC}" dt="2022-12-15T03:48:12.791" v="5550" actId="113"/>
          <ac:spMkLst>
            <pc:docMk/>
            <pc:sldMk cId="3615625995" sldId="258"/>
            <ac:spMk id="3" creationId="{9676157A-4978-5EA1-59F9-ABDD80DD5FF0}"/>
          </ac:spMkLst>
        </pc:spChg>
        <pc:spChg chg="add mod">
          <ac:chgData name="Stan Cox" userId="9376f276357bfffd" providerId="LiveId" clId="{7DD312DE-C18B-422F-917F-8770642E60BC}" dt="2022-12-15T03:48:23.867" v="5552" actId="113"/>
          <ac:spMkLst>
            <pc:docMk/>
            <pc:sldMk cId="3615625995" sldId="258"/>
            <ac:spMk id="4" creationId="{22C91704-6946-DB66-E1EA-7285CC672845}"/>
          </ac:spMkLst>
        </pc:spChg>
        <pc:spChg chg="add mod">
          <ac:chgData name="Stan Cox" userId="9376f276357bfffd" providerId="LiveId" clId="{7DD312DE-C18B-422F-917F-8770642E60BC}" dt="2022-12-15T03:48:30.085" v="5553" actId="113"/>
          <ac:spMkLst>
            <pc:docMk/>
            <pc:sldMk cId="3615625995" sldId="258"/>
            <ac:spMk id="6" creationId="{5FDD6830-8D8C-430A-FC13-B48593A586CA}"/>
          </ac:spMkLst>
        </pc:spChg>
        <pc:spChg chg="add mod">
          <ac:chgData name="Stan Cox" userId="9376f276357bfffd" providerId="LiveId" clId="{7DD312DE-C18B-422F-917F-8770642E60BC}" dt="2022-12-15T03:48:01.758" v="5549" actId="1076"/>
          <ac:spMkLst>
            <pc:docMk/>
            <pc:sldMk cId="3615625995" sldId="258"/>
            <ac:spMk id="7" creationId="{CE463A13-B4D4-7109-27E8-113A92316378}"/>
          </ac:spMkLst>
        </pc:spChg>
        <pc:spChg chg="add mod">
          <ac:chgData name="Stan Cox" userId="9376f276357bfffd" providerId="LiveId" clId="{7DD312DE-C18B-422F-917F-8770642E60BC}" dt="2022-12-15T03:48:18.594" v="5551" actId="113"/>
          <ac:spMkLst>
            <pc:docMk/>
            <pc:sldMk cId="3615625995" sldId="258"/>
            <ac:spMk id="8" creationId="{8FD469B6-9E60-BD7E-D467-49CF171CCCAE}"/>
          </ac:spMkLst>
        </pc:spChg>
        <pc:spChg chg="add mod">
          <ac:chgData name="Stan Cox" userId="9376f276357bfffd" providerId="LiveId" clId="{7DD312DE-C18B-422F-917F-8770642E60BC}" dt="2022-12-15T03:53:38.708" v="5690" actId="1076"/>
          <ac:spMkLst>
            <pc:docMk/>
            <pc:sldMk cId="3615625995" sldId="258"/>
            <ac:spMk id="9" creationId="{6A4CCF15-1CCF-5721-740E-AA5B432C803E}"/>
          </ac:spMkLst>
        </pc:spChg>
        <pc:picChg chg="del">
          <ac:chgData name="Stan Cox" userId="9376f276357bfffd" providerId="LiveId" clId="{7DD312DE-C18B-422F-917F-8770642E60BC}" dt="2022-12-15T03:38:21.395" v="5057" actId="478"/>
          <ac:picMkLst>
            <pc:docMk/>
            <pc:sldMk cId="3615625995" sldId="258"/>
            <ac:picMk id="5" creationId="{38817E9D-8432-E38C-3849-DDCE3158F32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C36284-8444-992D-AFDF-88CD50659356}"/>
              </a:ext>
            </a:extLst>
          </p:cNvPr>
          <p:cNvSpPr>
            <a:spLocks noGrp="1"/>
          </p:cNvSpPr>
          <p:nvPr>
            <p:ph type="hdr" sz="quarter"/>
          </p:nvPr>
        </p:nvSpPr>
        <p:spPr>
          <a:xfrm>
            <a:off x="0" y="0"/>
            <a:ext cx="1892300" cy="596900"/>
          </a:xfrm>
          <a:prstGeom prst="rect">
            <a:avLst/>
          </a:prstGeom>
        </p:spPr>
        <p:txBody>
          <a:bodyPr vert="horz" lIns="91440" tIns="45720" rIns="91440" bIns="45720" rtlCol="0"/>
          <a:lstStyle>
            <a:lvl1pPr algn="l">
              <a:defRPr sz="1200"/>
            </a:lvl1pPr>
          </a:lstStyle>
          <a:p>
            <a:r>
              <a:rPr lang="en-US" dirty="0">
                <a:latin typeface="Bebas Neue" panose="020B0606020202050201" pitchFamily="34" charset="0"/>
              </a:rPr>
              <a:t>The Names of </a:t>
            </a:r>
            <a:r>
              <a:rPr lang="en-US" sz="2800" i="1" dirty="0">
                <a:latin typeface="Mystical Woods Rough Script" panose="02000500000000000000" pitchFamily="2" charset="0"/>
              </a:rPr>
              <a:t>Jesus</a:t>
            </a:r>
            <a:endParaRPr lang="en-US" dirty="0"/>
          </a:p>
        </p:txBody>
      </p:sp>
      <p:sp>
        <p:nvSpPr>
          <p:cNvPr id="3" name="Date Placeholder 2">
            <a:extLst>
              <a:ext uri="{FF2B5EF4-FFF2-40B4-BE49-F238E27FC236}">
                <a16:creationId xmlns:a16="http://schemas.microsoft.com/office/drawing/2014/main" id="{3EBF3BE0-9B53-ECC9-84F6-029122498C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December 1, 2022 @ 9am</a:t>
            </a:r>
          </a:p>
        </p:txBody>
      </p:sp>
      <p:sp>
        <p:nvSpPr>
          <p:cNvPr id="4" name="Footer Placeholder 3">
            <a:extLst>
              <a:ext uri="{FF2B5EF4-FFF2-40B4-BE49-F238E27FC236}">
                <a16:creationId xmlns:a16="http://schemas.microsoft.com/office/drawing/2014/main" id="{E38102B3-31A2-809B-998A-FDEBB09468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CF54ED1E-19AB-D1C1-1AA2-4FD56AB6EF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72847BE8-7487-4F41-B206-FD3D857C4B59}" type="slidenum">
              <a:rPr lang="en-US" smtClean="0"/>
              <a:t>‹#›</a:t>
            </a:fld>
            <a:endParaRPr lang="en-US" dirty="0"/>
          </a:p>
        </p:txBody>
      </p:sp>
    </p:spTree>
    <p:extLst>
      <p:ext uri="{BB962C8B-B14F-4D97-AF65-F5344CB8AC3E}">
        <p14:creationId xmlns:p14="http://schemas.microsoft.com/office/powerpoint/2010/main" val="1023930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71312-5441-4A51-8212-A02C69962A5D}"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23109-F9D8-4835-8026-63EDD4AB5498}" type="slidenum">
              <a:rPr lang="en-US" smtClean="0"/>
              <a:t>‹#›</a:t>
            </a:fld>
            <a:endParaRPr lang="en-US"/>
          </a:p>
        </p:txBody>
      </p:sp>
    </p:spTree>
    <p:extLst>
      <p:ext uri="{BB962C8B-B14F-4D97-AF65-F5344CB8AC3E}">
        <p14:creationId xmlns:p14="http://schemas.microsoft.com/office/powerpoint/2010/main" val="208422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171450" indent="-171450">
              <a:buFont typeface="Arial" panose="020B0604020202020204" pitchFamily="34" charset="0"/>
              <a:buChar char="•"/>
            </a:pPr>
            <a:r>
              <a:rPr lang="en-US" b="1" dirty="0"/>
              <a:t>When Mary was told by the angel that she would conceive</a:t>
            </a:r>
          </a:p>
          <a:p>
            <a:pPr marL="171450" indent="-171450">
              <a:buFont typeface="Arial" panose="020B0604020202020204" pitchFamily="34" charset="0"/>
              <a:buChar char="•"/>
            </a:pPr>
            <a:r>
              <a:rPr lang="en-US" b="1" dirty="0"/>
              <a:t>(Luke 1:31-33), </a:t>
            </a:r>
            <a:r>
              <a:rPr lang="en-US" i="1" dirty="0"/>
              <a:t>“And behold, you will conceive in your womb and bring forth a Son, </a:t>
            </a:r>
            <a:r>
              <a:rPr lang="en-US" b="1" i="1" dirty="0"/>
              <a:t>and shall call His name Jesus</a:t>
            </a:r>
            <a:r>
              <a:rPr lang="en-US" i="1" dirty="0"/>
              <a:t>.</a:t>
            </a:r>
            <a:r>
              <a:rPr lang="en-US" i="1" baseline="30000" dirty="0"/>
              <a:t> 32</a:t>
            </a:r>
            <a:r>
              <a:rPr lang="en-US" i="1" dirty="0"/>
              <a:t> He will be great, and will be called the Son of the Highest; and the Lord God will give Him the throne of His father David.</a:t>
            </a:r>
            <a:r>
              <a:rPr lang="en-US" i="1" baseline="30000" dirty="0"/>
              <a:t> 33</a:t>
            </a:r>
            <a:r>
              <a:rPr lang="en-US" i="1" dirty="0"/>
              <a:t> And He will reign over the house of Jacob forever, and of His kingdom there will be no end.”</a:t>
            </a:r>
            <a:endParaRPr lang="en-US" b="1" i="1" dirty="0"/>
          </a:p>
          <a:p>
            <a:pPr marL="171450" indent="-171450">
              <a:buFont typeface="Arial" panose="020B0604020202020204" pitchFamily="34" charset="0"/>
              <a:buChar char="•"/>
            </a:pPr>
            <a:r>
              <a:rPr lang="en-US" b="1" dirty="0"/>
              <a:t>Later, When Joseph was told of the impending birth of Jesus, he was instructed to name Him.</a:t>
            </a:r>
          </a:p>
          <a:p>
            <a:r>
              <a:rPr lang="en-US" b="1" dirty="0"/>
              <a:t>(Matthew 1:20-21), [He had become aware of Mary’s pregnancy], </a:t>
            </a:r>
            <a:r>
              <a:rPr lang="en-US" i="1" dirty="0"/>
              <a:t>“But while he thought about these things, behold, an angel of the Lord appeared to him in a dream, saying, “Joseph, son of David, do not be afraid to take to you Mary your wife, for that which is conceived in her is of the Holy Spirit.</a:t>
            </a:r>
            <a:r>
              <a:rPr lang="en-US" i="1" baseline="30000" dirty="0"/>
              <a:t> 21</a:t>
            </a:r>
            <a:r>
              <a:rPr lang="en-US" i="1" dirty="0"/>
              <a:t> And she will bring forth a Son, </a:t>
            </a:r>
            <a:r>
              <a:rPr lang="en-US" b="1" i="1" dirty="0"/>
              <a:t>and you shall call His name Jesus</a:t>
            </a:r>
            <a:r>
              <a:rPr lang="en-US" i="1" dirty="0"/>
              <a:t>, for He will save His people from their sins.”</a:t>
            </a:r>
          </a:p>
          <a:p>
            <a:pPr marL="628650" lvl="1" indent="-171450">
              <a:buFont typeface="Arial" panose="020B0604020202020204" pitchFamily="34" charset="0"/>
              <a:buChar char="•"/>
            </a:pPr>
            <a:r>
              <a:rPr lang="en-US" b="1" i="0" dirty="0"/>
              <a:t>Jesus</a:t>
            </a:r>
            <a:r>
              <a:rPr lang="en-US" i="0" dirty="0"/>
              <a:t> – </a:t>
            </a:r>
            <a:r>
              <a:rPr lang="en-US" i="1" dirty="0"/>
              <a:t>“for He will save His people from their sins”</a:t>
            </a:r>
          </a:p>
          <a:p>
            <a:pPr marL="628650" lvl="1" indent="-171450">
              <a:buFont typeface="Arial" panose="020B0604020202020204" pitchFamily="34" charset="0"/>
              <a:buChar char="•"/>
            </a:pPr>
            <a:r>
              <a:rPr lang="en-US" i="0" dirty="0"/>
              <a:t>Definition: (</a:t>
            </a:r>
            <a:r>
              <a:rPr lang="en-US" b="0" i="0" dirty="0" err="1">
                <a:solidFill>
                  <a:srgbClr val="0A0A0A"/>
                </a:solidFill>
                <a:effectLst/>
                <a:latin typeface="+mn-lt"/>
              </a:rPr>
              <a:t>ee</a:t>
            </a:r>
            <a:r>
              <a:rPr lang="en-US" b="0" i="0" dirty="0">
                <a:solidFill>
                  <a:srgbClr val="0A0A0A"/>
                </a:solidFill>
                <a:effectLst/>
                <a:latin typeface="+mn-lt"/>
              </a:rPr>
              <a:t>-ay-</a:t>
            </a:r>
            <a:r>
              <a:rPr lang="en-US" b="0" i="0" dirty="0" err="1">
                <a:solidFill>
                  <a:srgbClr val="0A0A0A"/>
                </a:solidFill>
                <a:effectLst/>
                <a:latin typeface="+mn-lt"/>
              </a:rPr>
              <a:t>sooce</a:t>
            </a:r>
            <a:r>
              <a:rPr lang="en-US" b="0" i="0" dirty="0">
                <a:solidFill>
                  <a:srgbClr val="0A0A0A"/>
                </a:solidFill>
                <a:effectLst/>
                <a:latin typeface="+mn-lt"/>
              </a:rPr>
              <a:t>’) – the Greek equivalent of Joshua (yeh-ho-shoo’-ah), “Jehovah is Salvation”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0A0A0A"/>
                </a:solidFill>
                <a:effectLst/>
                <a:latin typeface="+mn-lt"/>
              </a:rPr>
              <a:t>(John 3:16), </a:t>
            </a:r>
            <a:r>
              <a:rPr lang="en-US" b="0" i="1" dirty="0">
                <a:solidFill>
                  <a:srgbClr val="0A0A0A"/>
                </a:solidFill>
                <a:effectLst/>
                <a:latin typeface="+mn-lt"/>
              </a:rPr>
              <a:t>“</a:t>
            </a:r>
            <a:r>
              <a:rPr lang="en-US" i="1" dirty="0"/>
              <a:t>For God so loved the world that He gave His only begotten Son, that whoever believes in Him should not perish but have everlasting life.”</a:t>
            </a:r>
          </a:p>
          <a:p>
            <a:pPr marL="628650" lvl="1" indent="-171450">
              <a:buFont typeface="Arial" panose="020B0604020202020204" pitchFamily="34" charset="0"/>
              <a:buChar char="•"/>
            </a:pPr>
            <a:r>
              <a:rPr lang="en-US" b="0" i="0" dirty="0">
                <a:solidFill>
                  <a:srgbClr val="0A0A0A"/>
                </a:solidFill>
                <a:effectLst/>
                <a:latin typeface="+mn-lt"/>
              </a:rPr>
              <a:t>Of course, the name was a common one in the first century.  When speaking of the Jesus we worship as Lord, sometimes clarification is added, like </a:t>
            </a:r>
            <a:r>
              <a:rPr lang="en-US" b="0" i="1" dirty="0">
                <a:solidFill>
                  <a:srgbClr val="0A0A0A"/>
                </a:solidFill>
                <a:effectLst/>
                <a:latin typeface="+mn-lt"/>
              </a:rPr>
              <a:t>“Jesus of Nazareth” </a:t>
            </a:r>
            <a:r>
              <a:rPr lang="en-US" b="0" i="0" dirty="0">
                <a:solidFill>
                  <a:srgbClr val="0A0A0A"/>
                </a:solidFill>
                <a:effectLst/>
                <a:latin typeface="+mn-lt"/>
              </a:rPr>
              <a:t>(John 18:5), or </a:t>
            </a:r>
            <a:r>
              <a:rPr lang="en-US" b="0" i="1" dirty="0">
                <a:solidFill>
                  <a:srgbClr val="0A0A0A"/>
                </a:solidFill>
                <a:effectLst/>
                <a:latin typeface="+mn-lt"/>
              </a:rPr>
              <a:t>“Jesus of Galilee” </a:t>
            </a:r>
            <a:r>
              <a:rPr lang="en-US" b="0" i="0" dirty="0">
                <a:solidFill>
                  <a:srgbClr val="0A0A0A"/>
                </a:solidFill>
                <a:effectLst/>
                <a:latin typeface="+mn-lt"/>
              </a:rPr>
              <a:t>(Matthew 26:29).</a:t>
            </a:r>
          </a:p>
          <a:p>
            <a:pPr marL="628650" lvl="1" indent="-171450">
              <a:buFont typeface="Arial" panose="020B0604020202020204" pitchFamily="34" charset="0"/>
              <a:buChar char="•"/>
            </a:pPr>
            <a:r>
              <a:rPr lang="en-US" b="0" i="0" dirty="0">
                <a:solidFill>
                  <a:srgbClr val="0A0A0A"/>
                </a:solidFill>
                <a:effectLst/>
                <a:latin typeface="+mn-lt"/>
              </a:rPr>
              <a:t>Today, the most common name used is Jesus Christ (which we will soon explain).</a:t>
            </a:r>
          </a:p>
          <a:p>
            <a:pPr marL="171450" lvl="0" indent="-171450">
              <a:buFont typeface="Arial" panose="020B0604020202020204" pitchFamily="34" charset="0"/>
              <a:buChar char="•"/>
            </a:pPr>
            <a:r>
              <a:rPr lang="en-US" b="1" i="0" dirty="0">
                <a:latin typeface="+mn-lt"/>
              </a:rPr>
              <a:t>Obviously, today we can’t cover the significance of all of the names/titles of Christ.  In fact, the terms used in Isaiah 9:6, a prophecy concerning Jesus, would take an entire lesson by themselves.</a:t>
            </a:r>
          </a:p>
          <a:p>
            <a:pPr marL="0" lvl="0" indent="0">
              <a:buFont typeface="Arial" panose="020B0604020202020204" pitchFamily="34" charset="0"/>
              <a:buNone/>
            </a:pPr>
            <a:r>
              <a:rPr lang="en-US" b="1" i="0" dirty="0">
                <a:latin typeface="+mn-lt"/>
              </a:rPr>
              <a:t>(Isaiah 9:6), </a:t>
            </a:r>
            <a:r>
              <a:rPr lang="en-US" i="1" dirty="0">
                <a:latin typeface="+mn-lt"/>
              </a:rPr>
              <a:t>“</a:t>
            </a:r>
            <a:r>
              <a:rPr lang="en-US" i="1" dirty="0"/>
              <a:t>For unto us a Child is born, unto us a Son is given; and the government will be upon His shoulder. And His name will be called Wonderful, Counselor, Mighty God, Everlasting Father, Prince of Peace.”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However, this morning I would like to discuss a few of the ways we can refer to Jesus, and make applications from the titles given</a:t>
            </a:r>
          </a:p>
        </p:txBody>
      </p:sp>
      <p:sp>
        <p:nvSpPr>
          <p:cNvPr id="4" name="Slide Number Placeholder 3"/>
          <p:cNvSpPr>
            <a:spLocks noGrp="1"/>
          </p:cNvSpPr>
          <p:nvPr>
            <p:ph type="sldNum" sz="quarter" idx="5"/>
          </p:nvPr>
        </p:nvSpPr>
        <p:spPr/>
        <p:txBody>
          <a:bodyPr/>
          <a:lstStyle/>
          <a:p>
            <a:fld id="{83223109-F9D8-4835-8026-63EDD4AB5498}" type="slidenum">
              <a:rPr lang="en-US" smtClean="0"/>
              <a:t>1</a:t>
            </a:fld>
            <a:endParaRPr lang="en-US"/>
          </a:p>
        </p:txBody>
      </p:sp>
    </p:spTree>
    <p:extLst>
      <p:ext uri="{BB962C8B-B14F-4D97-AF65-F5344CB8AC3E}">
        <p14:creationId xmlns:p14="http://schemas.microsoft.com/office/powerpoint/2010/main" val="407115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latin typeface="+mn-lt"/>
              </a:rPr>
              <a:t>The Names of Jesus</a:t>
            </a:r>
          </a:p>
          <a:p>
            <a:pPr marL="171450" lvl="0" indent="-171450">
              <a:buFont typeface="Arial" panose="020B0604020202020204" pitchFamily="34" charset="0"/>
              <a:buChar char="•"/>
            </a:pPr>
            <a:r>
              <a:rPr lang="en-US" b="1" i="0" dirty="0">
                <a:latin typeface="+mn-lt"/>
              </a:rPr>
              <a:t>Master (Actually a total of six Greek terms have been translated Master in the </a:t>
            </a:r>
            <a:r>
              <a:rPr lang="en-US" b="1" i="0" u="sng" dirty="0">
                <a:latin typeface="+mn-lt"/>
              </a:rPr>
              <a:t>King James version</a:t>
            </a:r>
            <a:r>
              <a:rPr lang="en-US" b="1" i="0" dirty="0">
                <a:latin typeface="+mn-lt"/>
              </a:rPr>
              <a:t>, and used regarding Jesus).</a:t>
            </a:r>
          </a:p>
          <a:p>
            <a:pPr marL="628650" lvl="1" indent="-171450">
              <a:buFont typeface="Arial" panose="020B0604020202020204" pitchFamily="34" charset="0"/>
              <a:buChar char="•"/>
            </a:pPr>
            <a:r>
              <a:rPr lang="en-US" b="0" i="0" dirty="0">
                <a:latin typeface="+mn-lt"/>
              </a:rPr>
              <a:t>Two of these most appropriately mean Lord, consider here the other four</a:t>
            </a:r>
          </a:p>
          <a:p>
            <a:pPr marL="1085850" lvl="2" indent="-171450">
              <a:buFont typeface="Arial" panose="020B0604020202020204" pitchFamily="34" charset="0"/>
              <a:buChar char="•"/>
            </a:pPr>
            <a:r>
              <a:rPr lang="en-US" b="0" i="0" dirty="0" err="1">
                <a:latin typeface="+mn-lt"/>
              </a:rPr>
              <a:t>Didaskalos</a:t>
            </a:r>
            <a:r>
              <a:rPr lang="en-US" b="0" i="0" dirty="0">
                <a:latin typeface="+mn-lt"/>
              </a:rPr>
              <a:t> – (Given in respect to a teacher) One who teaches the things of God and the duties of man</a:t>
            </a:r>
          </a:p>
          <a:p>
            <a:pPr marL="0" lvl="0" indent="0">
              <a:buFont typeface="Arial" panose="020B0604020202020204" pitchFamily="34" charset="0"/>
              <a:buNone/>
            </a:pPr>
            <a:r>
              <a:rPr lang="en-US" b="1" i="0" dirty="0">
                <a:latin typeface="+mn-lt"/>
              </a:rPr>
              <a:t>(Matthew 19:16),  [Rich young ruler], </a:t>
            </a:r>
            <a:r>
              <a:rPr lang="en-US" b="0" i="1" dirty="0">
                <a:latin typeface="+mn-lt"/>
              </a:rPr>
              <a:t>“</a:t>
            </a:r>
            <a:r>
              <a:rPr lang="en-US" b="0" i="1" dirty="0"/>
              <a:t>Now behold, one came and said to Him, “Good </a:t>
            </a:r>
            <a:r>
              <a:rPr lang="en-US" b="0" i="1" u="sng" dirty="0"/>
              <a:t>Teacher</a:t>
            </a:r>
            <a:r>
              <a:rPr lang="en-US" b="0" i="1" dirty="0"/>
              <a:t>, what good thing shall I do that I may have eternal life?”</a:t>
            </a:r>
          </a:p>
          <a:p>
            <a:pPr marL="1085850" lvl="2" indent="-171450">
              <a:buFont typeface="Arial" panose="020B0604020202020204" pitchFamily="34" charset="0"/>
              <a:buChar char="•"/>
            </a:pPr>
            <a:r>
              <a:rPr lang="en-US" b="0" i="0" dirty="0">
                <a:latin typeface="+mn-lt"/>
              </a:rPr>
              <a:t>Rabbi – Again a reference of respect given to teachers.  Thayer – My great one… my honorable sir. An honorific</a:t>
            </a:r>
          </a:p>
          <a:p>
            <a:pPr marL="0" lvl="0" indent="0">
              <a:buFont typeface="Arial" panose="020B0604020202020204" pitchFamily="34" charset="0"/>
              <a:buNone/>
            </a:pPr>
            <a:r>
              <a:rPr lang="en-US" b="1" dirty="0"/>
              <a:t>(John 9:2), </a:t>
            </a:r>
            <a:r>
              <a:rPr lang="en-US" i="1" dirty="0"/>
              <a:t>“And His disciples asked Him, saying, “Rabbi, who sinned, this man or his parents, that he was born blind?”</a:t>
            </a:r>
          </a:p>
          <a:p>
            <a:pPr marL="1085850" lvl="2" indent="-171450">
              <a:buFont typeface="Arial" panose="020B0604020202020204" pitchFamily="34" charset="0"/>
              <a:buChar char="•"/>
            </a:pPr>
            <a:r>
              <a:rPr lang="en-US" b="0" i="0" dirty="0" err="1">
                <a:latin typeface="+mn-lt"/>
              </a:rPr>
              <a:t>Epistates</a:t>
            </a:r>
            <a:r>
              <a:rPr lang="en-US" b="0" i="1" dirty="0">
                <a:latin typeface="+mn-lt"/>
              </a:rPr>
              <a:t> – </a:t>
            </a:r>
            <a:r>
              <a:rPr lang="en-US" b="0" i="0" dirty="0">
                <a:latin typeface="+mn-lt"/>
              </a:rPr>
              <a:t>a chief, commander, overseer (Vine) Used by the disciples as a recognition of Christ’s authority.</a:t>
            </a:r>
          </a:p>
          <a:p>
            <a:pPr marL="0" lvl="0" indent="0">
              <a:buFont typeface="Arial" panose="020B0604020202020204" pitchFamily="34" charset="0"/>
              <a:buNone/>
            </a:pPr>
            <a:r>
              <a:rPr lang="en-US" b="1" i="0" dirty="0">
                <a:latin typeface="+mn-lt"/>
              </a:rPr>
              <a:t>(</a:t>
            </a:r>
            <a:r>
              <a:rPr lang="en-US" b="1" dirty="0"/>
              <a:t>Luke 17:13) [10 lepers cried out as the recognized Jesus], </a:t>
            </a:r>
            <a:r>
              <a:rPr lang="en-US" i="1" dirty="0"/>
              <a:t>“And they lifted up their voices and said, “Jesus, Master, have mercy on us!”</a:t>
            </a:r>
          </a:p>
          <a:p>
            <a:pPr marL="1085850" lvl="2" indent="-171450">
              <a:buFont typeface="Arial" panose="020B0604020202020204" pitchFamily="34" charset="0"/>
              <a:buChar char="•"/>
            </a:pPr>
            <a:r>
              <a:rPr lang="en-US" b="0" i="0" dirty="0" err="1">
                <a:latin typeface="+mn-lt"/>
              </a:rPr>
              <a:t>Kathegetes</a:t>
            </a:r>
            <a:r>
              <a:rPr lang="en-US" b="0" i="0" dirty="0">
                <a:latin typeface="+mn-lt"/>
              </a:rPr>
              <a:t> </a:t>
            </a:r>
            <a:r>
              <a:rPr lang="en-US" b="0" i="1" dirty="0">
                <a:latin typeface="+mn-lt"/>
              </a:rPr>
              <a:t>– </a:t>
            </a:r>
            <a:r>
              <a:rPr lang="en-US" b="0" i="0" dirty="0">
                <a:latin typeface="+mn-lt"/>
              </a:rPr>
              <a:t>A leader or a guide</a:t>
            </a:r>
          </a:p>
          <a:p>
            <a:pPr marL="0" lvl="0" indent="0">
              <a:buFont typeface="Arial" panose="020B0604020202020204" pitchFamily="34" charset="0"/>
              <a:buNone/>
            </a:pPr>
            <a:r>
              <a:rPr lang="en-US" b="1" i="0" dirty="0">
                <a:latin typeface="+mn-lt"/>
              </a:rPr>
              <a:t>(Matthew 23:8-10), </a:t>
            </a:r>
            <a:r>
              <a:rPr lang="en-US" b="0" i="1" dirty="0">
                <a:latin typeface="+mn-lt"/>
              </a:rPr>
              <a:t>“</a:t>
            </a:r>
            <a:r>
              <a:rPr lang="en-US" i="1" dirty="0"/>
              <a:t>But you, do not be called “Rabbi’; for One is your </a:t>
            </a:r>
            <a:r>
              <a:rPr lang="en-US" i="1" u="sng" dirty="0"/>
              <a:t>Teacher</a:t>
            </a:r>
            <a:r>
              <a:rPr lang="en-US" i="1" dirty="0"/>
              <a:t>, the Christ, and you are all brethren.</a:t>
            </a:r>
            <a:r>
              <a:rPr lang="en-US" i="1" baseline="30000" dirty="0"/>
              <a:t> 9</a:t>
            </a:r>
            <a:r>
              <a:rPr lang="en-US" i="1" dirty="0"/>
              <a:t> Do not call anyone on earth your father; for One is your Father, He who is in heaven.</a:t>
            </a:r>
            <a:r>
              <a:rPr lang="en-US" i="1" baseline="30000" dirty="0"/>
              <a:t> 10</a:t>
            </a:r>
            <a:r>
              <a:rPr lang="en-US" i="1" dirty="0"/>
              <a:t> And do not be called </a:t>
            </a:r>
            <a:r>
              <a:rPr lang="en-US" i="1" u="sng" dirty="0"/>
              <a:t>teachers</a:t>
            </a:r>
            <a:r>
              <a:rPr lang="en-US" i="1" dirty="0"/>
              <a:t>; for One is your </a:t>
            </a:r>
            <a:r>
              <a:rPr lang="en-US" i="1" u="sng" dirty="0"/>
              <a:t>Teacher</a:t>
            </a:r>
            <a:r>
              <a:rPr lang="en-US" i="1" dirty="0"/>
              <a:t>, the Christ.”</a:t>
            </a:r>
            <a:endParaRPr lang="en-US" b="0" i="1" dirty="0">
              <a:latin typeface="+mn-lt"/>
            </a:endParaRPr>
          </a:p>
          <a:p>
            <a:pPr marL="628650" lvl="1" indent="-171450">
              <a:buFont typeface="Arial" panose="020B0604020202020204" pitchFamily="34" charset="0"/>
              <a:buChar char="•"/>
            </a:pPr>
            <a:r>
              <a:rPr lang="en-US" dirty="0">
                <a:latin typeface="+mn-lt"/>
              </a:rPr>
              <a:t>Jesus was "Master" in the sense of Teacher, Rabbi, Overseer, and Guide during His ministry.</a:t>
            </a:r>
          </a:p>
          <a:p>
            <a:pPr marL="628650" lvl="1" indent="-171450">
              <a:buFont typeface="Arial" panose="020B0604020202020204" pitchFamily="34" charset="0"/>
              <a:buChar char="•"/>
            </a:pPr>
            <a:r>
              <a:rPr lang="en-US" dirty="0">
                <a:latin typeface="+mn-lt"/>
              </a:rPr>
              <a:t>Interestingly, the term was used during His ministry, never after his ascension and exaltation. (Perhaps was felt inadequate).  More authority than just the concept of a teacher or guide.</a:t>
            </a:r>
          </a:p>
          <a:p>
            <a:pPr marL="628650" lvl="1" indent="-171450">
              <a:buFont typeface="Arial" panose="020B0604020202020204" pitchFamily="34" charset="0"/>
              <a:buChar char="•"/>
            </a:pPr>
            <a:r>
              <a:rPr lang="en-US" dirty="0">
                <a:latin typeface="+mn-lt"/>
              </a:rPr>
              <a:t>Too often, Jesus is looked at in this way ONLY, in our time.  He is a guide, but following is not regarded as necessary. (Ex: not following Google Maps).</a:t>
            </a:r>
          </a:p>
          <a:p>
            <a:pPr marL="171450" indent="-171450" algn="l">
              <a:buFont typeface="Arial" panose="020B0604020202020204" pitchFamily="34" charset="0"/>
              <a:buChar char="•"/>
            </a:pPr>
            <a:r>
              <a:rPr lang="en-US" b="1" dirty="0">
                <a:latin typeface="+mn-lt"/>
              </a:rPr>
              <a:t>[CLICK] Lord</a:t>
            </a:r>
            <a:endParaRPr lang="en-US" dirty="0">
              <a:latin typeface="+mn-lt"/>
            </a:endParaRPr>
          </a:p>
          <a:p>
            <a:pPr marL="628650" lvl="1" indent="-171450">
              <a:buFont typeface="Arial" panose="020B0604020202020204" pitchFamily="34" charset="0"/>
              <a:buChar char="•"/>
            </a:pPr>
            <a:r>
              <a:rPr lang="en-US" dirty="0">
                <a:latin typeface="+mn-lt"/>
              </a:rPr>
              <a:t>Kurios is the commonly-used word for "Lord" and appears in every book of the New Testament except Titus and the epistles of John.</a:t>
            </a:r>
          </a:p>
          <a:p>
            <a:pPr marL="628650" lvl="1" indent="-171450">
              <a:buFont typeface="Arial" panose="020B0604020202020204" pitchFamily="34" charset="0"/>
              <a:buChar char="•"/>
            </a:pPr>
            <a:r>
              <a:rPr lang="en-US" dirty="0">
                <a:latin typeface="+mn-lt"/>
              </a:rPr>
              <a:t>It has several general and customary usages, </a:t>
            </a:r>
          </a:p>
          <a:p>
            <a:pPr marL="1085850" lvl="2" indent="-171450">
              <a:buFont typeface="Arial" panose="020B0604020202020204" pitchFamily="34" charset="0"/>
              <a:buChar char="•"/>
            </a:pPr>
            <a:r>
              <a:rPr lang="en-US" dirty="0">
                <a:latin typeface="+mn-lt"/>
              </a:rPr>
              <a:t>It often means the possessor or </a:t>
            </a:r>
            <a:r>
              <a:rPr lang="en-US" b="1" u="sng" dirty="0">
                <a:latin typeface="+mn-lt"/>
              </a:rPr>
              <a:t>owner</a:t>
            </a:r>
            <a:r>
              <a:rPr lang="en-US" dirty="0">
                <a:latin typeface="+mn-lt"/>
              </a:rPr>
              <a:t> of a thing. </a:t>
            </a:r>
          </a:p>
          <a:p>
            <a:pPr marL="0" lvl="0" indent="0">
              <a:buFont typeface="Arial" panose="020B0604020202020204" pitchFamily="34" charset="0"/>
              <a:buNone/>
            </a:pPr>
            <a:r>
              <a:rPr lang="en-US" b="1" dirty="0">
                <a:latin typeface="+mn-lt"/>
              </a:rPr>
              <a:t>(Matthew 20:8), </a:t>
            </a:r>
            <a:r>
              <a:rPr lang="en-US" i="1" dirty="0">
                <a:latin typeface="+mn-lt"/>
              </a:rPr>
              <a:t>“</a:t>
            </a:r>
            <a:r>
              <a:rPr lang="en-US" i="1" dirty="0"/>
              <a:t>So when evening had come, the </a:t>
            </a:r>
            <a:r>
              <a:rPr lang="en-US" i="1" u="sng" dirty="0"/>
              <a:t>owner</a:t>
            </a:r>
            <a:r>
              <a:rPr lang="en-US" i="1" dirty="0"/>
              <a:t> of the vineyard said to his steward, ‘Call the laborers and give them their wages, beginning with the last to the first.”</a:t>
            </a:r>
            <a:endParaRPr lang="en-US" i="1" dirty="0">
              <a:latin typeface="+mn-lt"/>
            </a:endParaRPr>
          </a:p>
          <a:p>
            <a:pPr marL="1085850" lvl="2" indent="-171450">
              <a:buFont typeface="Arial" panose="020B0604020202020204" pitchFamily="34" charset="0"/>
              <a:buChar char="•"/>
            </a:pPr>
            <a:r>
              <a:rPr lang="en-US" dirty="0">
                <a:latin typeface="+mn-lt"/>
              </a:rPr>
              <a:t>It sometimes means one to whom service is due</a:t>
            </a:r>
          </a:p>
          <a:p>
            <a:pPr marL="0" lvl="0" indent="0">
              <a:buFont typeface="Arial" panose="020B0604020202020204" pitchFamily="34" charset="0"/>
              <a:buNone/>
            </a:pPr>
            <a:r>
              <a:rPr lang="en-US" b="1" dirty="0">
                <a:latin typeface="+mn-lt"/>
              </a:rPr>
              <a:t>(Acts 16:16), </a:t>
            </a:r>
            <a:r>
              <a:rPr lang="en-US" i="1" dirty="0">
                <a:latin typeface="+mn-lt"/>
              </a:rPr>
              <a:t>“</a:t>
            </a:r>
            <a:r>
              <a:rPr lang="en-US" i="1" dirty="0"/>
              <a:t>Now it happened, as we went to prayer, that a certain slave girl possessed with a spirit of divination met us, who brought her </a:t>
            </a:r>
            <a:r>
              <a:rPr lang="en-US" i="1" u="sng" dirty="0"/>
              <a:t>masters</a:t>
            </a:r>
            <a:r>
              <a:rPr lang="en-US" i="1" dirty="0"/>
              <a:t> much profit by fortune-telling.”</a:t>
            </a:r>
            <a:endParaRPr lang="en-US" i="1" dirty="0">
              <a:latin typeface="+mn-lt"/>
            </a:endParaRPr>
          </a:p>
          <a:p>
            <a:pPr marL="1085850" lvl="2" indent="-171450">
              <a:buFont typeface="Arial" panose="020B0604020202020204" pitchFamily="34" charset="0"/>
              <a:buChar char="•"/>
            </a:pPr>
            <a:r>
              <a:rPr lang="en-US" dirty="0">
                <a:latin typeface="+mn-lt"/>
              </a:rPr>
              <a:t>It can mean a ruler</a:t>
            </a:r>
          </a:p>
          <a:p>
            <a:pPr marL="0" lvl="0" indent="0">
              <a:buFont typeface="Arial" panose="020B0604020202020204" pitchFamily="34" charset="0"/>
              <a:buNone/>
            </a:pPr>
            <a:r>
              <a:rPr lang="en-US" b="1" dirty="0">
                <a:latin typeface="+mn-lt"/>
              </a:rPr>
              <a:t>(Acts 25:16), [Festus to Agrippa about Paul], </a:t>
            </a:r>
            <a:r>
              <a:rPr lang="en-US" i="1" dirty="0">
                <a:latin typeface="+mn-lt"/>
              </a:rPr>
              <a:t>“</a:t>
            </a:r>
            <a:r>
              <a:rPr lang="en-US" i="1" dirty="0"/>
              <a:t>I have nothing certain to write to my lord </a:t>
            </a:r>
            <a:r>
              <a:rPr lang="en-US" b="1" dirty="0"/>
              <a:t>[the Emperor of Rome] </a:t>
            </a:r>
            <a:r>
              <a:rPr lang="en-US" i="1" dirty="0"/>
              <a:t>concerning him. Therefore I have brought him out before you, and especially before you, King Agrippa, so that after the examination has taken place I may have something to write.”</a:t>
            </a:r>
            <a:endParaRPr lang="en-US" i="1" dirty="0">
              <a:latin typeface="+mn-lt"/>
            </a:endParaRPr>
          </a:p>
          <a:p>
            <a:pPr marL="1085850" lvl="2" indent="-171450">
              <a:buFont typeface="Arial" panose="020B0604020202020204" pitchFamily="34" charset="0"/>
              <a:buChar char="•"/>
            </a:pPr>
            <a:r>
              <a:rPr lang="en-US" dirty="0">
                <a:latin typeface="+mn-lt"/>
              </a:rPr>
              <a:t>It can be a simple title of respect and courtesy (Sometimes translated “Sir” in this case</a:t>
            </a:r>
          </a:p>
          <a:p>
            <a:pPr marL="0" lvl="0" indent="0">
              <a:buFont typeface="Arial" panose="020B0604020202020204" pitchFamily="34" charset="0"/>
              <a:buNone/>
            </a:pPr>
            <a:r>
              <a:rPr lang="en-US" b="1" dirty="0">
                <a:latin typeface="+mn-lt"/>
              </a:rPr>
              <a:t>(Acts 16:30), [Jailor to Paul and Silas], </a:t>
            </a:r>
            <a:r>
              <a:rPr lang="en-US" i="1" dirty="0">
                <a:latin typeface="+mn-lt"/>
              </a:rPr>
              <a:t>“</a:t>
            </a:r>
            <a:r>
              <a:rPr lang="en-US" i="1" dirty="0"/>
              <a:t>And he brought them out and said, “Sirs, what must I do to be saved?”</a:t>
            </a:r>
            <a:endParaRPr lang="en-US" i="1" dirty="0">
              <a:latin typeface="+mn-lt"/>
            </a:endParaRPr>
          </a:p>
          <a:p>
            <a:pPr marL="628650" lvl="1" indent="-171450">
              <a:buFont typeface="Arial" panose="020B0604020202020204" pitchFamily="34" charset="0"/>
              <a:buChar char="•"/>
            </a:pPr>
            <a:r>
              <a:rPr lang="en-US" dirty="0">
                <a:latin typeface="+mn-lt"/>
              </a:rPr>
              <a:t>All of these apply to Jesus (Owner, Master, Ruler, Respect and courtesy from all of us).</a:t>
            </a:r>
          </a:p>
          <a:p>
            <a:pPr marL="0" lvl="0" indent="0">
              <a:buFont typeface="Arial" panose="020B0604020202020204" pitchFamily="34" charset="0"/>
              <a:buNone/>
            </a:pPr>
            <a:r>
              <a:rPr lang="en-US" b="1" dirty="0">
                <a:latin typeface="+mn-lt"/>
              </a:rPr>
              <a:t>(Revelation 17:14), </a:t>
            </a:r>
            <a:r>
              <a:rPr lang="en-US" i="1" dirty="0">
                <a:latin typeface="+mn-lt"/>
              </a:rPr>
              <a:t>“</a:t>
            </a:r>
            <a:r>
              <a:rPr lang="en-US" i="1" dirty="0"/>
              <a:t>These will make war with the Lamb, and the Lamb will overcome them, for He is Lord of lords and King of kings; and those who are with Him are called, chosen, and faithful.”</a:t>
            </a:r>
            <a:endParaRPr lang="en-US" i="1" dirty="0">
              <a:latin typeface="+mn-lt"/>
            </a:endParaRPr>
          </a:p>
          <a:p>
            <a:pPr marL="628650" lvl="1" indent="-171450">
              <a:buFont typeface="Arial" panose="020B0604020202020204" pitchFamily="34" charset="0"/>
              <a:buChar char="•"/>
            </a:pPr>
            <a:r>
              <a:rPr lang="en-US" dirty="0">
                <a:latin typeface="+mn-lt"/>
              </a:rPr>
              <a:t>In Jesus, the term is fully realized as it refers to his position as the Divine Son of God.</a:t>
            </a:r>
          </a:p>
          <a:p>
            <a:pPr marL="0" lvl="0" indent="0">
              <a:buFont typeface="Arial" panose="020B0604020202020204" pitchFamily="34" charset="0"/>
              <a:buNone/>
            </a:pPr>
            <a:r>
              <a:rPr lang="en-US" b="1" dirty="0">
                <a:latin typeface="+mn-lt"/>
              </a:rPr>
              <a:t>(John 20:28), [Thomas recognized Jesus as his resurrected Master], </a:t>
            </a:r>
            <a:r>
              <a:rPr lang="en-US" i="1" dirty="0">
                <a:latin typeface="+mn-lt"/>
              </a:rPr>
              <a:t>“</a:t>
            </a:r>
            <a:r>
              <a:rPr lang="en-US" i="1" dirty="0"/>
              <a:t>And Thomas answered and said to Him, ‘My Lord and my God!’”</a:t>
            </a:r>
            <a:endParaRPr lang="en-US" i="1" dirty="0">
              <a:latin typeface="+mn-lt"/>
            </a:endParaRPr>
          </a:p>
          <a:p>
            <a:pPr marL="171450" indent="-171450" algn="l">
              <a:buFont typeface="Arial" panose="020B0604020202020204" pitchFamily="34" charset="0"/>
              <a:buChar char="•"/>
            </a:pPr>
            <a:r>
              <a:rPr lang="en-US" b="1" dirty="0">
                <a:latin typeface="+mn-lt"/>
              </a:rPr>
              <a:t>[CLICK] Messiah and Christ</a:t>
            </a:r>
            <a:endParaRPr lang="en-US" dirty="0">
              <a:latin typeface="+mn-lt"/>
            </a:endParaRPr>
          </a:p>
          <a:p>
            <a:pPr marL="628650" lvl="1" indent="-171450">
              <a:buFont typeface="Arial" panose="020B0604020202020204" pitchFamily="34" charset="0"/>
              <a:buChar char="•"/>
            </a:pPr>
            <a:r>
              <a:rPr lang="en-US" dirty="0" err="1">
                <a:latin typeface="+mn-lt"/>
              </a:rPr>
              <a:t>Messias</a:t>
            </a:r>
            <a:r>
              <a:rPr lang="en-US" dirty="0">
                <a:latin typeface="+mn-lt"/>
              </a:rPr>
              <a:t> is the Hebrew word for "anointed" spelled as if a Greek word; anglicized, it is "Messiah." </a:t>
            </a:r>
          </a:p>
          <a:p>
            <a:pPr marL="628650" lvl="1" indent="-171450">
              <a:buFont typeface="Arial" panose="020B0604020202020204" pitchFamily="34" charset="0"/>
              <a:buChar char="•"/>
            </a:pPr>
            <a:r>
              <a:rPr lang="en-US" dirty="0">
                <a:latin typeface="+mn-lt"/>
              </a:rPr>
              <a:t>It is used in the New Testament only in John 1:41 (Andrew to Simon) and 4:25.  (Samaritan Woman at well to her people).</a:t>
            </a:r>
          </a:p>
          <a:p>
            <a:pPr marL="0" lvl="0" indent="0">
              <a:buFont typeface="Arial" panose="020B0604020202020204" pitchFamily="34" charset="0"/>
              <a:buNone/>
            </a:pPr>
            <a:r>
              <a:rPr lang="en-US" b="1" dirty="0"/>
              <a:t>(John 1:41-42), [Andrew to Peter], </a:t>
            </a:r>
            <a:r>
              <a:rPr lang="en-US" i="1" dirty="0"/>
              <a:t>“He first found his own brother Simon, and said to him, “We have found the Messiah” (which is translated, the Christ).</a:t>
            </a:r>
            <a:r>
              <a:rPr lang="en-US" i="1" baseline="30000" dirty="0"/>
              <a:t> 42</a:t>
            </a:r>
            <a:r>
              <a:rPr lang="en-US" i="1" dirty="0"/>
              <a:t> And he brought him to Jesus.”</a:t>
            </a:r>
            <a:endParaRPr lang="en-US" i="1" dirty="0">
              <a:latin typeface="+mn-lt"/>
            </a:endParaRPr>
          </a:p>
          <a:p>
            <a:pPr marL="628650" lvl="1" indent="-171450">
              <a:buFont typeface="Arial" panose="020B0604020202020204" pitchFamily="34" charset="0"/>
              <a:buChar char="•"/>
            </a:pPr>
            <a:r>
              <a:rPr lang="en-US" dirty="0">
                <a:latin typeface="+mn-lt"/>
              </a:rPr>
              <a:t>Translated into Greek it is Christos; into English, "Christ." "Messiah" and "Christ" are identical in meaning.</a:t>
            </a:r>
          </a:p>
          <a:p>
            <a:pPr marL="628650" lvl="1" indent="-171450">
              <a:buFont typeface="Arial" panose="020B0604020202020204" pitchFamily="34" charset="0"/>
              <a:buChar char="•"/>
            </a:pPr>
            <a:r>
              <a:rPr lang="en-US" b="1" dirty="0">
                <a:latin typeface="+mn-lt"/>
              </a:rPr>
              <a:t>Note:  </a:t>
            </a:r>
            <a:r>
              <a:rPr lang="en-US" dirty="0">
                <a:latin typeface="+mn-lt"/>
              </a:rPr>
              <a:t>The term was used on numerous occasions in the Old Testament (in reference to chosen priests, and kings).</a:t>
            </a:r>
          </a:p>
          <a:p>
            <a:pPr marL="1085850" lvl="2" indent="-171450">
              <a:buFont typeface="Arial" panose="020B0604020202020204" pitchFamily="34" charset="0"/>
              <a:buChar char="•"/>
            </a:pPr>
            <a:r>
              <a:rPr lang="en-US" dirty="0">
                <a:latin typeface="+mn-lt"/>
              </a:rPr>
              <a:t>Prophecies foretold that Israel’s Savior would be both King and Priest. (2 Samuel 7:12, King over kingdom), and (Zechariah 6:13, A “priest” on his throne)</a:t>
            </a:r>
          </a:p>
          <a:p>
            <a:pPr marL="1085850" lvl="2" indent="-171450">
              <a:buFont typeface="Arial" panose="020B0604020202020204" pitchFamily="34" charset="0"/>
              <a:buChar char="•"/>
            </a:pPr>
            <a:r>
              <a:rPr lang="en-US" dirty="0">
                <a:latin typeface="+mn-lt"/>
              </a:rPr>
              <a:t>The common term used to refer to the coming King/Priest, savior of Israel, came to be the </a:t>
            </a:r>
            <a:r>
              <a:rPr lang="en-US" dirty="0" err="1">
                <a:latin typeface="+mn-lt"/>
              </a:rPr>
              <a:t>Messias</a:t>
            </a:r>
            <a:r>
              <a:rPr lang="en-US" dirty="0">
                <a:latin typeface="+mn-lt"/>
              </a:rPr>
              <a:t>, the Christ.</a:t>
            </a:r>
          </a:p>
          <a:p>
            <a:pPr marL="628650" lvl="1" indent="-171450">
              <a:buFont typeface="Arial" panose="020B0604020202020204" pitchFamily="34" charset="0"/>
              <a:buChar char="•"/>
            </a:pPr>
            <a:r>
              <a:rPr lang="en-US" dirty="0">
                <a:latin typeface="+mn-lt"/>
              </a:rPr>
              <a:t>It is used of Jesus in this way</a:t>
            </a:r>
          </a:p>
          <a:p>
            <a:pPr marL="0" lvl="0" indent="0">
              <a:buFont typeface="Arial" panose="020B0604020202020204" pitchFamily="34" charset="0"/>
              <a:buNone/>
            </a:pPr>
            <a:r>
              <a:rPr lang="en-US" b="1" dirty="0">
                <a:latin typeface="+mn-lt"/>
              </a:rPr>
              <a:t>(Matthew 16:16), </a:t>
            </a:r>
            <a:r>
              <a:rPr lang="en-US" i="1" dirty="0">
                <a:latin typeface="+mn-lt"/>
              </a:rPr>
              <a:t>“</a:t>
            </a:r>
            <a:r>
              <a:rPr lang="en-US" i="1" dirty="0"/>
              <a:t>Simon Peter answered and said, ‘You are the </a:t>
            </a:r>
            <a:r>
              <a:rPr lang="en-US" i="1" u="sng" dirty="0"/>
              <a:t>Christ</a:t>
            </a:r>
            <a:r>
              <a:rPr lang="en-US" i="1" dirty="0"/>
              <a:t>, the Son of the living God.’”</a:t>
            </a:r>
          </a:p>
          <a:p>
            <a:pPr marL="1085850" lvl="2" indent="-171450">
              <a:buFont typeface="Arial" panose="020B0604020202020204" pitchFamily="34" charset="0"/>
              <a:buChar char="•"/>
            </a:pPr>
            <a:r>
              <a:rPr lang="en-US" i="0" dirty="0">
                <a:latin typeface="+mn-lt"/>
              </a:rPr>
              <a:t>Sometimes it appears before his Personal name</a:t>
            </a:r>
          </a:p>
          <a:p>
            <a:pPr marL="0" lvl="0" indent="0">
              <a:buFont typeface="Arial" panose="020B0604020202020204" pitchFamily="34" charset="0"/>
              <a:buNone/>
            </a:pPr>
            <a:r>
              <a:rPr lang="en-US" b="1" i="0" dirty="0">
                <a:latin typeface="+mn-lt"/>
              </a:rPr>
              <a:t>(Romans 8:1), </a:t>
            </a:r>
            <a:r>
              <a:rPr lang="en-US" i="1" dirty="0">
                <a:latin typeface="+mn-lt"/>
              </a:rPr>
              <a:t>“</a:t>
            </a:r>
            <a:r>
              <a:rPr lang="en-US" i="1" dirty="0"/>
              <a:t>There is therefore now no condemnation to those who are in </a:t>
            </a:r>
            <a:r>
              <a:rPr lang="en-US" i="1" u="sng" dirty="0"/>
              <a:t>Christ Jesus</a:t>
            </a:r>
            <a:r>
              <a:rPr lang="en-US" i="1" dirty="0"/>
              <a:t>, who do not walk according to the flesh, but according to the Spirit.”</a:t>
            </a:r>
            <a:endParaRPr lang="en-US" i="1" dirty="0">
              <a:latin typeface="+mn-lt"/>
            </a:endParaRPr>
          </a:p>
          <a:p>
            <a:pPr marL="1085850" lvl="2" indent="-171450">
              <a:buFont typeface="Arial" panose="020B0604020202020204" pitchFamily="34" charset="0"/>
              <a:buChar char="•"/>
            </a:pPr>
            <a:r>
              <a:rPr lang="en-US" i="0" dirty="0">
                <a:latin typeface="+mn-lt"/>
              </a:rPr>
              <a:t>Sometimes the personal name comes first</a:t>
            </a:r>
          </a:p>
          <a:p>
            <a:pPr marL="0" lvl="0" indent="0">
              <a:buFont typeface="Arial" panose="020B0604020202020204" pitchFamily="34" charset="0"/>
              <a:buNone/>
            </a:pPr>
            <a:r>
              <a:rPr lang="en-US" b="1" i="0" dirty="0">
                <a:latin typeface="+mn-lt"/>
              </a:rPr>
              <a:t>(Matthew 1:18),</a:t>
            </a:r>
            <a:r>
              <a:rPr lang="en-US" i="0" dirty="0">
                <a:latin typeface="+mn-lt"/>
              </a:rPr>
              <a:t> </a:t>
            </a:r>
            <a:r>
              <a:rPr lang="en-US" i="1" dirty="0">
                <a:latin typeface="+mn-lt"/>
              </a:rPr>
              <a:t>“</a:t>
            </a:r>
            <a:r>
              <a:rPr lang="en-US" i="1" dirty="0"/>
              <a:t>Now the birth of </a:t>
            </a:r>
            <a:r>
              <a:rPr lang="en-US" i="1" u="sng" dirty="0"/>
              <a:t>Jesus Christ</a:t>
            </a:r>
            <a:r>
              <a:rPr lang="en-US" i="1" dirty="0"/>
              <a:t> was as follows: After His mother Mary was betrothed to Joseph, before they came together, she was found with child of the Holy Spirit.”</a:t>
            </a:r>
            <a:endParaRPr lang="en-US" i="1" dirty="0">
              <a:latin typeface="+mn-lt"/>
            </a:endParaRPr>
          </a:p>
          <a:p>
            <a:pPr marL="1085850" lvl="2" indent="-171450">
              <a:buFont typeface="Arial" panose="020B0604020202020204" pitchFamily="34" charset="0"/>
              <a:buChar char="•"/>
            </a:pPr>
            <a:r>
              <a:rPr lang="en-US" i="0" dirty="0">
                <a:latin typeface="+mn-lt"/>
              </a:rPr>
              <a:t>Sometimes the title Lord accompanies it</a:t>
            </a:r>
          </a:p>
          <a:p>
            <a:pPr marL="0" lvl="0" indent="0">
              <a:buFont typeface="Arial" panose="020B0604020202020204" pitchFamily="34" charset="0"/>
              <a:buNone/>
            </a:pPr>
            <a:r>
              <a:rPr lang="en-US" b="1" i="0" dirty="0">
                <a:latin typeface="+mn-lt"/>
              </a:rPr>
              <a:t>(2 Timothy 4:1-2),</a:t>
            </a:r>
            <a:r>
              <a:rPr lang="en-US" b="1" i="1" dirty="0">
                <a:latin typeface="+mn-lt"/>
              </a:rPr>
              <a:t> </a:t>
            </a:r>
            <a:r>
              <a:rPr lang="en-US" i="1" dirty="0">
                <a:latin typeface="+mn-lt"/>
              </a:rPr>
              <a:t>“</a:t>
            </a:r>
            <a:r>
              <a:rPr lang="en-US" i="1" dirty="0"/>
              <a:t>I charge you therefore before God and the Lord Jesus Christ, who will judge the living and the dead at His appearing and His kingdom:</a:t>
            </a:r>
            <a:r>
              <a:rPr lang="en-US" i="1" baseline="30000" dirty="0"/>
              <a:t> 2</a:t>
            </a:r>
            <a:r>
              <a:rPr lang="en-US" i="1" dirty="0"/>
              <a:t> Preach the word! Be ready in season and out of season. Convince, rebuke, exhort, with all longsuffering and teaching.”</a:t>
            </a:r>
            <a:endParaRPr lang="en-US" i="1" dirty="0">
              <a:latin typeface="+mn-lt"/>
            </a:endParaRPr>
          </a:p>
          <a:p>
            <a:pPr marL="171450" indent="-171450" algn="l">
              <a:buFont typeface="Arial" panose="020B0604020202020204" pitchFamily="34" charset="0"/>
              <a:buChar char="•"/>
            </a:pPr>
            <a:r>
              <a:rPr lang="en-US" b="1" dirty="0">
                <a:latin typeface="+mn-lt"/>
              </a:rPr>
              <a:t>[CLICK] Savior</a:t>
            </a:r>
            <a:endParaRPr lang="en-US" dirty="0">
              <a:latin typeface="+mn-lt"/>
            </a:endParaRPr>
          </a:p>
          <a:p>
            <a:pPr marL="628650" lvl="1" indent="-171450">
              <a:buFont typeface="Arial" panose="020B0604020202020204" pitchFamily="34" charset="0"/>
              <a:buChar char="•"/>
            </a:pPr>
            <a:r>
              <a:rPr lang="en-US" dirty="0">
                <a:latin typeface="+mn-lt"/>
              </a:rPr>
              <a:t>The title "Savior" means deliverer or preserver. It is a fitting title for Jesus as the author of our salvation.</a:t>
            </a:r>
          </a:p>
          <a:p>
            <a:pPr marL="0" lvl="0" indent="0">
              <a:buFont typeface="Arial" panose="020B0604020202020204" pitchFamily="34" charset="0"/>
              <a:buNone/>
            </a:pPr>
            <a:r>
              <a:rPr lang="en-US" b="1" dirty="0">
                <a:latin typeface="+mn-lt"/>
              </a:rPr>
              <a:t>(</a:t>
            </a:r>
            <a:r>
              <a:rPr lang="en-US" b="1" dirty="0"/>
              <a:t>John 3:16-17), </a:t>
            </a:r>
            <a:r>
              <a:rPr lang="en-US" i="1" dirty="0"/>
              <a:t>“For God so loved the world that He gave His only begotten Son, that whoever believes in Him should not perish but have everlasting life.</a:t>
            </a:r>
            <a:r>
              <a:rPr lang="en-US" i="1" baseline="30000" dirty="0"/>
              <a:t> 17</a:t>
            </a:r>
            <a:r>
              <a:rPr lang="en-US" i="1" dirty="0"/>
              <a:t> For God did not send His Son into the world to condemn the world, but that the world through Him might be saved.”</a:t>
            </a:r>
          </a:p>
          <a:p>
            <a:pPr marL="628650" lvl="1" indent="-171450">
              <a:buFont typeface="Arial" panose="020B0604020202020204" pitchFamily="34" charset="0"/>
              <a:buChar char="•"/>
            </a:pPr>
            <a:r>
              <a:rPr lang="en-US" dirty="0">
                <a:latin typeface="+mn-lt"/>
              </a:rPr>
              <a:t>Many Samaritans were convinced that Jesus was the Savior</a:t>
            </a:r>
          </a:p>
          <a:p>
            <a:pPr marL="0" lvl="0" indent="0">
              <a:buFont typeface="Arial" panose="020B0604020202020204" pitchFamily="34" charset="0"/>
              <a:buNone/>
            </a:pPr>
            <a:r>
              <a:rPr lang="en-US" b="1" dirty="0">
                <a:latin typeface="+mn-lt"/>
              </a:rPr>
              <a:t>(John 4:39-42), </a:t>
            </a:r>
            <a:r>
              <a:rPr lang="en-US" i="1" dirty="0">
                <a:latin typeface="+mn-lt"/>
              </a:rPr>
              <a:t>“A</a:t>
            </a:r>
            <a:r>
              <a:rPr lang="en-US" i="1" dirty="0"/>
              <a:t>nd many of the Samaritans of that city believed in Him because of the word of the woman who testified, “He told me all that I ever did.”</a:t>
            </a:r>
            <a:r>
              <a:rPr lang="en-US" i="1" baseline="30000" dirty="0"/>
              <a:t> 40</a:t>
            </a:r>
            <a:r>
              <a:rPr lang="en-US" i="1" dirty="0"/>
              <a:t> So when the Samaritans had come to Him, they urged Him to stay with them; and He stayed there two days.</a:t>
            </a:r>
            <a:r>
              <a:rPr lang="en-US" i="1" baseline="30000" dirty="0"/>
              <a:t> 41</a:t>
            </a:r>
            <a:r>
              <a:rPr lang="en-US" i="1" dirty="0"/>
              <a:t> And many more believed because of His own word. </a:t>
            </a:r>
            <a:r>
              <a:rPr lang="en-US" i="1" baseline="30000" dirty="0"/>
              <a:t>42</a:t>
            </a:r>
            <a:r>
              <a:rPr lang="en-US" i="1" dirty="0"/>
              <a:t> Then they said to the woman, “Now we believe, not because of what you said, for we ourselves have heard Him and we know that this is indeed the Christ, the Savior of the world.”</a:t>
            </a:r>
          </a:p>
          <a:p>
            <a:pPr marL="628650" lvl="1" indent="-171450">
              <a:buFont typeface="Arial" panose="020B0604020202020204" pitchFamily="34" charset="0"/>
              <a:buChar char="•"/>
            </a:pPr>
            <a:r>
              <a:rPr lang="en-US" dirty="0">
                <a:latin typeface="+mn-lt"/>
              </a:rPr>
              <a:t>Consider the description here given to Jesus by Peter, that includes about all of it!</a:t>
            </a:r>
          </a:p>
          <a:p>
            <a:pPr marL="0" lvl="0" indent="0">
              <a:buFont typeface="Arial" panose="020B0604020202020204" pitchFamily="34" charset="0"/>
              <a:buNone/>
            </a:pPr>
            <a:r>
              <a:rPr lang="en-US" b="1" dirty="0">
                <a:latin typeface="+mn-lt"/>
              </a:rPr>
              <a:t>(2 Peter 3:18), </a:t>
            </a:r>
            <a:r>
              <a:rPr lang="en-US" i="1" dirty="0">
                <a:latin typeface="+mn-lt"/>
              </a:rPr>
              <a:t>“B</a:t>
            </a:r>
            <a:r>
              <a:rPr lang="en-US" i="1" dirty="0"/>
              <a:t>ut grow in the grace and knowledge of our Lord and Savior Jesus Christ. To Him be the glory both now and forever. Amen.”</a:t>
            </a:r>
            <a:endParaRPr lang="en-US" i="1" dirty="0">
              <a:latin typeface="+mn-lt"/>
            </a:endParaRPr>
          </a:p>
          <a:p>
            <a:pPr marL="171450" indent="-171450" algn="l">
              <a:buFont typeface="Arial" panose="020B0604020202020204" pitchFamily="34" charset="0"/>
              <a:buChar char="•"/>
            </a:pPr>
            <a:r>
              <a:rPr lang="en-US" b="1" dirty="0">
                <a:latin typeface="+mn-lt"/>
              </a:rPr>
              <a:t>Lamb Of God</a:t>
            </a:r>
            <a:endParaRPr lang="en-US" dirty="0">
              <a:latin typeface="+mn-lt"/>
            </a:endParaRPr>
          </a:p>
          <a:p>
            <a:pPr marL="628650" lvl="1" indent="-171450">
              <a:buFont typeface="Arial" panose="020B0604020202020204" pitchFamily="34" charset="0"/>
              <a:buChar char="•"/>
            </a:pPr>
            <a:r>
              <a:rPr lang="en-US" dirty="0">
                <a:latin typeface="+mn-lt"/>
              </a:rPr>
              <a:t>This is one of a number of metaphorical titles for Jesus. </a:t>
            </a:r>
          </a:p>
          <a:p>
            <a:pPr marL="628650" lvl="1" indent="-171450">
              <a:buFont typeface="Arial" panose="020B0604020202020204" pitchFamily="34" charset="0"/>
              <a:buChar char="•"/>
            </a:pPr>
            <a:r>
              <a:rPr lang="en-US" dirty="0">
                <a:latin typeface="+mn-lt"/>
              </a:rPr>
              <a:t>A metaphor is a term denoting one kind to suggest a comparison with another. </a:t>
            </a:r>
          </a:p>
          <a:p>
            <a:pPr marL="628650" lvl="1" indent="-171450">
              <a:buFont typeface="Arial" panose="020B0604020202020204" pitchFamily="34" charset="0"/>
              <a:buChar char="•"/>
            </a:pPr>
            <a:r>
              <a:rPr lang="en-US" dirty="0">
                <a:latin typeface="+mn-lt"/>
              </a:rPr>
              <a:t>Lambs were used for sacrifice under the law of Moses. </a:t>
            </a:r>
          </a:p>
          <a:p>
            <a:pPr marL="628650" lvl="1" indent="-171450">
              <a:buFont typeface="Arial" panose="020B0604020202020204" pitchFamily="34" charset="0"/>
              <a:buChar char="•"/>
            </a:pPr>
            <a:r>
              <a:rPr lang="en-US" dirty="0">
                <a:latin typeface="+mn-lt"/>
              </a:rPr>
              <a:t>Jesus is the "Lamb of God" because He is the sacrifice that God provided for us. </a:t>
            </a:r>
          </a:p>
          <a:p>
            <a:pPr marL="1085850" lvl="2" indent="-171450">
              <a:buFont typeface="Arial" panose="020B0604020202020204" pitchFamily="34" charset="0"/>
              <a:buChar char="•"/>
            </a:pPr>
            <a:r>
              <a:rPr lang="en-US" dirty="0">
                <a:latin typeface="+mn-lt"/>
              </a:rPr>
              <a:t>The prophets spoke of the coming Messiah in this way</a:t>
            </a:r>
          </a:p>
          <a:p>
            <a:pPr marL="0" lvl="0" indent="0">
              <a:buFont typeface="Arial" panose="020B0604020202020204" pitchFamily="34" charset="0"/>
              <a:buNone/>
            </a:pPr>
            <a:r>
              <a:rPr lang="en-US" b="1" dirty="0">
                <a:latin typeface="+mn-lt"/>
              </a:rPr>
              <a:t>(Isaiah 53:7), </a:t>
            </a:r>
            <a:r>
              <a:rPr lang="en-US" b="0" i="1" dirty="0">
                <a:latin typeface="+mn-lt"/>
              </a:rPr>
              <a:t>“</a:t>
            </a:r>
            <a:r>
              <a:rPr lang="en-US" b="0" i="1" dirty="0"/>
              <a:t>He was oppressed and He was afflicted, yet He opened not His mouth; He was led as a lamb to the slaughter, and as a sheep before its shearers is silent, so He opened not His mouth.</a:t>
            </a:r>
            <a:r>
              <a:rPr lang="en-US" b="0" i="1" dirty="0">
                <a:latin typeface="+mn-lt"/>
              </a:rPr>
              <a:t>” </a:t>
            </a:r>
            <a:r>
              <a:rPr lang="en-US" dirty="0">
                <a:latin typeface="+mn-lt"/>
              </a:rPr>
              <a:t>(cf. Acts 8:32, this is where the Eunuch was reading from).</a:t>
            </a:r>
          </a:p>
          <a:p>
            <a:pPr marL="1085850" lvl="2" indent="-171450">
              <a:buFont typeface="Arial" panose="020B0604020202020204" pitchFamily="34" charset="0"/>
              <a:buChar char="•"/>
            </a:pPr>
            <a:r>
              <a:rPr lang="en-US" dirty="0">
                <a:latin typeface="+mn-lt"/>
              </a:rPr>
              <a:t>John the Baptist honored Jesus with this meaningful title</a:t>
            </a:r>
          </a:p>
          <a:p>
            <a:pPr marL="0" lvl="0" indent="0">
              <a:buFont typeface="Arial" panose="020B0604020202020204" pitchFamily="34" charset="0"/>
              <a:buNone/>
            </a:pPr>
            <a:r>
              <a:rPr lang="en-US" b="1" dirty="0">
                <a:latin typeface="+mn-lt"/>
              </a:rPr>
              <a:t>(John 1:29), </a:t>
            </a:r>
            <a:r>
              <a:rPr lang="en-US" i="1" dirty="0">
                <a:latin typeface="+mn-lt"/>
              </a:rPr>
              <a:t>“</a:t>
            </a:r>
            <a:r>
              <a:rPr lang="en-US" i="1" dirty="0"/>
              <a:t>The next day John saw Jesus coming toward him, and said, “Behold! The Lamb of God who takes away the sin of the world!”</a:t>
            </a:r>
            <a:r>
              <a:rPr lang="en-US" i="1" dirty="0">
                <a:latin typeface="+mn-lt"/>
              </a:rPr>
              <a:t> </a:t>
            </a:r>
          </a:p>
          <a:p>
            <a:pPr marL="1085850" lvl="2" indent="-171450">
              <a:buFont typeface="Arial" panose="020B0604020202020204" pitchFamily="34" charset="0"/>
              <a:buChar char="•"/>
            </a:pPr>
            <a:r>
              <a:rPr lang="en-US" dirty="0">
                <a:latin typeface="+mn-lt"/>
              </a:rPr>
              <a:t>The imagery of the </a:t>
            </a:r>
            <a:r>
              <a:rPr lang="en-US" i="1" dirty="0">
                <a:latin typeface="+mn-lt"/>
              </a:rPr>
              <a:t>“Lamb as though He had been slain” </a:t>
            </a:r>
            <a:r>
              <a:rPr lang="en-US" dirty="0">
                <a:latin typeface="+mn-lt"/>
              </a:rPr>
              <a:t>is used 30 different times in Revelation.  The book of life is referred to in Revelation 13:8 as, </a:t>
            </a:r>
            <a:r>
              <a:rPr lang="en-US" i="1" dirty="0">
                <a:latin typeface="+mn-lt"/>
              </a:rPr>
              <a:t>“t</a:t>
            </a:r>
            <a:r>
              <a:rPr lang="en-US" i="1" dirty="0"/>
              <a:t>he Book of Life of the Lamb slain from the foundation of the world.”</a:t>
            </a:r>
            <a:endParaRPr lang="en-US" i="1" dirty="0">
              <a:latin typeface="+mn-lt"/>
            </a:endParaRPr>
          </a:p>
          <a:p>
            <a:pPr marL="1085850" lvl="2" indent="-171450">
              <a:buFont typeface="Arial" panose="020B0604020202020204" pitchFamily="34" charset="0"/>
              <a:buChar char="•"/>
            </a:pPr>
            <a:r>
              <a:rPr lang="en-US" dirty="0">
                <a:latin typeface="+mn-lt"/>
              </a:rPr>
              <a:t>Like the literal lamb that was suited for sacrifice, Jesus is our perfect sacrifice. </a:t>
            </a:r>
          </a:p>
          <a:p>
            <a:pPr marL="0" lvl="0" indent="0">
              <a:buFont typeface="Arial" panose="020B0604020202020204" pitchFamily="34" charset="0"/>
              <a:buNone/>
            </a:pPr>
            <a:r>
              <a:rPr lang="en-US" b="1" dirty="0">
                <a:latin typeface="+mn-lt"/>
              </a:rPr>
              <a:t>(1 Peter 1:18-19), </a:t>
            </a:r>
            <a:r>
              <a:rPr lang="en-US" i="1" dirty="0">
                <a:latin typeface="+mn-lt"/>
              </a:rPr>
              <a:t>“</a:t>
            </a:r>
            <a:r>
              <a:rPr lang="en-US" i="1" dirty="0"/>
              <a:t>knowing that you were not redeemed with corruptible things, like silver or gold, from your aimless conduct received by tradition from your fathers,</a:t>
            </a:r>
            <a:r>
              <a:rPr lang="en-US" i="1" baseline="30000" dirty="0"/>
              <a:t> 19</a:t>
            </a:r>
            <a:r>
              <a:rPr lang="en-US" i="1" dirty="0"/>
              <a:t> but with the precious blood of Christ, as of a lamb without blemish and without spot.”</a:t>
            </a:r>
            <a:endParaRPr lang="en-US" i="1" dirty="0">
              <a:latin typeface="+mn-lt"/>
            </a:endParaRPr>
          </a:p>
          <a:p>
            <a:pPr marL="0" lvl="0" indent="0">
              <a:buFont typeface="Arial" panose="020B0604020202020204" pitchFamily="34" charset="0"/>
              <a:buNone/>
            </a:pPr>
            <a:endParaRPr lang="en-US" i="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23109-F9D8-4835-8026-63EDD4AB54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718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latin typeface="+mn-lt"/>
              </a:rPr>
              <a:t>These are just a few of the many titles applied to Jesus in the Bible.</a:t>
            </a:r>
          </a:p>
          <a:p>
            <a:pPr marL="171450" lvl="0" indent="-171450">
              <a:buFont typeface="Arial" panose="020B0604020202020204" pitchFamily="34" charset="0"/>
              <a:buChar char="•"/>
            </a:pPr>
            <a:r>
              <a:rPr lang="en-US" b="1" dirty="0">
                <a:latin typeface="+mn-lt"/>
              </a:rPr>
              <a:t>Can you imagine walking with Jesus in the first century.</a:t>
            </a:r>
          </a:p>
          <a:p>
            <a:pPr marL="628650" lvl="1" indent="-171450">
              <a:buFont typeface="Arial" panose="020B0604020202020204" pitchFamily="34" charset="0"/>
              <a:buChar char="•"/>
            </a:pPr>
            <a:r>
              <a:rPr lang="en-US" b="0" dirty="0">
                <a:latin typeface="+mn-lt"/>
              </a:rPr>
              <a:t>Being in the presence of a Master teacher, the One given all authority in heaven and on earth, the One chosen by God, The Savior of the Entire world, who through His sinless sacrifice paid the price for our sin!</a:t>
            </a:r>
          </a:p>
          <a:p>
            <a:pPr marL="171450" indent="-171450">
              <a:buFont typeface="Arial" panose="020B0604020202020204" pitchFamily="34" charset="0"/>
              <a:buChar char="•"/>
            </a:pPr>
            <a:r>
              <a:rPr lang="en-US" b="1" i="0" dirty="0"/>
              <a:t>The show the glory of Jesus, God’s Son</a:t>
            </a:r>
          </a:p>
          <a:p>
            <a:pPr marL="0" indent="0">
              <a:buFont typeface="Arial" panose="020B0604020202020204" pitchFamily="34" charset="0"/>
              <a:buNone/>
            </a:pPr>
            <a:r>
              <a:rPr lang="en-US" b="1" dirty="0"/>
              <a:t>(Hebrews 1:1-4), </a:t>
            </a:r>
            <a:r>
              <a:rPr lang="en-US" i="1" dirty="0"/>
              <a:t>“God, who at various times and in various ways spoke in time past to the fathers by the prophets,</a:t>
            </a:r>
            <a:r>
              <a:rPr lang="en-US" i="1" baseline="30000" dirty="0"/>
              <a:t> 2</a:t>
            </a:r>
            <a:r>
              <a:rPr lang="en-US" i="1" dirty="0"/>
              <a:t> has in these last days spoken to us by His Son, whom He has appointed heir of all things, through whom also He made the worlds;</a:t>
            </a:r>
            <a:r>
              <a:rPr lang="en-US" i="1" baseline="30000" dirty="0"/>
              <a:t> 3</a:t>
            </a:r>
            <a:r>
              <a:rPr lang="en-US" i="1" dirty="0"/>
              <a:t> who being the brightness of His glory and the express image of His person, and upholding all things by the word of His power, when He had by Himself purged our sins, sat down at the right hand of the Majesty on high,</a:t>
            </a:r>
            <a:r>
              <a:rPr lang="en-US" i="1" baseline="30000" dirty="0"/>
              <a:t> 4</a:t>
            </a:r>
            <a:r>
              <a:rPr lang="en-US" i="1" dirty="0"/>
              <a:t> having become so much better than the angels, as He has by inheritance obtained a more excellent name than they.”</a:t>
            </a:r>
            <a:endParaRPr lang="en-US" b="1" i="1" dirty="0"/>
          </a:p>
        </p:txBody>
      </p:sp>
      <p:sp>
        <p:nvSpPr>
          <p:cNvPr id="4" name="Slide Number Placeholder 3"/>
          <p:cNvSpPr>
            <a:spLocks noGrp="1"/>
          </p:cNvSpPr>
          <p:nvPr>
            <p:ph type="sldNum" sz="quarter" idx="5"/>
          </p:nvPr>
        </p:nvSpPr>
        <p:spPr/>
        <p:txBody>
          <a:bodyPr/>
          <a:lstStyle/>
          <a:p>
            <a:fld id="{83223109-F9D8-4835-8026-63EDD4AB5498}" type="slidenum">
              <a:rPr lang="en-US" smtClean="0"/>
              <a:t>3</a:t>
            </a:fld>
            <a:endParaRPr lang="en-US"/>
          </a:p>
        </p:txBody>
      </p:sp>
    </p:spTree>
    <p:extLst>
      <p:ext uri="{BB962C8B-B14F-4D97-AF65-F5344CB8AC3E}">
        <p14:creationId xmlns:p14="http://schemas.microsoft.com/office/powerpoint/2010/main" val="2859007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228B-C1C0-8D49-BFF3-9C99919D96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57F12B-7116-C1E0-38C3-C71F569875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5B10A1-0894-28F5-2585-EC88BD1E6828}"/>
              </a:ext>
            </a:extLst>
          </p:cNvPr>
          <p:cNvSpPr>
            <a:spLocks noGrp="1"/>
          </p:cNvSpPr>
          <p:nvPr>
            <p:ph type="dt" sz="half" idx="10"/>
          </p:nvPr>
        </p:nvSpPr>
        <p:spPr/>
        <p:txBody>
          <a:bodyPr/>
          <a:lstStyle/>
          <a:p>
            <a:fld id="{B79B1C1E-9587-4F05-9043-FA69DCF14DA4}" type="datetimeFigureOut">
              <a:rPr lang="en-US" smtClean="0"/>
              <a:t>12/14/2022</a:t>
            </a:fld>
            <a:endParaRPr lang="en-US"/>
          </a:p>
        </p:txBody>
      </p:sp>
      <p:sp>
        <p:nvSpPr>
          <p:cNvPr id="5" name="Footer Placeholder 4">
            <a:extLst>
              <a:ext uri="{FF2B5EF4-FFF2-40B4-BE49-F238E27FC236}">
                <a16:creationId xmlns:a16="http://schemas.microsoft.com/office/drawing/2014/main" id="{AE23A473-2F23-56C8-7204-AF56C6BBE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9D691-F7F5-431C-5B13-4ABEB75AD7A4}"/>
              </a:ext>
            </a:extLst>
          </p:cNvPr>
          <p:cNvSpPr>
            <a:spLocks noGrp="1"/>
          </p:cNvSpPr>
          <p:nvPr>
            <p:ph type="sldNum" sz="quarter" idx="12"/>
          </p:nvPr>
        </p:nvSpPr>
        <p:spPr/>
        <p:txBody>
          <a:bodyPr/>
          <a:lstStyle/>
          <a:p>
            <a:fld id="{93F33807-757D-47D3-A564-2D6FBF3D69BC}" type="slidenum">
              <a:rPr lang="en-US" smtClean="0"/>
              <a:t>‹#›</a:t>
            </a:fld>
            <a:endParaRPr lang="en-US"/>
          </a:p>
        </p:txBody>
      </p:sp>
    </p:spTree>
    <p:extLst>
      <p:ext uri="{BB962C8B-B14F-4D97-AF65-F5344CB8AC3E}">
        <p14:creationId xmlns:p14="http://schemas.microsoft.com/office/powerpoint/2010/main" val="83782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33963-37D0-6175-EA00-CBDD894F95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16FB48-32E7-CAE6-2C47-7C3C0A7853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B81D5-DD03-93B6-27B4-CAAF751353AD}"/>
              </a:ext>
            </a:extLst>
          </p:cNvPr>
          <p:cNvSpPr>
            <a:spLocks noGrp="1"/>
          </p:cNvSpPr>
          <p:nvPr>
            <p:ph type="dt" sz="half" idx="10"/>
          </p:nvPr>
        </p:nvSpPr>
        <p:spPr/>
        <p:txBody>
          <a:bodyPr/>
          <a:lstStyle/>
          <a:p>
            <a:fld id="{B79B1C1E-9587-4F05-9043-FA69DCF14DA4}" type="datetimeFigureOut">
              <a:rPr lang="en-US" smtClean="0"/>
              <a:t>12/14/2022</a:t>
            </a:fld>
            <a:endParaRPr lang="en-US"/>
          </a:p>
        </p:txBody>
      </p:sp>
      <p:sp>
        <p:nvSpPr>
          <p:cNvPr id="5" name="Footer Placeholder 4">
            <a:extLst>
              <a:ext uri="{FF2B5EF4-FFF2-40B4-BE49-F238E27FC236}">
                <a16:creationId xmlns:a16="http://schemas.microsoft.com/office/drawing/2014/main" id="{04A15BC3-FC8B-01F3-DC97-BE799B3D2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2EC51-35B1-2AD1-B546-B7A9561E3AC2}"/>
              </a:ext>
            </a:extLst>
          </p:cNvPr>
          <p:cNvSpPr>
            <a:spLocks noGrp="1"/>
          </p:cNvSpPr>
          <p:nvPr>
            <p:ph type="sldNum" sz="quarter" idx="12"/>
          </p:nvPr>
        </p:nvSpPr>
        <p:spPr/>
        <p:txBody>
          <a:bodyPr/>
          <a:lstStyle/>
          <a:p>
            <a:fld id="{93F33807-757D-47D3-A564-2D6FBF3D69BC}" type="slidenum">
              <a:rPr lang="en-US" smtClean="0"/>
              <a:t>‹#›</a:t>
            </a:fld>
            <a:endParaRPr lang="en-US"/>
          </a:p>
        </p:txBody>
      </p:sp>
    </p:spTree>
    <p:extLst>
      <p:ext uri="{BB962C8B-B14F-4D97-AF65-F5344CB8AC3E}">
        <p14:creationId xmlns:p14="http://schemas.microsoft.com/office/powerpoint/2010/main" val="356499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1A3A43-E0E3-3E8F-11DC-73132670EB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781B64-D155-B407-EE9B-BE0F92AC2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0E9E5-D70D-46D4-A3E3-BAB635C4836C}"/>
              </a:ext>
            </a:extLst>
          </p:cNvPr>
          <p:cNvSpPr>
            <a:spLocks noGrp="1"/>
          </p:cNvSpPr>
          <p:nvPr>
            <p:ph type="dt" sz="half" idx="10"/>
          </p:nvPr>
        </p:nvSpPr>
        <p:spPr/>
        <p:txBody>
          <a:bodyPr/>
          <a:lstStyle/>
          <a:p>
            <a:fld id="{B79B1C1E-9587-4F05-9043-FA69DCF14DA4}" type="datetimeFigureOut">
              <a:rPr lang="en-US" smtClean="0"/>
              <a:t>12/14/2022</a:t>
            </a:fld>
            <a:endParaRPr lang="en-US"/>
          </a:p>
        </p:txBody>
      </p:sp>
      <p:sp>
        <p:nvSpPr>
          <p:cNvPr id="5" name="Footer Placeholder 4">
            <a:extLst>
              <a:ext uri="{FF2B5EF4-FFF2-40B4-BE49-F238E27FC236}">
                <a16:creationId xmlns:a16="http://schemas.microsoft.com/office/drawing/2014/main" id="{3CA08086-DCCD-9124-E130-7D5F302B8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8DFC9-4630-958C-5309-F0967B6FA0A7}"/>
              </a:ext>
            </a:extLst>
          </p:cNvPr>
          <p:cNvSpPr>
            <a:spLocks noGrp="1"/>
          </p:cNvSpPr>
          <p:nvPr>
            <p:ph type="sldNum" sz="quarter" idx="12"/>
          </p:nvPr>
        </p:nvSpPr>
        <p:spPr/>
        <p:txBody>
          <a:bodyPr/>
          <a:lstStyle/>
          <a:p>
            <a:fld id="{93F33807-757D-47D3-A564-2D6FBF3D69BC}" type="slidenum">
              <a:rPr lang="en-US" smtClean="0"/>
              <a:t>‹#›</a:t>
            </a:fld>
            <a:endParaRPr lang="en-US"/>
          </a:p>
        </p:txBody>
      </p:sp>
    </p:spTree>
    <p:extLst>
      <p:ext uri="{BB962C8B-B14F-4D97-AF65-F5344CB8AC3E}">
        <p14:creationId xmlns:p14="http://schemas.microsoft.com/office/powerpoint/2010/main" val="419809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A61A-28EE-329D-2B45-44495CCAD7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A6D8B-2BFE-517C-7094-E8E09B2367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968BA-5BD1-9319-6B5C-F4DA7742E977}"/>
              </a:ext>
            </a:extLst>
          </p:cNvPr>
          <p:cNvSpPr>
            <a:spLocks noGrp="1"/>
          </p:cNvSpPr>
          <p:nvPr>
            <p:ph type="dt" sz="half" idx="10"/>
          </p:nvPr>
        </p:nvSpPr>
        <p:spPr/>
        <p:txBody>
          <a:bodyPr/>
          <a:lstStyle/>
          <a:p>
            <a:fld id="{B79B1C1E-9587-4F05-9043-FA69DCF14DA4}" type="datetimeFigureOut">
              <a:rPr lang="en-US" smtClean="0"/>
              <a:t>12/14/2022</a:t>
            </a:fld>
            <a:endParaRPr lang="en-US"/>
          </a:p>
        </p:txBody>
      </p:sp>
      <p:sp>
        <p:nvSpPr>
          <p:cNvPr id="5" name="Footer Placeholder 4">
            <a:extLst>
              <a:ext uri="{FF2B5EF4-FFF2-40B4-BE49-F238E27FC236}">
                <a16:creationId xmlns:a16="http://schemas.microsoft.com/office/drawing/2014/main" id="{C2618AFD-B7CC-79BB-233B-648E21D3B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E8D7D-98BB-7C47-C728-E59E8C40525E}"/>
              </a:ext>
            </a:extLst>
          </p:cNvPr>
          <p:cNvSpPr>
            <a:spLocks noGrp="1"/>
          </p:cNvSpPr>
          <p:nvPr>
            <p:ph type="sldNum" sz="quarter" idx="12"/>
          </p:nvPr>
        </p:nvSpPr>
        <p:spPr/>
        <p:txBody>
          <a:bodyPr/>
          <a:lstStyle/>
          <a:p>
            <a:fld id="{93F33807-757D-47D3-A564-2D6FBF3D69BC}" type="slidenum">
              <a:rPr lang="en-US" smtClean="0"/>
              <a:t>‹#›</a:t>
            </a:fld>
            <a:endParaRPr lang="en-US"/>
          </a:p>
        </p:txBody>
      </p:sp>
    </p:spTree>
    <p:extLst>
      <p:ext uri="{BB962C8B-B14F-4D97-AF65-F5344CB8AC3E}">
        <p14:creationId xmlns:p14="http://schemas.microsoft.com/office/powerpoint/2010/main" val="414500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793B6-5547-C04A-06CF-578009B7CE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7E0FB1-2052-4DC9-1648-104D3FEBB0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997CBC-4D05-4A63-7601-21EA50C17E0B}"/>
              </a:ext>
            </a:extLst>
          </p:cNvPr>
          <p:cNvSpPr>
            <a:spLocks noGrp="1"/>
          </p:cNvSpPr>
          <p:nvPr>
            <p:ph type="dt" sz="half" idx="10"/>
          </p:nvPr>
        </p:nvSpPr>
        <p:spPr/>
        <p:txBody>
          <a:bodyPr/>
          <a:lstStyle/>
          <a:p>
            <a:fld id="{B79B1C1E-9587-4F05-9043-FA69DCF14DA4}" type="datetimeFigureOut">
              <a:rPr lang="en-US" smtClean="0"/>
              <a:t>12/14/2022</a:t>
            </a:fld>
            <a:endParaRPr lang="en-US"/>
          </a:p>
        </p:txBody>
      </p:sp>
      <p:sp>
        <p:nvSpPr>
          <p:cNvPr id="5" name="Footer Placeholder 4">
            <a:extLst>
              <a:ext uri="{FF2B5EF4-FFF2-40B4-BE49-F238E27FC236}">
                <a16:creationId xmlns:a16="http://schemas.microsoft.com/office/drawing/2014/main" id="{D17A86F1-E574-DC1F-DC46-3347CF1C8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5CFD0-9A40-00BA-39CD-A28DD7E18FC3}"/>
              </a:ext>
            </a:extLst>
          </p:cNvPr>
          <p:cNvSpPr>
            <a:spLocks noGrp="1"/>
          </p:cNvSpPr>
          <p:nvPr>
            <p:ph type="sldNum" sz="quarter" idx="12"/>
          </p:nvPr>
        </p:nvSpPr>
        <p:spPr/>
        <p:txBody>
          <a:bodyPr/>
          <a:lstStyle/>
          <a:p>
            <a:fld id="{93F33807-757D-47D3-A564-2D6FBF3D69BC}" type="slidenum">
              <a:rPr lang="en-US" smtClean="0"/>
              <a:t>‹#›</a:t>
            </a:fld>
            <a:endParaRPr lang="en-US"/>
          </a:p>
        </p:txBody>
      </p:sp>
    </p:spTree>
    <p:extLst>
      <p:ext uri="{BB962C8B-B14F-4D97-AF65-F5344CB8AC3E}">
        <p14:creationId xmlns:p14="http://schemas.microsoft.com/office/powerpoint/2010/main" val="53704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0ED4D-17DE-3B63-7D1B-2239C8F30F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974F4F-21E7-B4D3-D2E1-26FD990951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F4674A-FDC3-43DE-787A-AD049DA0F8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9450A9-CA73-A5C1-41C1-72E962334E3B}"/>
              </a:ext>
            </a:extLst>
          </p:cNvPr>
          <p:cNvSpPr>
            <a:spLocks noGrp="1"/>
          </p:cNvSpPr>
          <p:nvPr>
            <p:ph type="dt" sz="half" idx="10"/>
          </p:nvPr>
        </p:nvSpPr>
        <p:spPr/>
        <p:txBody>
          <a:bodyPr/>
          <a:lstStyle/>
          <a:p>
            <a:fld id="{B79B1C1E-9587-4F05-9043-FA69DCF14DA4}" type="datetimeFigureOut">
              <a:rPr lang="en-US" smtClean="0"/>
              <a:t>12/14/2022</a:t>
            </a:fld>
            <a:endParaRPr lang="en-US"/>
          </a:p>
        </p:txBody>
      </p:sp>
      <p:sp>
        <p:nvSpPr>
          <p:cNvPr id="6" name="Footer Placeholder 5">
            <a:extLst>
              <a:ext uri="{FF2B5EF4-FFF2-40B4-BE49-F238E27FC236}">
                <a16:creationId xmlns:a16="http://schemas.microsoft.com/office/drawing/2014/main" id="{BADDECF6-090D-3907-3F47-9B82C664D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38331-9A88-2AE8-AE82-FB261BE5ACA4}"/>
              </a:ext>
            </a:extLst>
          </p:cNvPr>
          <p:cNvSpPr>
            <a:spLocks noGrp="1"/>
          </p:cNvSpPr>
          <p:nvPr>
            <p:ph type="sldNum" sz="quarter" idx="12"/>
          </p:nvPr>
        </p:nvSpPr>
        <p:spPr/>
        <p:txBody>
          <a:bodyPr/>
          <a:lstStyle/>
          <a:p>
            <a:fld id="{93F33807-757D-47D3-A564-2D6FBF3D69BC}" type="slidenum">
              <a:rPr lang="en-US" smtClean="0"/>
              <a:t>‹#›</a:t>
            </a:fld>
            <a:endParaRPr lang="en-US"/>
          </a:p>
        </p:txBody>
      </p:sp>
    </p:spTree>
    <p:extLst>
      <p:ext uri="{BB962C8B-B14F-4D97-AF65-F5344CB8AC3E}">
        <p14:creationId xmlns:p14="http://schemas.microsoft.com/office/powerpoint/2010/main" val="428946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91906-67E7-8C1E-FD7E-C0CC6DEB99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4A887-2CE3-5711-3D1C-FB418452E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E05014-C630-78F4-7D6D-BEAEAD5C2D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D7BE3-299B-DAC5-487E-8487BC8BB5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6D7000-51C4-CCD9-8388-B4719CED53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7BC4AD-A8D5-90AD-0ACD-65C8F45E77C7}"/>
              </a:ext>
            </a:extLst>
          </p:cNvPr>
          <p:cNvSpPr>
            <a:spLocks noGrp="1"/>
          </p:cNvSpPr>
          <p:nvPr>
            <p:ph type="dt" sz="half" idx="10"/>
          </p:nvPr>
        </p:nvSpPr>
        <p:spPr/>
        <p:txBody>
          <a:bodyPr/>
          <a:lstStyle/>
          <a:p>
            <a:fld id="{B79B1C1E-9587-4F05-9043-FA69DCF14DA4}" type="datetimeFigureOut">
              <a:rPr lang="en-US" smtClean="0"/>
              <a:t>12/14/2022</a:t>
            </a:fld>
            <a:endParaRPr lang="en-US"/>
          </a:p>
        </p:txBody>
      </p:sp>
      <p:sp>
        <p:nvSpPr>
          <p:cNvPr id="8" name="Footer Placeholder 7">
            <a:extLst>
              <a:ext uri="{FF2B5EF4-FFF2-40B4-BE49-F238E27FC236}">
                <a16:creationId xmlns:a16="http://schemas.microsoft.com/office/drawing/2014/main" id="{176C0CA2-B201-220F-51D7-EA537EDCB6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64C905-4DD4-42CB-D64A-4C315DCC74A2}"/>
              </a:ext>
            </a:extLst>
          </p:cNvPr>
          <p:cNvSpPr>
            <a:spLocks noGrp="1"/>
          </p:cNvSpPr>
          <p:nvPr>
            <p:ph type="sldNum" sz="quarter" idx="12"/>
          </p:nvPr>
        </p:nvSpPr>
        <p:spPr/>
        <p:txBody>
          <a:bodyPr/>
          <a:lstStyle/>
          <a:p>
            <a:fld id="{93F33807-757D-47D3-A564-2D6FBF3D69BC}" type="slidenum">
              <a:rPr lang="en-US" smtClean="0"/>
              <a:t>‹#›</a:t>
            </a:fld>
            <a:endParaRPr lang="en-US"/>
          </a:p>
        </p:txBody>
      </p:sp>
    </p:spTree>
    <p:extLst>
      <p:ext uri="{BB962C8B-B14F-4D97-AF65-F5344CB8AC3E}">
        <p14:creationId xmlns:p14="http://schemas.microsoft.com/office/powerpoint/2010/main" val="271451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0751-08B9-EB7D-B2EA-618D58599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9CA68E-19E2-9D86-58EB-93CBE09436CE}"/>
              </a:ext>
            </a:extLst>
          </p:cNvPr>
          <p:cNvSpPr>
            <a:spLocks noGrp="1"/>
          </p:cNvSpPr>
          <p:nvPr>
            <p:ph type="dt" sz="half" idx="10"/>
          </p:nvPr>
        </p:nvSpPr>
        <p:spPr/>
        <p:txBody>
          <a:bodyPr/>
          <a:lstStyle/>
          <a:p>
            <a:fld id="{B79B1C1E-9587-4F05-9043-FA69DCF14DA4}" type="datetimeFigureOut">
              <a:rPr lang="en-US" smtClean="0"/>
              <a:t>12/14/2022</a:t>
            </a:fld>
            <a:endParaRPr lang="en-US"/>
          </a:p>
        </p:txBody>
      </p:sp>
      <p:sp>
        <p:nvSpPr>
          <p:cNvPr id="4" name="Footer Placeholder 3">
            <a:extLst>
              <a:ext uri="{FF2B5EF4-FFF2-40B4-BE49-F238E27FC236}">
                <a16:creationId xmlns:a16="http://schemas.microsoft.com/office/drawing/2014/main" id="{4E446CAB-6C08-C0E3-5EC3-E5378CBA05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BFB642-B09C-05A2-4258-316A170CAE2A}"/>
              </a:ext>
            </a:extLst>
          </p:cNvPr>
          <p:cNvSpPr>
            <a:spLocks noGrp="1"/>
          </p:cNvSpPr>
          <p:nvPr>
            <p:ph type="sldNum" sz="quarter" idx="12"/>
          </p:nvPr>
        </p:nvSpPr>
        <p:spPr/>
        <p:txBody>
          <a:bodyPr/>
          <a:lstStyle/>
          <a:p>
            <a:fld id="{93F33807-757D-47D3-A564-2D6FBF3D69BC}" type="slidenum">
              <a:rPr lang="en-US" smtClean="0"/>
              <a:t>‹#›</a:t>
            </a:fld>
            <a:endParaRPr lang="en-US"/>
          </a:p>
        </p:txBody>
      </p:sp>
    </p:spTree>
    <p:extLst>
      <p:ext uri="{BB962C8B-B14F-4D97-AF65-F5344CB8AC3E}">
        <p14:creationId xmlns:p14="http://schemas.microsoft.com/office/powerpoint/2010/main" val="397303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6AB773-13A6-735D-0F55-97F27D5B3F99}"/>
              </a:ext>
            </a:extLst>
          </p:cNvPr>
          <p:cNvSpPr>
            <a:spLocks noGrp="1"/>
          </p:cNvSpPr>
          <p:nvPr>
            <p:ph type="dt" sz="half" idx="10"/>
          </p:nvPr>
        </p:nvSpPr>
        <p:spPr/>
        <p:txBody>
          <a:bodyPr/>
          <a:lstStyle/>
          <a:p>
            <a:fld id="{B79B1C1E-9587-4F05-9043-FA69DCF14DA4}" type="datetimeFigureOut">
              <a:rPr lang="en-US" smtClean="0"/>
              <a:t>12/14/2022</a:t>
            </a:fld>
            <a:endParaRPr lang="en-US"/>
          </a:p>
        </p:txBody>
      </p:sp>
      <p:sp>
        <p:nvSpPr>
          <p:cNvPr id="3" name="Footer Placeholder 2">
            <a:extLst>
              <a:ext uri="{FF2B5EF4-FFF2-40B4-BE49-F238E27FC236}">
                <a16:creationId xmlns:a16="http://schemas.microsoft.com/office/drawing/2014/main" id="{3784CC87-B910-2430-975A-B3AB5B599F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315CFA-8E4E-356D-69C1-2D712AB96830}"/>
              </a:ext>
            </a:extLst>
          </p:cNvPr>
          <p:cNvSpPr>
            <a:spLocks noGrp="1"/>
          </p:cNvSpPr>
          <p:nvPr>
            <p:ph type="sldNum" sz="quarter" idx="12"/>
          </p:nvPr>
        </p:nvSpPr>
        <p:spPr/>
        <p:txBody>
          <a:bodyPr/>
          <a:lstStyle/>
          <a:p>
            <a:fld id="{93F33807-757D-47D3-A564-2D6FBF3D69BC}" type="slidenum">
              <a:rPr lang="en-US" smtClean="0"/>
              <a:t>‹#›</a:t>
            </a:fld>
            <a:endParaRPr lang="en-US"/>
          </a:p>
        </p:txBody>
      </p:sp>
    </p:spTree>
    <p:extLst>
      <p:ext uri="{BB962C8B-B14F-4D97-AF65-F5344CB8AC3E}">
        <p14:creationId xmlns:p14="http://schemas.microsoft.com/office/powerpoint/2010/main" val="214021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8AC4-63EF-73B4-1C90-3ACE2477AE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9C2218-FA84-5B94-1399-815D5341E9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F7F05E-0EA5-2E57-4D9E-A977B5F94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5BA100-DB21-0FE7-A2D8-561848B7E676}"/>
              </a:ext>
            </a:extLst>
          </p:cNvPr>
          <p:cNvSpPr>
            <a:spLocks noGrp="1"/>
          </p:cNvSpPr>
          <p:nvPr>
            <p:ph type="dt" sz="half" idx="10"/>
          </p:nvPr>
        </p:nvSpPr>
        <p:spPr/>
        <p:txBody>
          <a:bodyPr/>
          <a:lstStyle/>
          <a:p>
            <a:fld id="{B79B1C1E-9587-4F05-9043-FA69DCF14DA4}" type="datetimeFigureOut">
              <a:rPr lang="en-US" smtClean="0"/>
              <a:t>12/14/2022</a:t>
            </a:fld>
            <a:endParaRPr lang="en-US"/>
          </a:p>
        </p:txBody>
      </p:sp>
      <p:sp>
        <p:nvSpPr>
          <p:cNvPr id="6" name="Footer Placeholder 5">
            <a:extLst>
              <a:ext uri="{FF2B5EF4-FFF2-40B4-BE49-F238E27FC236}">
                <a16:creationId xmlns:a16="http://schemas.microsoft.com/office/drawing/2014/main" id="{6ED5B399-7BD5-2B7B-F178-C3FEDFCB8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F0D1E-0846-20B4-027E-B4DDD3C08E09}"/>
              </a:ext>
            </a:extLst>
          </p:cNvPr>
          <p:cNvSpPr>
            <a:spLocks noGrp="1"/>
          </p:cNvSpPr>
          <p:nvPr>
            <p:ph type="sldNum" sz="quarter" idx="12"/>
          </p:nvPr>
        </p:nvSpPr>
        <p:spPr/>
        <p:txBody>
          <a:bodyPr/>
          <a:lstStyle/>
          <a:p>
            <a:fld id="{93F33807-757D-47D3-A564-2D6FBF3D69BC}" type="slidenum">
              <a:rPr lang="en-US" smtClean="0"/>
              <a:t>‹#›</a:t>
            </a:fld>
            <a:endParaRPr lang="en-US"/>
          </a:p>
        </p:txBody>
      </p:sp>
    </p:spTree>
    <p:extLst>
      <p:ext uri="{BB962C8B-B14F-4D97-AF65-F5344CB8AC3E}">
        <p14:creationId xmlns:p14="http://schemas.microsoft.com/office/powerpoint/2010/main" val="267888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2DF68-5B44-B985-E72B-875486FD2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69E38A-399C-8C92-823F-4110412ED7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714D5-BFCB-7182-FD0F-9FE50DA09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097EA5-4D56-5030-7E2B-ED0D6A1F1481}"/>
              </a:ext>
            </a:extLst>
          </p:cNvPr>
          <p:cNvSpPr>
            <a:spLocks noGrp="1"/>
          </p:cNvSpPr>
          <p:nvPr>
            <p:ph type="dt" sz="half" idx="10"/>
          </p:nvPr>
        </p:nvSpPr>
        <p:spPr/>
        <p:txBody>
          <a:bodyPr/>
          <a:lstStyle/>
          <a:p>
            <a:fld id="{B79B1C1E-9587-4F05-9043-FA69DCF14DA4}" type="datetimeFigureOut">
              <a:rPr lang="en-US" smtClean="0"/>
              <a:t>12/14/2022</a:t>
            </a:fld>
            <a:endParaRPr lang="en-US"/>
          </a:p>
        </p:txBody>
      </p:sp>
      <p:sp>
        <p:nvSpPr>
          <p:cNvPr id="6" name="Footer Placeholder 5">
            <a:extLst>
              <a:ext uri="{FF2B5EF4-FFF2-40B4-BE49-F238E27FC236}">
                <a16:creationId xmlns:a16="http://schemas.microsoft.com/office/drawing/2014/main" id="{923D9AF5-8082-08BE-4600-DF75CBD4D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8707D-0303-F962-40ED-3BE264AAB4CE}"/>
              </a:ext>
            </a:extLst>
          </p:cNvPr>
          <p:cNvSpPr>
            <a:spLocks noGrp="1"/>
          </p:cNvSpPr>
          <p:nvPr>
            <p:ph type="sldNum" sz="quarter" idx="12"/>
          </p:nvPr>
        </p:nvSpPr>
        <p:spPr/>
        <p:txBody>
          <a:bodyPr/>
          <a:lstStyle/>
          <a:p>
            <a:fld id="{93F33807-757D-47D3-A564-2D6FBF3D69BC}" type="slidenum">
              <a:rPr lang="en-US" smtClean="0"/>
              <a:t>‹#›</a:t>
            </a:fld>
            <a:endParaRPr lang="en-US"/>
          </a:p>
        </p:txBody>
      </p:sp>
    </p:spTree>
    <p:extLst>
      <p:ext uri="{BB962C8B-B14F-4D97-AF65-F5344CB8AC3E}">
        <p14:creationId xmlns:p14="http://schemas.microsoft.com/office/powerpoint/2010/main" val="1485655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2B2598-3D8D-0CAB-1A1A-304AC58821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160485-439C-E3E2-EFCD-00C3E2A080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37A06-F74C-13C7-92C4-B370F719A9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B1C1E-9587-4F05-9043-FA69DCF14DA4}" type="datetimeFigureOut">
              <a:rPr lang="en-US" smtClean="0"/>
              <a:t>12/14/2022</a:t>
            </a:fld>
            <a:endParaRPr lang="en-US"/>
          </a:p>
        </p:txBody>
      </p:sp>
      <p:sp>
        <p:nvSpPr>
          <p:cNvPr id="5" name="Footer Placeholder 4">
            <a:extLst>
              <a:ext uri="{FF2B5EF4-FFF2-40B4-BE49-F238E27FC236}">
                <a16:creationId xmlns:a16="http://schemas.microsoft.com/office/drawing/2014/main" id="{86FDB8EB-B098-271E-3AD2-E9C0928784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7F7B33-4F60-FFE8-BBEA-55B34C2895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33807-757D-47D3-A564-2D6FBF3D69BC}" type="slidenum">
              <a:rPr lang="en-US" smtClean="0"/>
              <a:t>‹#›</a:t>
            </a:fld>
            <a:endParaRPr lang="en-US"/>
          </a:p>
        </p:txBody>
      </p:sp>
    </p:spTree>
    <p:extLst>
      <p:ext uri="{BB962C8B-B14F-4D97-AF65-F5344CB8AC3E}">
        <p14:creationId xmlns:p14="http://schemas.microsoft.com/office/powerpoint/2010/main" val="1218786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AAB1-A17E-8338-F9EC-C7FADFFD011E}"/>
              </a:ext>
            </a:extLst>
          </p:cNvPr>
          <p:cNvSpPr>
            <a:spLocks noGrp="1"/>
          </p:cNvSpPr>
          <p:nvPr>
            <p:ph type="ctrTitle"/>
          </p:nvPr>
        </p:nvSpPr>
        <p:spPr>
          <a:xfrm>
            <a:off x="381000" y="256065"/>
            <a:ext cx="4099560" cy="746760"/>
          </a:xfrm>
        </p:spPr>
        <p:txBody>
          <a:bodyPr>
            <a:normAutofit/>
          </a:bodyPr>
          <a:lstStyle/>
          <a:p>
            <a:pPr algn="l"/>
            <a:r>
              <a:rPr lang="en-US" sz="4400" dirty="0">
                <a:latin typeface="Bebas Neue" panose="020B0606020202050201" pitchFamily="34" charset="0"/>
              </a:rPr>
              <a:t>Matthew 1:20-21</a:t>
            </a:r>
          </a:p>
        </p:txBody>
      </p:sp>
      <p:pic>
        <p:nvPicPr>
          <p:cNvPr id="5" name="Picture 4" descr="Text, shape&#10;&#10;Description automatically generated">
            <a:extLst>
              <a:ext uri="{FF2B5EF4-FFF2-40B4-BE49-F238E27FC236}">
                <a16:creationId xmlns:a16="http://schemas.microsoft.com/office/drawing/2014/main" id="{38817E9D-8432-E38C-3849-DDCE3158F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514" y="1841005"/>
            <a:ext cx="7005521" cy="3175989"/>
          </a:xfrm>
          <a:prstGeom prst="rect">
            <a:avLst/>
          </a:prstGeom>
        </p:spPr>
      </p:pic>
    </p:spTree>
    <p:extLst>
      <p:ext uri="{BB962C8B-B14F-4D97-AF65-F5344CB8AC3E}">
        <p14:creationId xmlns:p14="http://schemas.microsoft.com/office/powerpoint/2010/main" val="3324223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AAB1-A17E-8338-F9EC-C7FADFFD011E}"/>
              </a:ext>
            </a:extLst>
          </p:cNvPr>
          <p:cNvSpPr>
            <a:spLocks noGrp="1"/>
          </p:cNvSpPr>
          <p:nvPr>
            <p:ph type="title"/>
          </p:nvPr>
        </p:nvSpPr>
        <p:spPr>
          <a:xfrm>
            <a:off x="396240" y="151765"/>
            <a:ext cx="10515600" cy="1325563"/>
          </a:xfrm>
        </p:spPr>
        <p:txBody>
          <a:bodyPr anchor="t">
            <a:normAutofit/>
          </a:bodyPr>
          <a:lstStyle/>
          <a:p>
            <a:pPr algn="l"/>
            <a:r>
              <a:rPr lang="en-US" dirty="0">
                <a:latin typeface="Bebas Neue" panose="020B0606020202050201" pitchFamily="34" charset="0"/>
              </a:rPr>
              <a:t>The Names of </a:t>
            </a:r>
            <a:r>
              <a:rPr lang="en-US" sz="8000" i="1" dirty="0">
                <a:latin typeface="Mystical Woods Rough Script" panose="02000500000000000000" pitchFamily="2" charset="0"/>
              </a:rPr>
              <a:t>Jesus</a:t>
            </a:r>
            <a:endParaRPr lang="en-US" sz="5400" i="1" dirty="0">
              <a:latin typeface="Mystical Woods Rough Script" panose="02000500000000000000" pitchFamily="2" charset="0"/>
            </a:endParaRPr>
          </a:p>
        </p:txBody>
      </p:sp>
      <p:sp>
        <p:nvSpPr>
          <p:cNvPr id="3" name="Subtitle 2">
            <a:extLst>
              <a:ext uri="{FF2B5EF4-FFF2-40B4-BE49-F238E27FC236}">
                <a16:creationId xmlns:a16="http://schemas.microsoft.com/office/drawing/2014/main" id="{FECB878D-6932-1D2D-1B57-2766830275CF}"/>
              </a:ext>
            </a:extLst>
          </p:cNvPr>
          <p:cNvSpPr>
            <a:spLocks noGrp="1"/>
          </p:cNvSpPr>
          <p:nvPr>
            <p:ph sz="half" idx="1"/>
          </p:nvPr>
        </p:nvSpPr>
        <p:spPr>
          <a:xfrm>
            <a:off x="396240" y="1676399"/>
            <a:ext cx="5623560" cy="5029835"/>
          </a:xfrm>
        </p:spPr>
        <p:txBody>
          <a:bodyPr>
            <a:normAutofit/>
          </a:bodyPr>
          <a:lstStyle/>
          <a:p>
            <a:pPr marL="0" indent="0" algn="ctr">
              <a:lnSpc>
                <a:spcPct val="80000"/>
              </a:lnSpc>
              <a:spcBef>
                <a:spcPts val="0"/>
              </a:spcBef>
              <a:buNone/>
            </a:pPr>
            <a:r>
              <a:rPr lang="en-US" sz="4400" b="1" dirty="0"/>
              <a:t>Master</a:t>
            </a:r>
          </a:p>
          <a:p>
            <a:pPr marL="0" indent="0" algn="ctr">
              <a:lnSpc>
                <a:spcPct val="80000"/>
              </a:lnSpc>
              <a:spcBef>
                <a:spcPts val="0"/>
              </a:spcBef>
              <a:buNone/>
            </a:pPr>
            <a:r>
              <a:rPr lang="en-US" sz="4000" dirty="0"/>
              <a:t>Matt. 19:16; John 9:2</a:t>
            </a:r>
            <a:br>
              <a:rPr lang="en-US" sz="4000" dirty="0"/>
            </a:br>
            <a:r>
              <a:rPr lang="en-US" sz="4000" dirty="0"/>
              <a:t>Luke 17:13; Matt. 23:8-10</a:t>
            </a:r>
          </a:p>
          <a:p>
            <a:pPr marL="0" indent="0" algn="ctr">
              <a:lnSpc>
                <a:spcPct val="80000"/>
              </a:lnSpc>
              <a:spcBef>
                <a:spcPts val="0"/>
              </a:spcBef>
              <a:buNone/>
            </a:pPr>
            <a:endParaRPr lang="en-US" sz="2000" dirty="0"/>
          </a:p>
          <a:p>
            <a:pPr marL="0" indent="0" algn="ctr">
              <a:lnSpc>
                <a:spcPct val="80000"/>
              </a:lnSpc>
              <a:spcBef>
                <a:spcPts val="0"/>
              </a:spcBef>
              <a:buNone/>
            </a:pPr>
            <a:r>
              <a:rPr lang="en-US" sz="4400" b="1" dirty="0"/>
              <a:t>Lord</a:t>
            </a:r>
            <a:endParaRPr lang="en-US" sz="4400" dirty="0"/>
          </a:p>
          <a:p>
            <a:pPr marL="0" indent="0" algn="ctr">
              <a:lnSpc>
                <a:spcPct val="80000"/>
              </a:lnSpc>
              <a:spcBef>
                <a:spcPts val="0"/>
              </a:spcBef>
              <a:buNone/>
            </a:pPr>
            <a:r>
              <a:rPr lang="en-US" sz="4000" dirty="0"/>
              <a:t>Rev. 17:14; John 20:28</a:t>
            </a:r>
          </a:p>
          <a:p>
            <a:pPr marL="0" indent="0" algn="ctr">
              <a:lnSpc>
                <a:spcPct val="80000"/>
              </a:lnSpc>
              <a:spcBef>
                <a:spcPts val="0"/>
              </a:spcBef>
              <a:buNone/>
            </a:pPr>
            <a:endParaRPr lang="en-US" sz="2000" dirty="0"/>
          </a:p>
          <a:p>
            <a:pPr marL="0" indent="0" algn="ctr">
              <a:lnSpc>
                <a:spcPct val="80000"/>
              </a:lnSpc>
              <a:spcBef>
                <a:spcPts val="0"/>
              </a:spcBef>
              <a:buNone/>
            </a:pPr>
            <a:r>
              <a:rPr lang="en-US" sz="4400" b="1" dirty="0"/>
              <a:t>Messiah/Christ</a:t>
            </a:r>
            <a:endParaRPr lang="en-US" sz="4400" dirty="0"/>
          </a:p>
          <a:p>
            <a:pPr marL="0" indent="0" algn="ctr">
              <a:lnSpc>
                <a:spcPct val="80000"/>
              </a:lnSpc>
              <a:spcBef>
                <a:spcPts val="0"/>
              </a:spcBef>
              <a:buNone/>
            </a:pPr>
            <a:r>
              <a:rPr lang="en-US" sz="4000" dirty="0"/>
              <a:t>Matt. 16:16; Rom 8:1</a:t>
            </a:r>
            <a:br>
              <a:rPr lang="en-US" sz="4000" dirty="0"/>
            </a:br>
            <a:r>
              <a:rPr lang="en-US" sz="4000" dirty="0"/>
              <a:t>Matt. 1:18; 2 Tim. 4:2</a:t>
            </a:r>
          </a:p>
          <a:p>
            <a:pPr algn="l">
              <a:lnSpc>
                <a:spcPct val="80000"/>
              </a:lnSpc>
              <a:spcBef>
                <a:spcPts val="0"/>
              </a:spcBef>
            </a:pPr>
            <a:endParaRPr lang="en-US" sz="800" dirty="0"/>
          </a:p>
        </p:txBody>
      </p:sp>
      <p:sp>
        <p:nvSpPr>
          <p:cNvPr id="4" name="Content Placeholder 3">
            <a:extLst>
              <a:ext uri="{FF2B5EF4-FFF2-40B4-BE49-F238E27FC236}">
                <a16:creationId xmlns:a16="http://schemas.microsoft.com/office/drawing/2014/main" id="{6B78BFB1-40CD-30D9-F5E3-9017BAFEE269}"/>
              </a:ext>
            </a:extLst>
          </p:cNvPr>
          <p:cNvSpPr>
            <a:spLocks noGrp="1"/>
          </p:cNvSpPr>
          <p:nvPr>
            <p:ph sz="half" idx="2"/>
          </p:nvPr>
        </p:nvSpPr>
        <p:spPr>
          <a:xfrm>
            <a:off x="6172200" y="1676399"/>
            <a:ext cx="5623560" cy="4724401"/>
          </a:xfrm>
        </p:spPr>
        <p:txBody>
          <a:bodyPr>
            <a:normAutofit/>
          </a:bodyPr>
          <a:lstStyle/>
          <a:p>
            <a:pPr marL="0" indent="0" algn="ctr">
              <a:lnSpc>
                <a:spcPct val="80000"/>
              </a:lnSpc>
              <a:spcBef>
                <a:spcPts val="0"/>
              </a:spcBef>
              <a:buNone/>
            </a:pPr>
            <a:r>
              <a:rPr lang="en-US" sz="4400" b="1" dirty="0"/>
              <a:t>Savior</a:t>
            </a:r>
            <a:endParaRPr lang="en-US" sz="4400" dirty="0"/>
          </a:p>
          <a:p>
            <a:pPr marL="0" indent="0" algn="ctr">
              <a:lnSpc>
                <a:spcPct val="80000"/>
              </a:lnSpc>
              <a:spcBef>
                <a:spcPts val="0"/>
              </a:spcBef>
              <a:buNone/>
            </a:pPr>
            <a:r>
              <a:rPr lang="en-US" sz="4000" dirty="0"/>
              <a:t>John 3:14-17; 4:39-42</a:t>
            </a:r>
          </a:p>
          <a:p>
            <a:pPr marL="0" indent="0" algn="ctr">
              <a:lnSpc>
                <a:spcPct val="80000"/>
              </a:lnSpc>
              <a:spcBef>
                <a:spcPts val="0"/>
              </a:spcBef>
              <a:buNone/>
            </a:pPr>
            <a:r>
              <a:rPr lang="en-US" sz="4000" dirty="0"/>
              <a:t>2 Peter 3:18</a:t>
            </a:r>
          </a:p>
          <a:p>
            <a:pPr marL="0" indent="0" algn="ctr">
              <a:lnSpc>
                <a:spcPct val="80000"/>
              </a:lnSpc>
              <a:spcBef>
                <a:spcPts val="0"/>
              </a:spcBef>
              <a:buNone/>
            </a:pPr>
            <a:endParaRPr lang="en-US" sz="2000" dirty="0"/>
          </a:p>
          <a:p>
            <a:pPr marL="0" indent="0" algn="ctr">
              <a:lnSpc>
                <a:spcPct val="80000"/>
              </a:lnSpc>
              <a:spcBef>
                <a:spcPts val="0"/>
              </a:spcBef>
              <a:buNone/>
            </a:pPr>
            <a:r>
              <a:rPr lang="en-US" sz="4400" b="1" dirty="0"/>
              <a:t>Lamb of God</a:t>
            </a:r>
            <a:endParaRPr lang="en-US" sz="4400" dirty="0"/>
          </a:p>
          <a:p>
            <a:pPr marL="0" indent="0" algn="ctr">
              <a:lnSpc>
                <a:spcPct val="80000"/>
              </a:lnSpc>
              <a:spcBef>
                <a:spcPts val="0"/>
              </a:spcBef>
              <a:buNone/>
            </a:pPr>
            <a:r>
              <a:rPr lang="en-US" sz="4000" dirty="0"/>
              <a:t>Isaiah 53:7; John 1:29</a:t>
            </a:r>
          </a:p>
          <a:p>
            <a:pPr marL="0" indent="0" algn="ctr">
              <a:lnSpc>
                <a:spcPct val="80000"/>
              </a:lnSpc>
              <a:spcBef>
                <a:spcPts val="0"/>
              </a:spcBef>
              <a:buNone/>
            </a:pPr>
            <a:r>
              <a:rPr lang="en-US" sz="4000" dirty="0"/>
              <a:t>1 Peter 1:18-19</a:t>
            </a:r>
          </a:p>
          <a:p>
            <a:endParaRPr lang="en-US" dirty="0"/>
          </a:p>
        </p:txBody>
      </p:sp>
      <p:cxnSp>
        <p:nvCxnSpPr>
          <p:cNvPr id="7" name="Straight Connector 6">
            <a:extLst>
              <a:ext uri="{FF2B5EF4-FFF2-40B4-BE49-F238E27FC236}">
                <a16:creationId xmlns:a16="http://schemas.microsoft.com/office/drawing/2014/main" id="{99DD1824-AEA2-AE07-7582-846F676BB3B8}"/>
              </a:ext>
            </a:extLst>
          </p:cNvPr>
          <p:cNvCxnSpPr>
            <a:cxnSpLocks/>
          </p:cNvCxnSpPr>
          <p:nvPr/>
        </p:nvCxnSpPr>
        <p:spPr>
          <a:xfrm>
            <a:off x="6111240" y="1981200"/>
            <a:ext cx="0" cy="39776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411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anim calcmode="lin" valueType="num">
                                      <p:cBhvr>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500"/>
                                        <p:tgtEl>
                                          <p:spTgt spid="4">
                                            <p:txEl>
                                              <p:pRg st="0" end="0"/>
                                            </p:txEl>
                                          </p:spTgt>
                                        </p:tgtEl>
                                      </p:cBhvr>
                                    </p:animEffect>
                                    <p:anim calcmode="lin" valueType="num">
                                      <p:cBhvr>
                                        <p:cTn id="4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fade">
                                      <p:cBhvr>
                                        <p:cTn id="48" dur="500"/>
                                        <p:tgtEl>
                                          <p:spTgt spid="4">
                                            <p:txEl>
                                              <p:pRg st="1" end="1"/>
                                            </p:txEl>
                                          </p:spTgt>
                                        </p:tgtEl>
                                      </p:cBhvr>
                                    </p:animEffect>
                                    <p:anim calcmode="lin" valueType="num">
                                      <p:cBhvr>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0" dur="500" fill="hold"/>
                                        <p:tgtEl>
                                          <p:spTgt spid="4">
                                            <p:txEl>
                                              <p:pRg st="1" end="1"/>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fade">
                                      <p:cBhvr>
                                        <p:cTn id="53" dur="500"/>
                                        <p:tgtEl>
                                          <p:spTgt spid="4">
                                            <p:txEl>
                                              <p:pRg st="2" end="2"/>
                                            </p:txEl>
                                          </p:spTgt>
                                        </p:tgtEl>
                                      </p:cBhvr>
                                    </p:animEffect>
                                    <p:anim calcmode="lin" valueType="num">
                                      <p:cBhvr>
                                        <p:cTn id="5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animEffect transition="in" filter="fade">
                                      <p:cBhvr>
                                        <p:cTn id="60" dur="500"/>
                                        <p:tgtEl>
                                          <p:spTgt spid="4">
                                            <p:txEl>
                                              <p:pRg st="4" end="4"/>
                                            </p:txEl>
                                          </p:spTgt>
                                        </p:tgtEl>
                                      </p:cBhvr>
                                    </p:animEffect>
                                    <p:anim calcmode="lin" valueType="num">
                                      <p:cBhvr>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2" dur="500" fill="hold"/>
                                        <p:tgtEl>
                                          <p:spTgt spid="4">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Effect transition="in" filter="fade">
                                      <p:cBhvr>
                                        <p:cTn id="65" dur="500"/>
                                        <p:tgtEl>
                                          <p:spTgt spid="4">
                                            <p:txEl>
                                              <p:pRg st="5" end="5"/>
                                            </p:txEl>
                                          </p:spTgt>
                                        </p:tgtEl>
                                      </p:cBhvr>
                                    </p:animEffect>
                                    <p:anim calcmode="lin" valueType="num">
                                      <p:cBhvr>
                                        <p:cTn id="6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7" dur="500" fill="hold"/>
                                        <p:tgtEl>
                                          <p:spTgt spid="4">
                                            <p:txEl>
                                              <p:pRg st="5" end="5"/>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
                                            <p:txEl>
                                              <p:pRg st="6" end="6"/>
                                            </p:txEl>
                                          </p:spTgt>
                                        </p:tgtEl>
                                        <p:attrNameLst>
                                          <p:attrName>style.visibility</p:attrName>
                                        </p:attrNameLst>
                                      </p:cBhvr>
                                      <p:to>
                                        <p:strVal val="visible"/>
                                      </p:to>
                                    </p:set>
                                    <p:animEffect transition="in" filter="fade">
                                      <p:cBhvr>
                                        <p:cTn id="70" dur="500"/>
                                        <p:tgtEl>
                                          <p:spTgt spid="4">
                                            <p:txEl>
                                              <p:pRg st="6" end="6"/>
                                            </p:txEl>
                                          </p:spTgt>
                                        </p:tgtEl>
                                      </p:cBhvr>
                                    </p:animEffect>
                                    <p:anim calcmode="lin" valueType="num">
                                      <p:cBhvr>
                                        <p:cTn id="7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2"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AAB1-A17E-8338-F9EC-C7FADFFD011E}"/>
              </a:ext>
            </a:extLst>
          </p:cNvPr>
          <p:cNvSpPr>
            <a:spLocks noGrp="1"/>
          </p:cNvSpPr>
          <p:nvPr>
            <p:ph type="ctrTitle"/>
          </p:nvPr>
        </p:nvSpPr>
        <p:spPr>
          <a:xfrm>
            <a:off x="703683" y="201054"/>
            <a:ext cx="5273351" cy="1200329"/>
          </a:xfrm>
        </p:spPr>
        <p:txBody>
          <a:bodyPr>
            <a:normAutofit/>
          </a:bodyPr>
          <a:lstStyle/>
          <a:p>
            <a:pPr algn="l"/>
            <a:r>
              <a:rPr lang="en-US" sz="6600" b="1" dirty="0">
                <a:latin typeface="Bebas Neue" panose="020B0606020202050201" pitchFamily="34" charset="0"/>
              </a:rPr>
              <a:t>Conclusion</a:t>
            </a:r>
          </a:p>
        </p:txBody>
      </p:sp>
      <p:sp>
        <p:nvSpPr>
          <p:cNvPr id="3" name="TextBox 2">
            <a:extLst>
              <a:ext uri="{FF2B5EF4-FFF2-40B4-BE49-F238E27FC236}">
                <a16:creationId xmlns:a16="http://schemas.microsoft.com/office/drawing/2014/main" id="{9676157A-4978-5EA1-59F9-ABDD80DD5FF0}"/>
              </a:ext>
            </a:extLst>
          </p:cNvPr>
          <p:cNvSpPr txBox="1"/>
          <p:nvPr/>
        </p:nvSpPr>
        <p:spPr>
          <a:xfrm rot="20729860">
            <a:off x="1156997" y="2060710"/>
            <a:ext cx="3110147" cy="1107996"/>
          </a:xfrm>
          <a:prstGeom prst="rect">
            <a:avLst/>
          </a:prstGeom>
          <a:noFill/>
        </p:spPr>
        <p:txBody>
          <a:bodyPr wrap="none" rtlCol="0">
            <a:spAutoFit/>
          </a:bodyPr>
          <a:lstStyle/>
          <a:p>
            <a:r>
              <a:rPr lang="en-US" sz="6600" dirty="0">
                <a:latin typeface="Colored Crayons" panose="02000500000000000000" pitchFamily="2" charset="0"/>
              </a:rPr>
              <a:t>Master</a:t>
            </a:r>
          </a:p>
        </p:txBody>
      </p:sp>
      <p:sp>
        <p:nvSpPr>
          <p:cNvPr id="4" name="TextBox 3">
            <a:extLst>
              <a:ext uri="{FF2B5EF4-FFF2-40B4-BE49-F238E27FC236}">
                <a16:creationId xmlns:a16="http://schemas.microsoft.com/office/drawing/2014/main" id="{22C91704-6946-DB66-E1EA-7285CC672845}"/>
              </a:ext>
            </a:extLst>
          </p:cNvPr>
          <p:cNvSpPr txBox="1"/>
          <p:nvPr/>
        </p:nvSpPr>
        <p:spPr>
          <a:xfrm>
            <a:off x="7992446" y="628822"/>
            <a:ext cx="1943161" cy="1107996"/>
          </a:xfrm>
          <a:prstGeom prst="rect">
            <a:avLst/>
          </a:prstGeom>
          <a:noFill/>
        </p:spPr>
        <p:txBody>
          <a:bodyPr wrap="none" rtlCol="0">
            <a:spAutoFit/>
          </a:bodyPr>
          <a:lstStyle/>
          <a:p>
            <a:r>
              <a:rPr lang="en-US" sz="6600" dirty="0">
                <a:latin typeface="Berkshire Swash" panose="02000505000000020003" pitchFamily="2" charset="0"/>
              </a:rPr>
              <a:t>Lord</a:t>
            </a:r>
          </a:p>
        </p:txBody>
      </p:sp>
      <p:sp>
        <p:nvSpPr>
          <p:cNvPr id="6" name="TextBox 5">
            <a:extLst>
              <a:ext uri="{FF2B5EF4-FFF2-40B4-BE49-F238E27FC236}">
                <a16:creationId xmlns:a16="http://schemas.microsoft.com/office/drawing/2014/main" id="{5FDD6830-8D8C-430A-FC13-B48593A586CA}"/>
              </a:ext>
            </a:extLst>
          </p:cNvPr>
          <p:cNvSpPr txBox="1"/>
          <p:nvPr/>
        </p:nvSpPr>
        <p:spPr>
          <a:xfrm>
            <a:off x="6806943" y="4980992"/>
            <a:ext cx="3570208" cy="1107996"/>
          </a:xfrm>
          <a:prstGeom prst="rect">
            <a:avLst/>
          </a:prstGeom>
          <a:noFill/>
        </p:spPr>
        <p:txBody>
          <a:bodyPr wrap="none" rtlCol="0">
            <a:spAutoFit/>
          </a:bodyPr>
          <a:lstStyle/>
          <a:p>
            <a:r>
              <a:rPr lang="en-US" sz="6600" dirty="0">
                <a:latin typeface="Intro Rust H2 Base 2 Line" panose="00000500000000000000" pitchFamily="50" charset="0"/>
              </a:rPr>
              <a:t>Christ</a:t>
            </a:r>
          </a:p>
        </p:txBody>
      </p:sp>
      <p:sp>
        <p:nvSpPr>
          <p:cNvPr id="7" name="TextBox 6">
            <a:extLst>
              <a:ext uri="{FF2B5EF4-FFF2-40B4-BE49-F238E27FC236}">
                <a16:creationId xmlns:a16="http://schemas.microsoft.com/office/drawing/2014/main" id="{CE463A13-B4D4-7109-27E8-113A92316378}"/>
              </a:ext>
            </a:extLst>
          </p:cNvPr>
          <p:cNvSpPr txBox="1"/>
          <p:nvPr/>
        </p:nvSpPr>
        <p:spPr>
          <a:xfrm>
            <a:off x="2838800" y="3780663"/>
            <a:ext cx="2327881" cy="1200329"/>
          </a:xfrm>
          <a:prstGeom prst="rect">
            <a:avLst/>
          </a:prstGeom>
          <a:noFill/>
        </p:spPr>
        <p:txBody>
          <a:bodyPr wrap="none" rtlCol="0">
            <a:spAutoFit/>
          </a:bodyPr>
          <a:lstStyle/>
          <a:p>
            <a:r>
              <a:rPr lang="en-US" sz="7200" dirty="0">
                <a:latin typeface="BadaBoom BB" panose="020B0603050302020204" pitchFamily="34" charset="0"/>
              </a:rPr>
              <a:t>Savior</a:t>
            </a:r>
          </a:p>
        </p:txBody>
      </p:sp>
      <p:sp>
        <p:nvSpPr>
          <p:cNvPr id="8" name="TextBox 7">
            <a:extLst>
              <a:ext uri="{FF2B5EF4-FFF2-40B4-BE49-F238E27FC236}">
                <a16:creationId xmlns:a16="http://schemas.microsoft.com/office/drawing/2014/main" id="{8FD469B6-9E60-BD7E-D467-49CF171CCCAE}"/>
              </a:ext>
            </a:extLst>
          </p:cNvPr>
          <p:cNvSpPr txBox="1"/>
          <p:nvPr/>
        </p:nvSpPr>
        <p:spPr>
          <a:xfrm rot="689442">
            <a:off x="6031649" y="2675092"/>
            <a:ext cx="5562741" cy="1107996"/>
          </a:xfrm>
          <a:prstGeom prst="rect">
            <a:avLst/>
          </a:prstGeom>
          <a:noFill/>
        </p:spPr>
        <p:txBody>
          <a:bodyPr wrap="none" rtlCol="0">
            <a:spAutoFit/>
          </a:bodyPr>
          <a:lstStyle/>
          <a:p>
            <a:r>
              <a:rPr lang="en-US" sz="6600" dirty="0">
                <a:latin typeface="Permanent Marker" panose="02000000000000000000" pitchFamily="2" charset="0"/>
              </a:rPr>
              <a:t>Lamb of God</a:t>
            </a:r>
          </a:p>
        </p:txBody>
      </p:sp>
      <p:sp>
        <p:nvSpPr>
          <p:cNvPr id="9" name="TextBox 8">
            <a:extLst>
              <a:ext uri="{FF2B5EF4-FFF2-40B4-BE49-F238E27FC236}">
                <a16:creationId xmlns:a16="http://schemas.microsoft.com/office/drawing/2014/main" id="{6A4CCF15-1CCF-5721-740E-AA5B432C803E}"/>
              </a:ext>
            </a:extLst>
          </p:cNvPr>
          <p:cNvSpPr txBox="1"/>
          <p:nvPr/>
        </p:nvSpPr>
        <p:spPr>
          <a:xfrm>
            <a:off x="412491" y="5704267"/>
            <a:ext cx="3943837" cy="769441"/>
          </a:xfrm>
          <a:prstGeom prst="rect">
            <a:avLst/>
          </a:prstGeom>
          <a:noFill/>
        </p:spPr>
        <p:txBody>
          <a:bodyPr wrap="none" rtlCol="0">
            <a:spAutoFit/>
          </a:bodyPr>
          <a:lstStyle/>
          <a:p>
            <a:r>
              <a:rPr lang="en-US" sz="4400" b="1" dirty="0"/>
              <a:t>{Hebrews 1:1-4}</a:t>
            </a:r>
          </a:p>
        </p:txBody>
      </p:sp>
    </p:spTree>
    <p:extLst>
      <p:ext uri="{BB962C8B-B14F-4D97-AF65-F5344CB8AC3E}">
        <p14:creationId xmlns:p14="http://schemas.microsoft.com/office/powerpoint/2010/main" val="3615625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2436</Words>
  <Application>Microsoft Office PowerPoint</Application>
  <PresentationFormat>Widescreen</PresentationFormat>
  <Paragraphs>109</Paragraphs>
  <Slides>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Bebas Neue</vt:lpstr>
      <vt:lpstr>Mystical Woods Rough Script</vt:lpstr>
      <vt:lpstr>Calibri Light</vt:lpstr>
      <vt:lpstr>Colored Crayons</vt:lpstr>
      <vt:lpstr>Arial</vt:lpstr>
      <vt:lpstr>Berkshire Swash</vt:lpstr>
      <vt:lpstr>Calibri</vt:lpstr>
      <vt:lpstr>Permanent Marker</vt:lpstr>
      <vt:lpstr>BadaBoom BB</vt:lpstr>
      <vt:lpstr>Intro Rust H2 Base 2 Line</vt:lpstr>
      <vt:lpstr>Office Theme</vt:lpstr>
      <vt:lpstr>Matthew 1:20-21</vt:lpstr>
      <vt:lpstr>The Names of Jesus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1:20-21</dc:title>
  <dc:creator>Stan Cox</dc:creator>
  <cp:lastModifiedBy>Stan Cox</cp:lastModifiedBy>
  <cp:revision>1</cp:revision>
  <dcterms:created xsi:type="dcterms:W3CDTF">2022-12-14T21:24:58Z</dcterms:created>
  <dcterms:modified xsi:type="dcterms:W3CDTF">2022-12-15T04:22:49Z</dcterms:modified>
</cp:coreProperties>
</file>