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handoutMasterIdLst>
    <p:handoutMasterId r:id="rId6"/>
  </p:handoutMasterIdLst>
  <p:sldIdLst>
    <p:sldId id="256" r:id="rId2"/>
    <p:sldId id="257" r:id="rId3"/>
    <p:sldId id="258"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ED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4351" autoAdjust="0"/>
  </p:normalViewPr>
  <p:slideViewPr>
    <p:cSldViewPr snapToGrid="0">
      <p:cViewPr varScale="1">
        <p:scale>
          <a:sx n="49" d="100"/>
          <a:sy n="49" d="100"/>
        </p:scale>
        <p:origin x="1925" y="62"/>
      </p:cViewPr>
      <p:guideLst/>
    </p:cSldViewPr>
  </p:slideViewPr>
  <p:notesTextViewPr>
    <p:cViewPr>
      <p:scale>
        <a:sx n="1" d="1"/>
        <a:sy n="1" d="1"/>
      </p:scale>
      <p:origin x="0" y="0"/>
    </p:cViewPr>
  </p:notesText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85B6B83B-997B-46F7-9AAD-5ED01FADB63C}"/>
    <pc:docChg chg="custSel modHandout">
      <pc:chgData name="Stan Cox" userId="9376f276357bfffd" providerId="LiveId" clId="{85B6B83B-997B-46F7-9AAD-5ED01FADB63C}" dt="2022-07-01T04:23:00.981" v="198" actId="20577"/>
      <pc:docMkLst>
        <pc:docMk/>
      </pc:docMkLst>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C2E157B-A13E-03CC-5B98-E5B1066C0DE1}"/>
              </a:ext>
            </a:extLst>
          </p:cNvPr>
          <p:cNvSpPr>
            <a:spLocks noGrp="1"/>
          </p:cNvSpPr>
          <p:nvPr>
            <p:ph type="hdr" sz="quarter"/>
          </p:nvPr>
        </p:nvSpPr>
        <p:spPr>
          <a:xfrm>
            <a:off x="0" y="0"/>
            <a:ext cx="3429000" cy="812800"/>
          </a:xfrm>
          <a:prstGeom prst="rect">
            <a:avLst/>
          </a:prstGeom>
        </p:spPr>
        <p:txBody>
          <a:bodyPr vert="horz" lIns="91440" tIns="45720" rIns="91440" bIns="45720" rtlCol="0"/>
          <a:lstStyle>
            <a:lvl1pPr algn="l">
              <a:defRPr sz="1200"/>
            </a:lvl1pPr>
          </a:lstStyle>
          <a:p>
            <a:r>
              <a:rPr lang="en-US" sz="2000" dirty="0">
                <a:latin typeface="Satisfy" panose="02000000000000000000" pitchFamily="2" charset="0"/>
              </a:rPr>
              <a:t>The Resurrection of Christ</a:t>
            </a:r>
          </a:p>
          <a:p>
            <a:r>
              <a:rPr lang="en-US" dirty="0"/>
              <a:t>Predicted ~ Promised ~ Proclaimed</a:t>
            </a:r>
          </a:p>
        </p:txBody>
      </p:sp>
      <p:sp>
        <p:nvSpPr>
          <p:cNvPr id="3" name="Date Placeholder 2">
            <a:extLst>
              <a:ext uri="{FF2B5EF4-FFF2-40B4-BE49-F238E27FC236}">
                <a16:creationId xmlns:a16="http://schemas.microsoft.com/office/drawing/2014/main" id="{93E9FDEF-3D6A-33DB-7CAD-AC94619199F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July 3, 2022 @ 11am</a:t>
            </a:r>
          </a:p>
        </p:txBody>
      </p:sp>
      <p:sp>
        <p:nvSpPr>
          <p:cNvPr id="4" name="Footer Placeholder 3">
            <a:extLst>
              <a:ext uri="{FF2B5EF4-FFF2-40B4-BE49-F238E27FC236}">
                <a16:creationId xmlns:a16="http://schemas.microsoft.com/office/drawing/2014/main" id="{AABE7AE2-4C19-73E0-7865-DE737A4FD35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6B7635F4-842D-3B68-B661-BF7D363401D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http://soundteaching.org </a:t>
            </a:r>
            <a:fld id="{79BB1C55-8491-4BF5-A4FA-B815080C160C}" type="slidenum">
              <a:rPr lang="en-US" smtClean="0"/>
              <a:t>‹#›</a:t>
            </a:fld>
            <a:endParaRPr lang="en-US" dirty="0"/>
          </a:p>
        </p:txBody>
      </p:sp>
    </p:spTree>
    <p:extLst>
      <p:ext uri="{BB962C8B-B14F-4D97-AF65-F5344CB8AC3E}">
        <p14:creationId xmlns:p14="http://schemas.microsoft.com/office/powerpoint/2010/main" val="39411095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C07E40-BE72-4514-9D04-6F375F67215A}" type="datetimeFigureOut">
              <a:rPr lang="en-US" smtClean="0"/>
              <a:t>6/30/2022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8ABFBF-381F-4088-A672-6C0FDB9A4A85}" type="slidenum">
              <a:rPr lang="en-US" smtClean="0"/>
              <a:t>‹#›</a:t>
            </a:fld>
            <a:endParaRPr lang="en-US"/>
          </a:p>
        </p:txBody>
      </p:sp>
    </p:spTree>
    <p:extLst>
      <p:ext uri="{BB962C8B-B14F-4D97-AF65-F5344CB8AC3E}">
        <p14:creationId xmlns:p14="http://schemas.microsoft.com/office/powerpoint/2010/main" val="322432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1" dirty="0">
                <a:solidFill>
                  <a:srgbClr val="000000"/>
                </a:solidFill>
                <a:effectLst/>
                <a:latin typeface="+mn-lt"/>
              </a:rPr>
              <a:t>(Mark 16:1-7), “</a:t>
            </a:r>
            <a:r>
              <a:rPr lang="en-US" i="1" dirty="0"/>
              <a:t>Now when the Sabbath was past, Mary Magdalene, Mary the mother of James, and Salome bought spices, that they might come and anoint Him.</a:t>
            </a:r>
            <a:r>
              <a:rPr lang="en-US" i="1" baseline="30000" dirty="0"/>
              <a:t> 2</a:t>
            </a:r>
            <a:r>
              <a:rPr lang="en-US" i="1" dirty="0"/>
              <a:t> Very early in the morning, on the first day of the week, they came to the tomb when the sun had risen.</a:t>
            </a:r>
            <a:r>
              <a:rPr lang="en-US" i="1" baseline="30000" dirty="0"/>
              <a:t> 3</a:t>
            </a:r>
            <a:r>
              <a:rPr lang="en-US" i="1" dirty="0"/>
              <a:t> And they said among themselves, “Who will roll away the stone from the door of the tomb for us?”</a:t>
            </a:r>
            <a:r>
              <a:rPr lang="en-US" i="1" baseline="30000" dirty="0"/>
              <a:t> 4</a:t>
            </a:r>
            <a:r>
              <a:rPr lang="en-US" i="1" dirty="0"/>
              <a:t> But when they looked up, they saw that the stone had been rolled away—for it was very large.</a:t>
            </a:r>
            <a:r>
              <a:rPr lang="en-US" i="1" baseline="30000" dirty="0"/>
              <a:t> 5</a:t>
            </a:r>
            <a:r>
              <a:rPr lang="en-US" i="1" dirty="0"/>
              <a:t> And entering the tomb, they saw a young man clothed in a long white robe sitting on the right side; and they were alarmed. </a:t>
            </a:r>
            <a:r>
              <a:rPr lang="en-US" i="1" baseline="30000" dirty="0"/>
              <a:t>6</a:t>
            </a:r>
            <a:r>
              <a:rPr lang="en-US" i="1" dirty="0"/>
              <a:t> But he said to them, “Do not be alarmed. You seek Jesus of Nazareth, who was crucified. He is risen! He is not here. See the place where they laid Him.</a:t>
            </a:r>
            <a:r>
              <a:rPr lang="en-US" i="1" baseline="30000" dirty="0"/>
              <a:t> 7</a:t>
            </a:r>
            <a:r>
              <a:rPr lang="en-US" i="1" dirty="0"/>
              <a:t> But go, tell His disciples—and Peter—that He is going before you into Galilee; there you will see Him, as He said to you.”</a:t>
            </a:r>
            <a:endParaRPr lang="en-US" sz="1200" b="1" i="1" dirty="0">
              <a:solidFill>
                <a:srgbClr val="000000"/>
              </a:solidFill>
              <a:effectLst/>
              <a:latin typeface="+mn-lt"/>
            </a:endParaRPr>
          </a:p>
          <a:p>
            <a:pPr marL="628650" lvl="1" indent="-171450" algn="l">
              <a:buFont typeface="Arial" panose="020B0604020202020204" pitchFamily="34" charset="0"/>
              <a:buChar char="•"/>
            </a:pPr>
            <a:r>
              <a:rPr lang="en-US" sz="1200" b="1" i="0" dirty="0">
                <a:solidFill>
                  <a:srgbClr val="000000"/>
                </a:solidFill>
                <a:effectLst/>
                <a:latin typeface="+mn-lt"/>
              </a:rPr>
              <a:t>For centuries the accuracy of the Bible record of the bodily resurrection of Jesus has been studied, debated, rejected and believed.</a:t>
            </a:r>
          </a:p>
          <a:p>
            <a:pPr marL="0" lvl="0" indent="0" algn="l">
              <a:buFont typeface="Arial" panose="020B0604020202020204" pitchFamily="34" charset="0"/>
              <a:buNone/>
            </a:pPr>
            <a:r>
              <a:rPr lang="en-US" sz="1200" b="1" i="0" dirty="0">
                <a:solidFill>
                  <a:srgbClr val="000000"/>
                </a:solidFill>
                <a:effectLst/>
                <a:latin typeface="+mn-lt"/>
              </a:rPr>
              <a:t>(Mark 16:4-7) (Mark affirms the empty tomb (READ ABOVE) </a:t>
            </a:r>
          </a:p>
          <a:p>
            <a:pPr marL="0" lvl="0" indent="0" algn="l">
              <a:buFont typeface="Arial" panose="020B0604020202020204" pitchFamily="34" charset="0"/>
              <a:buNone/>
            </a:pPr>
            <a:r>
              <a:rPr lang="en-US" sz="1200" b="1" i="0" dirty="0">
                <a:solidFill>
                  <a:srgbClr val="000000"/>
                </a:solidFill>
                <a:effectLst/>
                <a:latin typeface="+mn-lt"/>
              </a:rPr>
              <a:t>(Mark 16:9), </a:t>
            </a:r>
            <a:r>
              <a:rPr lang="en-US" sz="1200" b="1" i="1" dirty="0">
                <a:solidFill>
                  <a:srgbClr val="000000"/>
                </a:solidFill>
                <a:effectLst/>
                <a:latin typeface="+mn-lt"/>
              </a:rPr>
              <a:t>“</a:t>
            </a:r>
            <a:r>
              <a:rPr lang="en-US" i="1" dirty="0"/>
              <a:t>Now when He rose early on the first day of the week, He appeared first to Mary Magdalene, out of whom He had cast seven demons.”</a:t>
            </a:r>
            <a:endParaRPr lang="en-US" sz="1200" b="1" i="1" dirty="0">
              <a:solidFill>
                <a:srgbClr val="000000"/>
              </a:solidFill>
              <a:effectLst/>
              <a:latin typeface="+mn-lt"/>
            </a:endParaRPr>
          </a:p>
          <a:p>
            <a:pPr marL="0" lvl="0" indent="0" algn="l">
              <a:buFont typeface="Arial" panose="020B0604020202020204" pitchFamily="34" charset="0"/>
              <a:buNone/>
            </a:pPr>
            <a:r>
              <a:rPr lang="en-US" sz="1200" b="1" i="0" dirty="0">
                <a:solidFill>
                  <a:srgbClr val="000000"/>
                </a:solidFill>
                <a:effectLst/>
                <a:latin typeface="+mn-lt"/>
              </a:rPr>
              <a:t>(Mark 16:12), </a:t>
            </a:r>
            <a:r>
              <a:rPr lang="en-US" sz="1200" b="0" i="1" dirty="0">
                <a:solidFill>
                  <a:srgbClr val="000000"/>
                </a:solidFill>
                <a:effectLst/>
                <a:latin typeface="+mn-lt"/>
              </a:rPr>
              <a:t>“</a:t>
            </a:r>
            <a:r>
              <a:rPr lang="en-US" b="0" i="1" dirty="0"/>
              <a:t>After that, He appeared in another form to two of them as they walked and went into the country.”</a:t>
            </a:r>
            <a:endParaRPr lang="en-US" sz="1200" b="0" i="1" dirty="0">
              <a:solidFill>
                <a:srgbClr val="000000"/>
              </a:solidFill>
              <a:effectLst/>
              <a:latin typeface="+mn-lt"/>
            </a:endParaRPr>
          </a:p>
          <a:p>
            <a:pPr marL="0" lvl="0" indent="0" algn="l">
              <a:buFont typeface="Arial" panose="020B0604020202020204" pitchFamily="34" charset="0"/>
              <a:buNone/>
            </a:pPr>
            <a:r>
              <a:rPr lang="en-US" sz="1200" b="1" i="0" dirty="0">
                <a:solidFill>
                  <a:srgbClr val="000000"/>
                </a:solidFill>
                <a:effectLst/>
                <a:latin typeface="+mn-lt"/>
              </a:rPr>
              <a:t>(Mark 16:14), [Even the apostles were dubious], </a:t>
            </a:r>
            <a:r>
              <a:rPr lang="en-US" sz="1200" b="0" i="1" dirty="0">
                <a:solidFill>
                  <a:srgbClr val="000000"/>
                </a:solidFill>
                <a:effectLst/>
                <a:latin typeface="+mn-lt"/>
              </a:rPr>
              <a:t>“</a:t>
            </a:r>
            <a:r>
              <a:rPr lang="en-US" b="0" i="1" dirty="0"/>
              <a:t>Later He appeared to the eleven as they sat at the table; and He rebuked their unbelief and hardness of heart, because they did not believe those who had seen Him after He had risen.”</a:t>
            </a:r>
            <a:endParaRPr lang="en-US" sz="1200" b="0" i="1" dirty="0">
              <a:solidFill>
                <a:srgbClr val="000000"/>
              </a:solidFill>
              <a:effectLst/>
              <a:latin typeface="+mn-lt"/>
            </a:endParaRPr>
          </a:p>
          <a:p>
            <a:pPr marL="628650" lvl="1" indent="-171450" algn="l">
              <a:buFont typeface="Arial" panose="020B0604020202020204" pitchFamily="34" charset="0"/>
              <a:buChar char="•"/>
            </a:pPr>
            <a:r>
              <a:rPr lang="en-US" sz="1200" b="0" i="0" dirty="0">
                <a:solidFill>
                  <a:srgbClr val="000000"/>
                </a:solidFill>
                <a:effectLst/>
                <a:latin typeface="+mn-lt"/>
              </a:rPr>
              <a:t>The empty tomb and the appearances of the risen Christ are the two strands of evidence that persuade us and give us comforting assurance </a:t>
            </a:r>
          </a:p>
          <a:p>
            <a:pPr marL="0" lvl="0" indent="0" algn="l">
              <a:buFont typeface="Arial" panose="020B0604020202020204" pitchFamily="34" charset="0"/>
              <a:buNone/>
            </a:pPr>
            <a:r>
              <a:rPr lang="en-US" sz="1200" b="1" i="0" dirty="0">
                <a:solidFill>
                  <a:srgbClr val="000000"/>
                </a:solidFill>
                <a:effectLst/>
                <a:latin typeface="+mn-lt"/>
              </a:rPr>
              <a:t>(Acts 1:3), </a:t>
            </a:r>
            <a:r>
              <a:rPr lang="en-US" sz="1200" b="0" i="1" dirty="0">
                <a:solidFill>
                  <a:srgbClr val="000000"/>
                </a:solidFill>
                <a:effectLst/>
                <a:latin typeface="+mn-lt"/>
              </a:rPr>
              <a:t>“</a:t>
            </a:r>
            <a:r>
              <a:rPr lang="en-US" i="1" dirty="0"/>
              <a:t>The former account I made, O Theophilus, of all that Jesus began both to do and teach,</a:t>
            </a:r>
            <a:r>
              <a:rPr lang="en-US" i="1" baseline="30000" dirty="0"/>
              <a:t> 2</a:t>
            </a:r>
            <a:r>
              <a:rPr lang="en-US" i="1" dirty="0"/>
              <a:t> until the day in which He was taken up, after He through the Holy Spirit had given commandments to the apostles whom He had chosen,</a:t>
            </a:r>
            <a:r>
              <a:rPr lang="en-US" i="1" baseline="30000" dirty="0"/>
              <a:t> 3</a:t>
            </a:r>
            <a:r>
              <a:rPr lang="en-US" i="1" dirty="0"/>
              <a:t> to whom He also presented Himself alive after His suffering by many infallible proofs, being seen by them during forty days and speaking of the things pertaining to the kingdom of God.”</a:t>
            </a:r>
            <a:endParaRPr lang="en-US" sz="1200" b="0" i="1" dirty="0">
              <a:solidFill>
                <a:srgbClr val="000000"/>
              </a:solidFill>
              <a:effectLst/>
              <a:latin typeface="+mn-lt"/>
            </a:endParaRPr>
          </a:p>
          <a:p>
            <a:endParaRPr lang="en-US" dirty="0"/>
          </a:p>
        </p:txBody>
      </p:sp>
      <p:sp>
        <p:nvSpPr>
          <p:cNvPr id="4" name="Slide Number Placeholder 3"/>
          <p:cNvSpPr>
            <a:spLocks noGrp="1"/>
          </p:cNvSpPr>
          <p:nvPr>
            <p:ph type="sldNum" sz="quarter" idx="5"/>
          </p:nvPr>
        </p:nvSpPr>
        <p:spPr/>
        <p:txBody>
          <a:bodyPr/>
          <a:lstStyle/>
          <a:p>
            <a:fld id="{258ABFBF-381F-4088-A672-6C0FDB9A4A85}" type="slidenum">
              <a:rPr lang="en-US" smtClean="0"/>
              <a:t>1</a:t>
            </a:fld>
            <a:endParaRPr lang="en-US"/>
          </a:p>
        </p:txBody>
      </p:sp>
    </p:spTree>
    <p:extLst>
      <p:ext uri="{BB962C8B-B14F-4D97-AF65-F5344CB8AC3E}">
        <p14:creationId xmlns:p14="http://schemas.microsoft.com/office/powerpoint/2010/main" val="869816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spcAft>
                <a:spcPts val="0"/>
              </a:spcAft>
              <a:buFont typeface="Arial" panose="020B0604020202020204" pitchFamily="34" charset="0"/>
              <a:buNone/>
            </a:pPr>
            <a:r>
              <a:rPr lang="en-US" sz="1200" b="1" i="0" dirty="0">
                <a:solidFill>
                  <a:srgbClr val="000000"/>
                </a:solidFill>
                <a:effectLst/>
                <a:latin typeface="+mn-lt"/>
              </a:rPr>
              <a:t>THE RESURRECTION OF CHRIST:</a:t>
            </a:r>
          </a:p>
          <a:p>
            <a:pPr marL="171450" indent="-171450" algn="l">
              <a:spcAft>
                <a:spcPts val="0"/>
              </a:spcAft>
              <a:buFont typeface="Arial" panose="020B0604020202020204" pitchFamily="34" charset="0"/>
              <a:buChar char="•"/>
            </a:pPr>
            <a:r>
              <a:rPr lang="en-US" sz="1200" b="0" i="0" dirty="0">
                <a:solidFill>
                  <a:srgbClr val="000000"/>
                </a:solidFill>
                <a:effectLst/>
                <a:latin typeface="+mn-lt"/>
              </a:rPr>
              <a:t>Was </a:t>
            </a:r>
            <a:r>
              <a:rPr lang="en-US" sz="1200" b="1" i="0" dirty="0">
                <a:solidFill>
                  <a:srgbClr val="000000"/>
                </a:solidFill>
                <a:effectLst/>
                <a:latin typeface="+mn-lt"/>
              </a:rPr>
              <a:t>Predicted</a:t>
            </a:r>
            <a:r>
              <a:rPr lang="en-US" sz="1200" b="0" i="0" dirty="0">
                <a:solidFill>
                  <a:srgbClr val="000000"/>
                </a:solidFill>
                <a:effectLst/>
                <a:latin typeface="+mn-lt"/>
              </a:rPr>
              <a:t> (foretold) by the Old Testament Prophets (Consider Psalm 16 as an example)</a:t>
            </a:r>
          </a:p>
          <a:p>
            <a:pPr marL="0" indent="0" algn="l">
              <a:spcAft>
                <a:spcPts val="0"/>
              </a:spcAft>
              <a:buFont typeface="Arial" panose="020B0604020202020204" pitchFamily="34" charset="0"/>
              <a:buNone/>
            </a:pPr>
            <a:r>
              <a:rPr lang="en-US" sz="1200" b="1" i="0" dirty="0">
                <a:solidFill>
                  <a:srgbClr val="000000"/>
                </a:solidFill>
                <a:effectLst/>
                <a:latin typeface="+mn-lt"/>
              </a:rPr>
              <a:t>(Psalm 16:8-11), [David’s Words], </a:t>
            </a:r>
            <a:r>
              <a:rPr lang="en-US" sz="1200" b="0" i="1" dirty="0">
                <a:solidFill>
                  <a:srgbClr val="000000"/>
                </a:solidFill>
                <a:effectLst/>
                <a:latin typeface="+mn-lt"/>
              </a:rPr>
              <a:t>“</a:t>
            </a:r>
            <a:r>
              <a:rPr lang="en-US" i="1" dirty="0"/>
              <a:t>I have set the Lord always before me; because He is at my right hand I shall not be moved. </a:t>
            </a:r>
            <a:r>
              <a:rPr lang="en-US" i="1" baseline="30000" dirty="0"/>
              <a:t>9</a:t>
            </a:r>
            <a:r>
              <a:rPr lang="en-US" i="1" dirty="0"/>
              <a:t> Therefore my heart is glad, and my glory rejoices; My flesh also will rest in hope. </a:t>
            </a:r>
            <a:r>
              <a:rPr lang="en-US" i="1" baseline="30000" dirty="0"/>
              <a:t>10</a:t>
            </a:r>
            <a:r>
              <a:rPr lang="en-US" i="1" dirty="0"/>
              <a:t> For You will not leave my soul in </a:t>
            </a:r>
            <a:r>
              <a:rPr lang="en-US" i="1" dirty="0" err="1"/>
              <a:t>Sheol</a:t>
            </a:r>
            <a:r>
              <a:rPr lang="en-US" i="1" dirty="0"/>
              <a:t>, or will You allow Your Holy One to see corruption. </a:t>
            </a:r>
            <a:r>
              <a:rPr lang="en-US" i="1" baseline="30000" dirty="0"/>
              <a:t>11</a:t>
            </a:r>
            <a:r>
              <a:rPr lang="en-US" i="1" dirty="0"/>
              <a:t> You will show me the path of life; in Your presence is fullness of joy; at Your right hand are pleasures forevermore.”</a:t>
            </a:r>
          </a:p>
          <a:p>
            <a:pPr marL="628650" lvl="1" indent="-171450" algn="l">
              <a:spcAft>
                <a:spcPts val="0"/>
              </a:spcAft>
              <a:buFont typeface="Arial" panose="020B0604020202020204" pitchFamily="34" charset="0"/>
              <a:buChar char="•"/>
            </a:pPr>
            <a:r>
              <a:rPr lang="en-US" sz="1200" b="0" i="0" dirty="0">
                <a:solidFill>
                  <a:srgbClr val="000000"/>
                </a:solidFill>
                <a:effectLst/>
                <a:latin typeface="+mn-lt"/>
              </a:rPr>
              <a:t>Peter’s explanation of David’s words</a:t>
            </a:r>
          </a:p>
          <a:p>
            <a:pPr marL="0" lvl="0" indent="0" algn="l">
              <a:spcAft>
                <a:spcPts val="0"/>
              </a:spcAft>
              <a:buFont typeface="Arial" panose="020B0604020202020204" pitchFamily="34" charset="0"/>
              <a:buNone/>
            </a:pPr>
            <a:r>
              <a:rPr lang="en-US" sz="1200" b="1" i="0" dirty="0">
                <a:solidFill>
                  <a:srgbClr val="000000"/>
                </a:solidFill>
                <a:effectLst/>
                <a:latin typeface="+mn-lt"/>
              </a:rPr>
              <a:t>(Acts 2:25-28), [The Quote], </a:t>
            </a:r>
            <a:r>
              <a:rPr lang="en-US" sz="1200" b="1" i="1" dirty="0">
                <a:solidFill>
                  <a:srgbClr val="000000"/>
                </a:solidFill>
                <a:effectLst/>
                <a:latin typeface="+mn-lt"/>
              </a:rPr>
              <a:t>“</a:t>
            </a:r>
            <a:r>
              <a:rPr lang="en-US" i="1" dirty="0"/>
              <a:t>For David says concerning Him: ‘I foresaw the Lord always before my face, for He is at my right hand, that I may not be shaken. </a:t>
            </a:r>
            <a:r>
              <a:rPr lang="en-US" i="1" baseline="30000" dirty="0"/>
              <a:t>26</a:t>
            </a:r>
            <a:r>
              <a:rPr lang="en-US" i="1" dirty="0"/>
              <a:t> Therefore my heart rejoiced, and my tongue was glad; moreover my flesh also will rest in hope. </a:t>
            </a:r>
            <a:r>
              <a:rPr lang="en-US" i="1" baseline="30000" dirty="0"/>
              <a:t>27</a:t>
            </a:r>
            <a:r>
              <a:rPr lang="en-US" i="1" dirty="0"/>
              <a:t> For You will not leave my soul in Hades, nor will You allow Your Holy One to see corruption. </a:t>
            </a:r>
            <a:r>
              <a:rPr lang="en-US" i="1" baseline="30000" dirty="0"/>
              <a:t>28</a:t>
            </a:r>
            <a:r>
              <a:rPr lang="en-US" i="1" dirty="0"/>
              <a:t> You have made known to me the ways of life;</a:t>
            </a:r>
            <a:br>
              <a:rPr lang="en-US" i="1" dirty="0"/>
            </a:br>
            <a:r>
              <a:rPr lang="en-US" i="1" dirty="0"/>
              <a:t>You will make me full of joy in Your presence.’”</a:t>
            </a:r>
            <a:endParaRPr lang="en-US" sz="1200" b="1" i="1" dirty="0">
              <a:solidFill>
                <a:srgbClr val="000000"/>
              </a:solidFill>
              <a:effectLst/>
              <a:latin typeface="+mn-lt"/>
            </a:endParaRPr>
          </a:p>
          <a:p>
            <a:pPr marL="0" lvl="0" indent="0" algn="l">
              <a:spcAft>
                <a:spcPts val="0"/>
              </a:spcAft>
              <a:buFont typeface="Arial" panose="020B0604020202020204" pitchFamily="34" charset="0"/>
              <a:buNone/>
            </a:pPr>
            <a:r>
              <a:rPr lang="en-US" sz="1200" b="1" i="0" dirty="0">
                <a:solidFill>
                  <a:srgbClr val="000000"/>
                </a:solidFill>
                <a:effectLst/>
                <a:latin typeface="+mn-lt"/>
              </a:rPr>
              <a:t>(Acts 2:29-32), [The Argument], </a:t>
            </a:r>
            <a:r>
              <a:rPr lang="en-US" sz="1200" b="0" i="1" dirty="0">
                <a:solidFill>
                  <a:srgbClr val="000000"/>
                </a:solidFill>
                <a:effectLst/>
                <a:latin typeface="+mn-lt"/>
              </a:rPr>
              <a:t>“</a:t>
            </a:r>
            <a:r>
              <a:rPr lang="en-US" b="0" i="1" dirty="0"/>
              <a:t>Men and brethren, let me speak freely to you of the patriarch David, that he is both dead and buried, and his tomb is with us to this day.</a:t>
            </a:r>
            <a:r>
              <a:rPr lang="en-US" b="0" i="1" baseline="30000" dirty="0"/>
              <a:t> 30</a:t>
            </a:r>
            <a:r>
              <a:rPr lang="en-US" b="0" i="1" dirty="0"/>
              <a:t> Therefore, being a prophet, and knowing that God had sworn with an oath to him that of the fruit of his body, according to the flesh, He would raise up the Christ to sit on his throne,</a:t>
            </a:r>
            <a:r>
              <a:rPr lang="en-US" b="0" i="1" baseline="30000" dirty="0"/>
              <a:t> 31</a:t>
            </a:r>
            <a:r>
              <a:rPr lang="en-US" b="0" i="1" dirty="0"/>
              <a:t> he, foreseeing this, spoke concerning the resurrection of the Christ, that His soul was not left in Hades, nor did His flesh see corruption.</a:t>
            </a:r>
            <a:r>
              <a:rPr lang="en-US" b="0" i="1" baseline="30000" dirty="0"/>
              <a:t> 32</a:t>
            </a:r>
            <a:r>
              <a:rPr lang="en-US" b="0" i="1" dirty="0"/>
              <a:t> This Jesus God has raised up, of which we are all witnesses.”</a:t>
            </a:r>
            <a:endParaRPr lang="en-US" sz="1200" b="0" i="1" dirty="0">
              <a:solidFill>
                <a:srgbClr val="000000"/>
              </a:solidFill>
              <a:effectLst/>
              <a:latin typeface="+mn-lt"/>
            </a:endParaRPr>
          </a:p>
          <a:p>
            <a:pPr marL="628650" lvl="1" indent="-171450" algn="l">
              <a:spcAft>
                <a:spcPts val="0"/>
              </a:spcAft>
              <a:buFont typeface="Arial" panose="020B0604020202020204" pitchFamily="34" charset="0"/>
              <a:buChar char="•"/>
            </a:pPr>
            <a:r>
              <a:rPr lang="en-US" sz="1200" b="0" i="0" dirty="0">
                <a:solidFill>
                  <a:srgbClr val="000000"/>
                </a:solidFill>
                <a:effectLst/>
                <a:latin typeface="+mn-lt"/>
              </a:rPr>
              <a:t>This was necessary, and preached by Paul</a:t>
            </a:r>
          </a:p>
          <a:p>
            <a:pPr marL="0" lvl="0" indent="0" algn="l">
              <a:spcAft>
                <a:spcPts val="0"/>
              </a:spcAft>
              <a:buFont typeface="Arial" panose="020B0604020202020204" pitchFamily="34" charset="0"/>
              <a:buNone/>
            </a:pPr>
            <a:r>
              <a:rPr lang="en-US" sz="1200" b="1" i="0" dirty="0">
                <a:solidFill>
                  <a:srgbClr val="000000"/>
                </a:solidFill>
                <a:effectLst/>
                <a:latin typeface="+mn-lt"/>
              </a:rPr>
              <a:t>(Acts 17:2-3) [At synagogue in Thessalonica], </a:t>
            </a:r>
            <a:r>
              <a:rPr lang="en-US" sz="1200" b="0" i="1" dirty="0">
                <a:solidFill>
                  <a:srgbClr val="000000"/>
                </a:solidFill>
                <a:effectLst/>
                <a:latin typeface="+mn-lt"/>
              </a:rPr>
              <a:t>“</a:t>
            </a:r>
            <a:r>
              <a:rPr lang="en-US" i="1" dirty="0"/>
              <a:t>Then Paul, as his custom was, went in to them, and for three Sabbaths reasoned with them from the Scriptures,</a:t>
            </a:r>
            <a:r>
              <a:rPr lang="en-US" i="1" baseline="30000" dirty="0"/>
              <a:t> 3</a:t>
            </a:r>
            <a:r>
              <a:rPr lang="en-US" i="1" dirty="0"/>
              <a:t> explaining and demonstrating that the Christ had to suffer and rise again from the dead, and saying, “This Jesus whom I preach to you is the Christ.”</a:t>
            </a:r>
            <a:endParaRPr lang="en-US" sz="1200" b="0" i="1" dirty="0">
              <a:solidFill>
                <a:srgbClr val="000000"/>
              </a:solidFill>
              <a:effectLst/>
              <a:latin typeface="+mn-lt"/>
            </a:endParaRPr>
          </a:p>
          <a:p>
            <a:pPr marL="171450" indent="-171450" algn="l">
              <a:spcAft>
                <a:spcPts val="0"/>
              </a:spcAft>
              <a:buFont typeface="Arial" panose="020B0604020202020204" pitchFamily="34" charset="0"/>
              <a:buChar char="•"/>
            </a:pPr>
            <a:r>
              <a:rPr lang="en-US" sz="1200" b="1" i="0" dirty="0">
                <a:solidFill>
                  <a:srgbClr val="000000"/>
                </a:solidFill>
                <a:effectLst/>
                <a:latin typeface="+mn-lt"/>
              </a:rPr>
              <a:t>[CLICK] </a:t>
            </a:r>
            <a:r>
              <a:rPr lang="en-US" sz="1200" b="0" i="0" dirty="0">
                <a:solidFill>
                  <a:srgbClr val="000000"/>
                </a:solidFill>
                <a:effectLst/>
                <a:latin typeface="+mn-lt"/>
              </a:rPr>
              <a:t>Was </a:t>
            </a:r>
            <a:r>
              <a:rPr lang="en-US" sz="1200" b="1" i="0" dirty="0">
                <a:solidFill>
                  <a:srgbClr val="000000"/>
                </a:solidFill>
                <a:effectLst/>
                <a:latin typeface="+mn-lt"/>
              </a:rPr>
              <a:t>Promised</a:t>
            </a:r>
            <a:r>
              <a:rPr lang="en-US" sz="1200" b="0" i="0" dirty="0">
                <a:solidFill>
                  <a:srgbClr val="000000"/>
                </a:solidFill>
                <a:effectLst/>
                <a:latin typeface="+mn-lt"/>
              </a:rPr>
              <a:t> by Jesus</a:t>
            </a:r>
          </a:p>
          <a:p>
            <a:pPr marL="0" indent="0" algn="l">
              <a:spcAft>
                <a:spcPts val="0"/>
              </a:spcAft>
              <a:buFont typeface="Arial" panose="020B0604020202020204" pitchFamily="34" charset="0"/>
              <a:buNone/>
            </a:pPr>
            <a:r>
              <a:rPr lang="en-US" sz="1200" b="1" i="0" dirty="0">
                <a:solidFill>
                  <a:srgbClr val="000000"/>
                </a:solidFill>
                <a:effectLst/>
                <a:latin typeface="+mn-lt"/>
              </a:rPr>
              <a:t>(John 2:18-22), [Early in His ministry], </a:t>
            </a:r>
            <a:r>
              <a:rPr lang="en-US" sz="1200" b="0" i="1" dirty="0">
                <a:solidFill>
                  <a:srgbClr val="000000"/>
                </a:solidFill>
                <a:effectLst/>
                <a:latin typeface="+mn-lt"/>
              </a:rPr>
              <a:t>“</a:t>
            </a:r>
            <a:r>
              <a:rPr lang="en-US" i="1" dirty="0"/>
              <a:t>So the Jews answered and said to Him, “What sign do You show to us, since You do these things?” </a:t>
            </a:r>
            <a:r>
              <a:rPr lang="en-US" i="1" baseline="30000" dirty="0"/>
              <a:t>19</a:t>
            </a:r>
            <a:r>
              <a:rPr lang="en-US" i="1" dirty="0"/>
              <a:t> Jesus answered and said to them, “Destroy this temple, and in three days I will raise it up.” </a:t>
            </a:r>
            <a:r>
              <a:rPr lang="en-US" i="1" baseline="30000" dirty="0"/>
              <a:t>20</a:t>
            </a:r>
            <a:r>
              <a:rPr lang="en-US" i="1" dirty="0"/>
              <a:t> Then the Jews said, “It has taken forty-six years to build this temple, and will You raise it up in three days?” </a:t>
            </a:r>
            <a:r>
              <a:rPr lang="en-US" i="1" baseline="30000" dirty="0"/>
              <a:t>21</a:t>
            </a:r>
            <a:r>
              <a:rPr lang="en-US" i="1" dirty="0"/>
              <a:t> But He was speaking of the temple of His body.</a:t>
            </a:r>
            <a:r>
              <a:rPr lang="en-US" i="1" baseline="30000" dirty="0"/>
              <a:t> 22</a:t>
            </a:r>
            <a:r>
              <a:rPr lang="en-US" i="1" dirty="0"/>
              <a:t> Therefore, when He had risen from the dead, His disciples remembered that He had said this to them; and they believed the Scripture and the word which Jesus had said.”</a:t>
            </a:r>
            <a:endParaRPr lang="en-US" sz="1200" b="0" i="1" dirty="0">
              <a:solidFill>
                <a:srgbClr val="000000"/>
              </a:solidFill>
              <a:effectLst/>
              <a:latin typeface="+mn-lt"/>
            </a:endParaRPr>
          </a:p>
          <a:p>
            <a:pPr marL="0" indent="0" algn="l">
              <a:spcAft>
                <a:spcPts val="0"/>
              </a:spcAft>
              <a:buFont typeface="Arial" panose="020B0604020202020204" pitchFamily="34" charset="0"/>
              <a:buNone/>
            </a:pPr>
            <a:r>
              <a:rPr lang="en-US" sz="1200" b="1" i="0" dirty="0">
                <a:solidFill>
                  <a:srgbClr val="000000"/>
                </a:solidFill>
                <a:effectLst/>
                <a:latin typeface="+mn-lt"/>
              </a:rPr>
              <a:t>(Matthew 16:21), [The disciples initially rejected the thought], </a:t>
            </a:r>
            <a:r>
              <a:rPr lang="en-US" sz="1200" b="0" i="1" dirty="0">
                <a:solidFill>
                  <a:srgbClr val="000000"/>
                </a:solidFill>
                <a:effectLst/>
                <a:latin typeface="+mn-lt"/>
              </a:rPr>
              <a:t>“</a:t>
            </a:r>
            <a:r>
              <a:rPr lang="en-US" i="1" dirty="0"/>
              <a:t>From that time Jesus began to show to His disciples that He must go to Jerusalem, and suffer many things from the elders and chief priests and scribes, and be killed, and be raised the third day. </a:t>
            </a:r>
            <a:r>
              <a:rPr lang="en-US" i="1" baseline="30000" dirty="0"/>
              <a:t>22</a:t>
            </a:r>
            <a:r>
              <a:rPr lang="en-US" i="1" dirty="0"/>
              <a:t> Then Peter took Him aside and began to rebuke Him, saying, “Far be it from You, Lord; this shall not happen to You!” </a:t>
            </a:r>
            <a:r>
              <a:rPr lang="en-US" i="1" baseline="30000" dirty="0"/>
              <a:t>23</a:t>
            </a:r>
            <a:r>
              <a:rPr lang="en-US" i="1" dirty="0"/>
              <a:t> But He turned and said to Peter, “Get behind Me, Satan! You are an offense to Me, for you are not mindful of the things of God, but the things of men.”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dirty="0">
                <a:solidFill>
                  <a:srgbClr val="000000"/>
                </a:solidFill>
                <a:effectLst/>
                <a:latin typeface="+mn-lt"/>
              </a:rPr>
              <a:t>(Matthew 27:62-64), [The Jews referred to Jesus’ Claim in addressing Pilate], </a:t>
            </a:r>
            <a:r>
              <a:rPr lang="en-US" sz="1200" b="0" i="1" dirty="0">
                <a:solidFill>
                  <a:srgbClr val="000000"/>
                </a:solidFill>
                <a:effectLst/>
                <a:latin typeface="+mn-lt"/>
              </a:rPr>
              <a:t>“</a:t>
            </a:r>
            <a:r>
              <a:rPr lang="en-US" i="1" dirty="0"/>
              <a:t>On the next day, which followed the Day of Preparation, the chief priests and Pharisees gathered together to Pilate,</a:t>
            </a:r>
            <a:r>
              <a:rPr lang="en-US" i="1" baseline="30000" dirty="0"/>
              <a:t> 63</a:t>
            </a:r>
            <a:r>
              <a:rPr lang="en-US" i="1" dirty="0"/>
              <a:t> saying, “Sir, we remember, while He was still alive, how that deceiver said, ‘After three days I will rise.’</a:t>
            </a:r>
            <a:r>
              <a:rPr lang="en-US" i="1" baseline="30000" dirty="0"/>
              <a:t> 64</a:t>
            </a:r>
            <a:r>
              <a:rPr lang="en-US" i="1" dirty="0"/>
              <a:t> Therefore command that the tomb be made secure until the third day, lest His disciples come by night and steal Him away, and say to the people, ‘He has risen from the dead.’ So the last deception will be worse than the first.”</a:t>
            </a:r>
            <a:endParaRPr lang="en-US" sz="1200" b="0" i="1" dirty="0">
              <a:solidFill>
                <a:srgbClr val="000000"/>
              </a:solidFill>
              <a:effectLst/>
              <a:latin typeface="+mn-lt"/>
            </a:endParaRPr>
          </a:p>
          <a:p>
            <a:pPr marL="171450" indent="-171450" algn="l">
              <a:spcAft>
                <a:spcPts val="0"/>
              </a:spcAft>
              <a:buFont typeface="Arial" panose="020B0604020202020204" pitchFamily="34" charset="0"/>
              <a:buChar char="•"/>
            </a:pPr>
            <a:r>
              <a:rPr lang="en-US" sz="1200" b="1" i="0" dirty="0">
                <a:solidFill>
                  <a:srgbClr val="000000"/>
                </a:solidFill>
                <a:effectLst/>
                <a:latin typeface="+mn-lt"/>
              </a:rPr>
              <a:t>[CLICK] Proclaimed (proved)</a:t>
            </a:r>
            <a:r>
              <a:rPr lang="en-US" sz="1200" b="0" i="0" dirty="0">
                <a:solidFill>
                  <a:srgbClr val="000000"/>
                </a:solidFill>
                <a:effectLst/>
                <a:latin typeface="+mn-lt"/>
              </a:rPr>
              <a:t> the Deity of Christ</a:t>
            </a:r>
          </a:p>
          <a:p>
            <a:pPr marL="0" indent="0" algn="l">
              <a:spcAft>
                <a:spcPts val="0"/>
              </a:spcAft>
              <a:buFont typeface="Arial" panose="020B0604020202020204" pitchFamily="34" charset="0"/>
              <a:buNone/>
            </a:pPr>
            <a:r>
              <a:rPr lang="en-US" sz="1200" b="1" i="0" dirty="0">
                <a:solidFill>
                  <a:srgbClr val="000000"/>
                </a:solidFill>
                <a:effectLst/>
                <a:latin typeface="+mn-lt"/>
              </a:rPr>
              <a:t>(John 10:31-33), [The Jews were not wrong, Jesus did make the claim to be God, but He was not blaspheming. He was speaking the truth], </a:t>
            </a:r>
            <a:r>
              <a:rPr lang="en-US" sz="1200" b="0" i="1" dirty="0">
                <a:solidFill>
                  <a:srgbClr val="000000"/>
                </a:solidFill>
                <a:effectLst/>
                <a:latin typeface="+mn-lt"/>
              </a:rPr>
              <a:t>“</a:t>
            </a:r>
            <a:r>
              <a:rPr lang="en-US" i="1" dirty="0"/>
              <a:t>Then the Jews took up stones again to stone Him.</a:t>
            </a:r>
            <a:r>
              <a:rPr lang="en-US" i="1" baseline="30000" dirty="0"/>
              <a:t> 32</a:t>
            </a:r>
            <a:r>
              <a:rPr lang="en-US" i="1" dirty="0"/>
              <a:t> Jesus answered them, “Many good works I have shown you from My Father. For which of those works do you stone Me?” </a:t>
            </a:r>
            <a:r>
              <a:rPr lang="en-US" i="1" baseline="30000" dirty="0"/>
              <a:t>33</a:t>
            </a:r>
            <a:r>
              <a:rPr lang="en-US" i="1" dirty="0"/>
              <a:t> The Jews answered Him, saying, “For a good work we do not stone You, but for blasphemy, and because You, being a Man, make Yourself God.”</a:t>
            </a:r>
            <a:endParaRPr lang="en-US" sz="1200" b="0" i="1" dirty="0">
              <a:solidFill>
                <a:srgbClr val="000000"/>
              </a:solidFill>
              <a:effectLst/>
              <a:latin typeface="+mn-lt"/>
            </a:endParaRPr>
          </a:p>
          <a:p>
            <a:pPr marL="0" indent="0" algn="l">
              <a:spcAft>
                <a:spcPts val="0"/>
              </a:spcAft>
              <a:buFont typeface="Arial" panose="020B0604020202020204" pitchFamily="34" charset="0"/>
              <a:buNone/>
            </a:pPr>
            <a:r>
              <a:rPr lang="en-US" sz="1200" b="1" i="0" dirty="0">
                <a:solidFill>
                  <a:srgbClr val="000000"/>
                </a:solidFill>
                <a:effectLst/>
                <a:latin typeface="+mn-lt"/>
              </a:rPr>
              <a:t>(Romans 1:3-4), </a:t>
            </a:r>
            <a:r>
              <a:rPr lang="en-US" sz="1200" b="0" i="1" dirty="0">
                <a:solidFill>
                  <a:srgbClr val="000000"/>
                </a:solidFill>
                <a:effectLst/>
                <a:latin typeface="+mn-lt"/>
              </a:rPr>
              <a:t>“</a:t>
            </a:r>
            <a:r>
              <a:rPr lang="en-US" i="1" dirty="0"/>
              <a:t>concerning His Son Jesus Christ our Lord, who was born of the seed of David according to the flesh,</a:t>
            </a:r>
            <a:r>
              <a:rPr lang="en-US" i="1" baseline="30000" dirty="0"/>
              <a:t> 4</a:t>
            </a:r>
            <a:r>
              <a:rPr lang="en-US" i="1" dirty="0"/>
              <a:t> and </a:t>
            </a:r>
            <a:r>
              <a:rPr lang="en-US" i="1" u="sng" dirty="0"/>
              <a:t>declared to be the Son of God with power according to the Spirit of holiness, by the resurrection from the dead</a:t>
            </a:r>
            <a:r>
              <a:rPr lang="en-US" i="1" dirty="0"/>
              <a:t>.”</a:t>
            </a:r>
            <a:endParaRPr lang="en-US" sz="1200" b="0" i="1" dirty="0">
              <a:solidFill>
                <a:srgbClr val="000000"/>
              </a:solidFill>
              <a:effectLst/>
              <a:latin typeface="+mn-lt"/>
            </a:endParaRPr>
          </a:p>
          <a:p>
            <a:pPr marL="0" indent="0" algn="l">
              <a:spcAft>
                <a:spcPts val="0"/>
              </a:spcAft>
              <a:buFont typeface="Arial" panose="020B0604020202020204" pitchFamily="34" charset="0"/>
              <a:buNone/>
            </a:pPr>
            <a:r>
              <a:rPr lang="en-US" sz="1200" b="1" i="1" dirty="0">
                <a:solidFill>
                  <a:srgbClr val="000000"/>
                </a:solidFill>
                <a:effectLst/>
                <a:latin typeface="+mn-lt"/>
              </a:rPr>
              <a:t>(Philippians 2:8-11), </a:t>
            </a:r>
            <a:r>
              <a:rPr lang="en-US" sz="1200" b="0" i="1" dirty="0">
                <a:solidFill>
                  <a:srgbClr val="000000"/>
                </a:solidFill>
                <a:effectLst/>
                <a:latin typeface="+mn-lt"/>
              </a:rPr>
              <a:t>“</a:t>
            </a:r>
            <a:r>
              <a:rPr lang="en-US" i="1" dirty="0"/>
              <a:t>And being found in appearance as a man, He humbled Himself and became obedient to the point of death, even the death of the cross.</a:t>
            </a:r>
            <a:r>
              <a:rPr lang="en-US" i="1" baseline="30000" dirty="0"/>
              <a:t> 9</a:t>
            </a:r>
            <a:r>
              <a:rPr lang="en-US" i="1" dirty="0"/>
              <a:t> </a:t>
            </a:r>
            <a:r>
              <a:rPr lang="en-US" i="1" u="sng" dirty="0"/>
              <a:t>Therefore God also has highly exalted Him and given Him the name which is above every name</a:t>
            </a:r>
            <a:r>
              <a:rPr lang="en-US" i="1" dirty="0"/>
              <a:t>,</a:t>
            </a:r>
            <a:r>
              <a:rPr lang="en-US" i="1" baseline="30000" dirty="0"/>
              <a:t> 10</a:t>
            </a:r>
            <a:r>
              <a:rPr lang="en-US" i="1" dirty="0"/>
              <a:t> that at the name of Jesus every knee should bow, of those in heaven, and of those on earth, and of those under the earth,</a:t>
            </a:r>
            <a:r>
              <a:rPr lang="en-US" i="1" baseline="30000" dirty="0"/>
              <a:t> 11</a:t>
            </a:r>
            <a:r>
              <a:rPr lang="en-US" i="1" dirty="0"/>
              <a:t> and that every tongue should confess that Jesus Christ is Lord, to the glory of God the Father.”</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8ABFBF-381F-4088-A672-6C0FDB9A4A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327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dirty="0"/>
              <a:t>(John 11:25-27), [Jesus’ conversation with Martha at the death of her brother Lazarus], </a:t>
            </a:r>
            <a:r>
              <a:rPr lang="en-US" i="1" dirty="0"/>
              <a:t>“Jesus said to her, “I am the resurrection and the life. He who believes in Me, though he may die, he shall live.</a:t>
            </a:r>
            <a:r>
              <a:rPr lang="en-US" i="1" baseline="30000" dirty="0"/>
              <a:t> 26</a:t>
            </a:r>
            <a:r>
              <a:rPr lang="en-US" i="1" dirty="0"/>
              <a:t> And whoever lives and believes in Me shall never die. Do you believe this?” </a:t>
            </a:r>
            <a:r>
              <a:rPr lang="en-US" i="1" baseline="30000" dirty="0"/>
              <a:t>27</a:t>
            </a:r>
            <a:r>
              <a:rPr lang="en-US" i="1" dirty="0"/>
              <a:t> She said to Him, “Yes, Lord, I believe that You are the Christ, the Son of God, who is to come into the world.”</a:t>
            </a:r>
            <a:endParaRPr lang="en-US" sz="1200" b="1" i="1" dirty="0">
              <a:solidFill>
                <a:srgbClr val="000000"/>
              </a:solidFill>
              <a:effectLst/>
              <a:latin typeface="+mn-lt"/>
            </a:endParaRPr>
          </a:p>
          <a:p>
            <a:pPr algn="l"/>
            <a:endParaRPr lang="en-US" sz="1200" b="1" i="1" dirty="0">
              <a:solidFill>
                <a:srgbClr val="000000"/>
              </a:solidFill>
              <a:effectLst/>
              <a:latin typeface="+mn-lt"/>
            </a:endParaRPr>
          </a:p>
          <a:p>
            <a:pPr algn="l"/>
            <a:r>
              <a:rPr lang="en-US" sz="1200" b="1" i="1" dirty="0">
                <a:solidFill>
                  <a:srgbClr val="000000"/>
                </a:solidFill>
                <a:effectLst/>
                <a:latin typeface="+mn-lt"/>
              </a:rPr>
              <a:t>Conclusion:</a:t>
            </a:r>
          </a:p>
          <a:p>
            <a:pPr marL="171450" indent="-171450" algn="l">
              <a:buFont typeface="Arial" panose="020B0604020202020204" pitchFamily="34" charset="0"/>
              <a:buChar char="•"/>
            </a:pPr>
            <a:r>
              <a:rPr lang="en-US" sz="1200" b="1" i="0" dirty="0">
                <a:solidFill>
                  <a:srgbClr val="000000"/>
                </a:solidFill>
                <a:effectLst/>
                <a:latin typeface="+mn-lt"/>
              </a:rPr>
              <a:t>The tomb is not empty, He is not there</a:t>
            </a:r>
          </a:p>
          <a:p>
            <a:pPr marL="171450" indent="-171450" algn="l">
              <a:buFont typeface="Arial" panose="020B0604020202020204" pitchFamily="34" charset="0"/>
              <a:buChar char="•"/>
            </a:pPr>
            <a:r>
              <a:rPr lang="en-US" sz="1200" b="1" i="0" dirty="0">
                <a:solidFill>
                  <a:srgbClr val="000000"/>
                </a:solidFill>
                <a:effectLst/>
                <a:latin typeface="+mn-lt"/>
              </a:rPr>
              <a:t>He was raised from the dead, and has ascended to the right hand of the Father</a:t>
            </a:r>
          </a:p>
          <a:p>
            <a:pPr marL="171450" indent="-171450" algn="l">
              <a:buFont typeface="Arial" panose="020B0604020202020204" pitchFamily="34" charset="0"/>
              <a:buChar char="•"/>
            </a:pPr>
            <a:r>
              <a:rPr lang="en-US" sz="1200" b="1" i="0" dirty="0">
                <a:solidFill>
                  <a:srgbClr val="000000"/>
                </a:solidFill>
                <a:effectLst/>
                <a:latin typeface="+mn-lt"/>
              </a:rPr>
              <a:t>He is both your Lord and your Christ</a:t>
            </a:r>
          </a:p>
          <a:p>
            <a:pPr marL="171450" indent="-171450" algn="l">
              <a:buFont typeface="Arial" panose="020B0604020202020204" pitchFamily="34" charset="0"/>
              <a:buChar char="•"/>
            </a:pPr>
            <a:r>
              <a:rPr lang="en-US" sz="1200" b="1" i="0" dirty="0">
                <a:solidFill>
                  <a:srgbClr val="000000"/>
                </a:solidFill>
                <a:effectLst/>
                <a:latin typeface="+mn-lt"/>
              </a:rPr>
              <a:t>Will you accept Him today?</a:t>
            </a:r>
            <a:endParaRPr lang="en-US" sz="1200" b="0" i="0" dirty="0">
              <a:solidFill>
                <a:srgbClr val="000000"/>
              </a:solidFill>
              <a:effectLst/>
              <a:latin typeface="+mn-lt"/>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8ABFBF-381F-4088-A672-6C0FDB9A4A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0326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3B236-6C06-1B26-6645-4EBC9D56D7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1D7E2A0-4131-2BD0-3624-A074CD58DE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DAF421-C3C3-3BA5-B1A0-EA63851A1950}"/>
              </a:ext>
            </a:extLst>
          </p:cNvPr>
          <p:cNvSpPr>
            <a:spLocks noGrp="1"/>
          </p:cNvSpPr>
          <p:nvPr>
            <p:ph type="dt" sz="half" idx="10"/>
          </p:nvPr>
        </p:nvSpPr>
        <p:spPr/>
        <p:txBody>
          <a:bodyPr/>
          <a:lstStyle/>
          <a:p>
            <a:fld id="{9DF19523-ADB4-4DF7-A2AF-43C40FCDE54E}" type="datetimeFigureOut">
              <a:rPr lang="en-US" smtClean="0"/>
              <a:t>6/30/2022</a:t>
            </a:fld>
            <a:endParaRPr lang="en-US"/>
          </a:p>
        </p:txBody>
      </p:sp>
      <p:sp>
        <p:nvSpPr>
          <p:cNvPr id="5" name="Footer Placeholder 4">
            <a:extLst>
              <a:ext uri="{FF2B5EF4-FFF2-40B4-BE49-F238E27FC236}">
                <a16:creationId xmlns:a16="http://schemas.microsoft.com/office/drawing/2014/main" id="{4033583C-3D1C-1DBD-FE72-CAD3659E1B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0866AA-A30A-0C31-E3F5-2D5008D735CF}"/>
              </a:ext>
            </a:extLst>
          </p:cNvPr>
          <p:cNvSpPr>
            <a:spLocks noGrp="1"/>
          </p:cNvSpPr>
          <p:nvPr>
            <p:ph type="sldNum" sz="quarter" idx="12"/>
          </p:nvPr>
        </p:nvSpPr>
        <p:spPr/>
        <p:txBody>
          <a:bodyPr/>
          <a:lstStyle/>
          <a:p>
            <a:fld id="{D8E72434-4CB6-4993-AB5E-4704D87D557D}" type="slidenum">
              <a:rPr lang="en-US" smtClean="0"/>
              <a:t>‹#›</a:t>
            </a:fld>
            <a:endParaRPr lang="en-US"/>
          </a:p>
        </p:txBody>
      </p:sp>
    </p:spTree>
    <p:extLst>
      <p:ext uri="{BB962C8B-B14F-4D97-AF65-F5344CB8AC3E}">
        <p14:creationId xmlns:p14="http://schemas.microsoft.com/office/powerpoint/2010/main" val="1644492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FB48F-9ECF-E569-13CB-497D2BBDCA2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1B6F07-ACF0-65F7-5365-DEBE5229F7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A59F04-EDDD-EA1F-4C7E-FCE74C49358A}"/>
              </a:ext>
            </a:extLst>
          </p:cNvPr>
          <p:cNvSpPr>
            <a:spLocks noGrp="1"/>
          </p:cNvSpPr>
          <p:nvPr>
            <p:ph type="dt" sz="half" idx="10"/>
          </p:nvPr>
        </p:nvSpPr>
        <p:spPr/>
        <p:txBody>
          <a:bodyPr/>
          <a:lstStyle/>
          <a:p>
            <a:fld id="{9DF19523-ADB4-4DF7-A2AF-43C40FCDE54E}" type="datetimeFigureOut">
              <a:rPr lang="en-US" smtClean="0"/>
              <a:t>6/30/2022</a:t>
            </a:fld>
            <a:endParaRPr lang="en-US"/>
          </a:p>
        </p:txBody>
      </p:sp>
      <p:sp>
        <p:nvSpPr>
          <p:cNvPr id="5" name="Footer Placeholder 4">
            <a:extLst>
              <a:ext uri="{FF2B5EF4-FFF2-40B4-BE49-F238E27FC236}">
                <a16:creationId xmlns:a16="http://schemas.microsoft.com/office/drawing/2014/main" id="{B3B29148-C32E-A3EE-EFE6-ABBF624EE3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86979D-8B1F-A41B-3983-2ABF154EA76F}"/>
              </a:ext>
            </a:extLst>
          </p:cNvPr>
          <p:cNvSpPr>
            <a:spLocks noGrp="1"/>
          </p:cNvSpPr>
          <p:nvPr>
            <p:ph type="sldNum" sz="quarter" idx="12"/>
          </p:nvPr>
        </p:nvSpPr>
        <p:spPr/>
        <p:txBody>
          <a:bodyPr/>
          <a:lstStyle/>
          <a:p>
            <a:fld id="{D8E72434-4CB6-4993-AB5E-4704D87D557D}" type="slidenum">
              <a:rPr lang="en-US" smtClean="0"/>
              <a:t>‹#›</a:t>
            </a:fld>
            <a:endParaRPr lang="en-US"/>
          </a:p>
        </p:txBody>
      </p:sp>
    </p:spTree>
    <p:extLst>
      <p:ext uri="{BB962C8B-B14F-4D97-AF65-F5344CB8AC3E}">
        <p14:creationId xmlns:p14="http://schemas.microsoft.com/office/powerpoint/2010/main" val="3273076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0D9AA9-22A8-2F75-A91F-581C3FF1DD9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76CCE08-270B-9D42-760B-E6F47B6AC0D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89AC41-BEE0-3606-9A90-275CBA088AD1}"/>
              </a:ext>
            </a:extLst>
          </p:cNvPr>
          <p:cNvSpPr>
            <a:spLocks noGrp="1"/>
          </p:cNvSpPr>
          <p:nvPr>
            <p:ph type="dt" sz="half" idx="10"/>
          </p:nvPr>
        </p:nvSpPr>
        <p:spPr/>
        <p:txBody>
          <a:bodyPr/>
          <a:lstStyle/>
          <a:p>
            <a:fld id="{9DF19523-ADB4-4DF7-A2AF-43C40FCDE54E}" type="datetimeFigureOut">
              <a:rPr lang="en-US" smtClean="0"/>
              <a:t>6/30/2022</a:t>
            </a:fld>
            <a:endParaRPr lang="en-US"/>
          </a:p>
        </p:txBody>
      </p:sp>
      <p:sp>
        <p:nvSpPr>
          <p:cNvPr id="5" name="Footer Placeholder 4">
            <a:extLst>
              <a:ext uri="{FF2B5EF4-FFF2-40B4-BE49-F238E27FC236}">
                <a16:creationId xmlns:a16="http://schemas.microsoft.com/office/drawing/2014/main" id="{AC542B3C-E2CE-4DCC-64FC-B27B97E0B4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2AE29C-F45D-EB98-6D03-15A42A01781B}"/>
              </a:ext>
            </a:extLst>
          </p:cNvPr>
          <p:cNvSpPr>
            <a:spLocks noGrp="1"/>
          </p:cNvSpPr>
          <p:nvPr>
            <p:ph type="sldNum" sz="quarter" idx="12"/>
          </p:nvPr>
        </p:nvSpPr>
        <p:spPr/>
        <p:txBody>
          <a:bodyPr/>
          <a:lstStyle/>
          <a:p>
            <a:fld id="{D8E72434-4CB6-4993-AB5E-4704D87D557D}" type="slidenum">
              <a:rPr lang="en-US" smtClean="0"/>
              <a:t>‹#›</a:t>
            </a:fld>
            <a:endParaRPr lang="en-US"/>
          </a:p>
        </p:txBody>
      </p:sp>
    </p:spTree>
    <p:extLst>
      <p:ext uri="{BB962C8B-B14F-4D97-AF65-F5344CB8AC3E}">
        <p14:creationId xmlns:p14="http://schemas.microsoft.com/office/powerpoint/2010/main" val="2724177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58798-904A-21C3-795B-1676D64FE5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F5912C-81DC-58BD-3698-687B87F37B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24486E-9CEE-A6E3-A5F1-6A5D25F8A45A}"/>
              </a:ext>
            </a:extLst>
          </p:cNvPr>
          <p:cNvSpPr>
            <a:spLocks noGrp="1"/>
          </p:cNvSpPr>
          <p:nvPr>
            <p:ph type="dt" sz="half" idx="10"/>
          </p:nvPr>
        </p:nvSpPr>
        <p:spPr/>
        <p:txBody>
          <a:bodyPr/>
          <a:lstStyle/>
          <a:p>
            <a:fld id="{9DF19523-ADB4-4DF7-A2AF-43C40FCDE54E}" type="datetimeFigureOut">
              <a:rPr lang="en-US" smtClean="0"/>
              <a:t>6/30/2022</a:t>
            </a:fld>
            <a:endParaRPr lang="en-US"/>
          </a:p>
        </p:txBody>
      </p:sp>
      <p:sp>
        <p:nvSpPr>
          <p:cNvPr id="5" name="Footer Placeholder 4">
            <a:extLst>
              <a:ext uri="{FF2B5EF4-FFF2-40B4-BE49-F238E27FC236}">
                <a16:creationId xmlns:a16="http://schemas.microsoft.com/office/drawing/2014/main" id="{AAFB258D-D574-E4EC-829C-6758D0AD4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9895C8-8969-184A-1EAD-6D0A1944D8A5}"/>
              </a:ext>
            </a:extLst>
          </p:cNvPr>
          <p:cNvSpPr>
            <a:spLocks noGrp="1"/>
          </p:cNvSpPr>
          <p:nvPr>
            <p:ph type="sldNum" sz="quarter" idx="12"/>
          </p:nvPr>
        </p:nvSpPr>
        <p:spPr/>
        <p:txBody>
          <a:bodyPr/>
          <a:lstStyle/>
          <a:p>
            <a:fld id="{D8E72434-4CB6-4993-AB5E-4704D87D557D}" type="slidenum">
              <a:rPr lang="en-US" smtClean="0"/>
              <a:t>‹#›</a:t>
            </a:fld>
            <a:endParaRPr lang="en-US"/>
          </a:p>
        </p:txBody>
      </p:sp>
    </p:spTree>
    <p:extLst>
      <p:ext uri="{BB962C8B-B14F-4D97-AF65-F5344CB8AC3E}">
        <p14:creationId xmlns:p14="http://schemas.microsoft.com/office/powerpoint/2010/main" val="724755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FA179-AA64-B08B-E7B3-F58E192649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CCACE35-7F9C-F9DF-6C15-28912D8FBA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4CA868-5351-8F5C-F990-2698F0071ABC}"/>
              </a:ext>
            </a:extLst>
          </p:cNvPr>
          <p:cNvSpPr>
            <a:spLocks noGrp="1"/>
          </p:cNvSpPr>
          <p:nvPr>
            <p:ph type="dt" sz="half" idx="10"/>
          </p:nvPr>
        </p:nvSpPr>
        <p:spPr/>
        <p:txBody>
          <a:bodyPr/>
          <a:lstStyle/>
          <a:p>
            <a:fld id="{9DF19523-ADB4-4DF7-A2AF-43C40FCDE54E}" type="datetimeFigureOut">
              <a:rPr lang="en-US" smtClean="0"/>
              <a:t>6/30/2022</a:t>
            </a:fld>
            <a:endParaRPr lang="en-US"/>
          </a:p>
        </p:txBody>
      </p:sp>
      <p:sp>
        <p:nvSpPr>
          <p:cNvPr id="5" name="Footer Placeholder 4">
            <a:extLst>
              <a:ext uri="{FF2B5EF4-FFF2-40B4-BE49-F238E27FC236}">
                <a16:creationId xmlns:a16="http://schemas.microsoft.com/office/drawing/2014/main" id="{414ACEDA-ACA5-0D90-D100-6462B5E1AF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28AA8A-FCBB-A0A8-AAFC-3B0813100819}"/>
              </a:ext>
            </a:extLst>
          </p:cNvPr>
          <p:cNvSpPr>
            <a:spLocks noGrp="1"/>
          </p:cNvSpPr>
          <p:nvPr>
            <p:ph type="sldNum" sz="quarter" idx="12"/>
          </p:nvPr>
        </p:nvSpPr>
        <p:spPr/>
        <p:txBody>
          <a:bodyPr/>
          <a:lstStyle/>
          <a:p>
            <a:fld id="{D8E72434-4CB6-4993-AB5E-4704D87D557D}" type="slidenum">
              <a:rPr lang="en-US" smtClean="0"/>
              <a:t>‹#›</a:t>
            </a:fld>
            <a:endParaRPr lang="en-US"/>
          </a:p>
        </p:txBody>
      </p:sp>
    </p:spTree>
    <p:extLst>
      <p:ext uri="{BB962C8B-B14F-4D97-AF65-F5344CB8AC3E}">
        <p14:creationId xmlns:p14="http://schemas.microsoft.com/office/powerpoint/2010/main" val="434818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7E53C-EDF8-2206-94C8-B0FBDD704D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7577C9-5FD2-9AA1-5520-DD66BD5B8C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2B54CF-EDE9-3468-C18C-8993C3A09AC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030271-6DB6-9B53-EAEF-79A010072522}"/>
              </a:ext>
            </a:extLst>
          </p:cNvPr>
          <p:cNvSpPr>
            <a:spLocks noGrp="1"/>
          </p:cNvSpPr>
          <p:nvPr>
            <p:ph type="dt" sz="half" idx="10"/>
          </p:nvPr>
        </p:nvSpPr>
        <p:spPr/>
        <p:txBody>
          <a:bodyPr/>
          <a:lstStyle/>
          <a:p>
            <a:fld id="{9DF19523-ADB4-4DF7-A2AF-43C40FCDE54E}" type="datetimeFigureOut">
              <a:rPr lang="en-US" smtClean="0"/>
              <a:t>6/30/2022</a:t>
            </a:fld>
            <a:endParaRPr lang="en-US"/>
          </a:p>
        </p:txBody>
      </p:sp>
      <p:sp>
        <p:nvSpPr>
          <p:cNvPr id="6" name="Footer Placeholder 5">
            <a:extLst>
              <a:ext uri="{FF2B5EF4-FFF2-40B4-BE49-F238E27FC236}">
                <a16:creationId xmlns:a16="http://schemas.microsoft.com/office/drawing/2014/main" id="{80CE7270-3118-03A8-6F11-A9650A9DC6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5C96B4-F9A7-B658-971D-58014E66D54A}"/>
              </a:ext>
            </a:extLst>
          </p:cNvPr>
          <p:cNvSpPr>
            <a:spLocks noGrp="1"/>
          </p:cNvSpPr>
          <p:nvPr>
            <p:ph type="sldNum" sz="quarter" idx="12"/>
          </p:nvPr>
        </p:nvSpPr>
        <p:spPr/>
        <p:txBody>
          <a:bodyPr/>
          <a:lstStyle/>
          <a:p>
            <a:fld id="{D8E72434-4CB6-4993-AB5E-4704D87D557D}" type="slidenum">
              <a:rPr lang="en-US" smtClean="0"/>
              <a:t>‹#›</a:t>
            </a:fld>
            <a:endParaRPr lang="en-US"/>
          </a:p>
        </p:txBody>
      </p:sp>
    </p:spTree>
    <p:extLst>
      <p:ext uri="{BB962C8B-B14F-4D97-AF65-F5344CB8AC3E}">
        <p14:creationId xmlns:p14="http://schemas.microsoft.com/office/powerpoint/2010/main" val="119349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3EE39-2AE2-4B82-DC69-5EE1359074A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3B999F-5F9A-4EB1-49E1-34D9843ED7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4C7DBD-1EAE-AC2D-132A-ED943A86FB8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E993F82-F843-EB75-2FA5-D6916667CB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70E545-AFD0-022E-D020-8525763D31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7AD641-28BB-3B75-B15C-D14A6A954D88}"/>
              </a:ext>
            </a:extLst>
          </p:cNvPr>
          <p:cNvSpPr>
            <a:spLocks noGrp="1"/>
          </p:cNvSpPr>
          <p:nvPr>
            <p:ph type="dt" sz="half" idx="10"/>
          </p:nvPr>
        </p:nvSpPr>
        <p:spPr/>
        <p:txBody>
          <a:bodyPr/>
          <a:lstStyle/>
          <a:p>
            <a:fld id="{9DF19523-ADB4-4DF7-A2AF-43C40FCDE54E}" type="datetimeFigureOut">
              <a:rPr lang="en-US" smtClean="0"/>
              <a:t>6/30/2022</a:t>
            </a:fld>
            <a:endParaRPr lang="en-US"/>
          </a:p>
        </p:txBody>
      </p:sp>
      <p:sp>
        <p:nvSpPr>
          <p:cNvPr id="8" name="Footer Placeholder 7">
            <a:extLst>
              <a:ext uri="{FF2B5EF4-FFF2-40B4-BE49-F238E27FC236}">
                <a16:creationId xmlns:a16="http://schemas.microsoft.com/office/drawing/2014/main" id="{884F237A-8B64-6D2A-CBC4-91B42BA5596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AB9629D-8F50-2A26-8BBE-8370E03DDFEB}"/>
              </a:ext>
            </a:extLst>
          </p:cNvPr>
          <p:cNvSpPr>
            <a:spLocks noGrp="1"/>
          </p:cNvSpPr>
          <p:nvPr>
            <p:ph type="sldNum" sz="quarter" idx="12"/>
          </p:nvPr>
        </p:nvSpPr>
        <p:spPr/>
        <p:txBody>
          <a:bodyPr/>
          <a:lstStyle/>
          <a:p>
            <a:fld id="{D8E72434-4CB6-4993-AB5E-4704D87D557D}" type="slidenum">
              <a:rPr lang="en-US" smtClean="0"/>
              <a:t>‹#›</a:t>
            </a:fld>
            <a:endParaRPr lang="en-US"/>
          </a:p>
        </p:txBody>
      </p:sp>
    </p:spTree>
    <p:extLst>
      <p:ext uri="{BB962C8B-B14F-4D97-AF65-F5344CB8AC3E}">
        <p14:creationId xmlns:p14="http://schemas.microsoft.com/office/powerpoint/2010/main" val="2931237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4E762-B738-6156-5A5F-857DCCE9FA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F6A2774-B405-6D04-2ECA-189261D57978}"/>
              </a:ext>
            </a:extLst>
          </p:cNvPr>
          <p:cNvSpPr>
            <a:spLocks noGrp="1"/>
          </p:cNvSpPr>
          <p:nvPr>
            <p:ph type="dt" sz="half" idx="10"/>
          </p:nvPr>
        </p:nvSpPr>
        <p:spPr/>
        <p:txBody>
          <a:bodyPr/>
          <a:lstStyle/>
          <a:p>
            <a:fld id="{9DF19523-ADB4-4DF7-A2AF-43C40FCDE54E}" type="datetimeFigureOut">
              <a:rPr lang="en-US" smtClean="0"/>
              <a:t>6/30/2022</a:t>
            </a:fld>
            <a:endParaRPr lang="en-US"/>
          </a:p>
        </p:txBody>
      </p:sp>
      <p:sp>
        <p:nvSpPr>
          <p:cNvPr id="4" name="Footer Placeholder 3">
            <a:extLst>
              <a:ext uri="{FF2B5EF4-FFF2-40B4-BE49-F238E27FC236}">
                <a16:creationId xmlns:a16="http://schemas.microsoft.com/office/drawing/2014/main" id="{5A233269-44CB-A46B-598A-14BF83EE4E7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EB3A0C-3B77-9D56-7AD2-238D29FE5596}"/>
              </a:ext>
            </a:extLst>
          </p:cNvPr>
          <p:cNvSpPr>
            <a:spLocks noGrp="1"/>
          </p:cNvSpPr>
          <p:nvPr>
            <p:ph type="sldNum" sz="quarter" idx="12"/>
          </p:nvPr>
        </p:nvSpPr>
        <p:spPr/>
        <p:txBody>
          <a:bodyPr/>
          <a:lstStyle/>
          <a:p>
            <a:fld id="{D8E72434-4CB6-4993-AB5E-4704D87D557D}" type="slidenum">
              <a:rPr lang="en-US" smtClean="0"/>
              <a:t>‹#›</a:t>
            </a:fld>
            <a:endParaRPr lang="en-US"/>
          </a:p>
        </p:txBody>
      </p:sp>
    </p:spTree>
    <p:extLst>
      <p:ext uri="{BB962C8B-B14F-4D97-AF65-F5344CB8AC3E}">
        <p14:creationId xmlns:p14="http://schemas.microsoft.com/office/powerpoint/2010/main" val="3998655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F23F76-B9C4-DE2A-2615-87BE840A114E}"/>
              </a:ext>
            </a:extLst>
          </p:cNvPr>
          <p:cNvSpPr>
            <a:spLocks noGrp="1"/>
          </p:cNvSpPr>
          <p:nvPr>
            <p:ph type="dt" sz="half" idx="10"/>
          </p:nvPr>
        </p:nvSpPr>
        <p:spPr/>
        <p:txBody>
          <a:bodyPr/>
          <a:lstStyle/>
          <a:p>
            <a:fld id="{9DF19523-ADB4-4DF7-A2AF-43C40FCDE54E}" type="datetimeFigureOut">
              <a:rPr lang="en-US" smtClean="0"/>
              <a:t>6/30/2022</a:t>
            </a:fld>
            <a:endParaRPr lang="en-US"/>
          </a:p>
        </p:txBody>
      </p:sp>
      <p:sp>
        <p:nvSpPr>
          <p:cNvPr id="3" name="Footer Placeholder 2">
            <a:extLst>
              <a:ext uri="{FF2B5EF4-FFF2-40B4-BE49-F238E27FC236}">
                <a16:creationId xmlns:a16="http://schemas.microsoft.com/office/drawing/2014/main" id="{F48A507E-9C6E-9AC8-A179-C5F64457AB6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632D60-4A02-3549-1416-1722F2CCC10A}"/>
              </a:ext>
            </a:extLst>
          </p:cNvPr>
          <p:cNvSpPr>
            <a:spLocks noGrp="1"/>
          </p:cNvSpPr>
          <p:nvPr>
            <p:ph type="sldNum" sz="quarter" idx="12"/>
          </p:nvPr>
        </p:nvSpPr>
        <p:spPr/>
        <p:txBody>
          <a:bodyPr/>
          <a:lstStyle/>
          <a:p>
            <a:fld id="{D8E72434-4CB6-4993-AB5E-4704D87D557D}" type="slidenum">
              <a:rPr lang="en-US" smtClean="0"/>
              <a:t>‹#›</a:t>
            </a:fld>
            <a:endParaRPr lang="en-US"/>
          </a:p>
        </p:txBody>
      </p:sp>
    </p:spTree>
    <p:extLst>
      <p:ext uri="{BB962C8B-B14F-4D97-AF65-F5344CB8AC3E}">
        <p14:creationId xmlns:p14="http://schemas.microsoft.com/office/powerpoint/2010/main" val="3845483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59968-072F-8735-D731-DEBDC23D33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79D1E8-1768-9DC3-2306-515B7DF1CB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D3EAEC-F950-A88E-4DA9-05C472A784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1EC949-DE0B-AE23-F347-E1DEC74D1F0D}"/>
              </a:ext>
            </a:extLst>
          </p:cNvPr>
          <p:cNvSpPr>
            <a:spLocks noGrp="1"/>
          </p:cNvSpPr>
          <p:nvPr>
            <p:ph type="dt" sz="half" idx="10"/>
          </p:nvPr>
        </p:nvSpPr>
        <p:spPr/>
        <p:txBody>
          <a:bodyPr/>
          <a:lstStyle/>
          <a:p>
            <a:fld id="{9DF19523-ADB4-4DF7-A2AF-43C40FCDE54E}" type="datetimeFigureOut">
              <a:rPr lang="en-US" smtClean="0"/>
              <a:t>6/30/2022</a:t>
            </a:fld>
            <a:endParaRPr lang="en-US"/>
          </a:p>
        </p:txBody>
      </p:sp>
      <p:sp>
        <p:nvSpPr>
          <p:cNvPr id="6" name="Footer Placeholder 5">
            <a:extLst>
              <a:ext uri="{FF2B5EF4-FFF2-40B4-BE49-F238E27FC236}">
                <a16:creationId xmlns:a16="http://schemas.microsoft.com/office/drawing/2014/main" id="{BD3FDFE5-8225-CA80-2D0D-620C1ABC23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F914C7-1F8C-A81B-0A2B-BB8613D70E79}"/>
              </a:ext>
            </a:extLst>
          </p:cNvPr>
          <p:cNvSpPr>
            <a:spLocks noGrp="1"/>
          </p:cNvSpPr>
          <p:nvPr>
            <p:ph type="sldNum" sz="quarter" idx="12"/>
          </p:nvPr>
        </p:nvSpPr>
        <p:spPr/>
        <p:txBody>
          <a:bodyPr/>
          <a:lstStyle/>
          <a:p>
            <a:fld id="{D8E72434-4CB6-4993-AB5E-4704D87D557D}" type="slidenum">
              <a:rPr lang="en-US" smtClean="0"/>
              <a:t>‹#›</a:t>
            </a:fld>
            <a:endParaRPr lang="en-US"/>
          </a:p>
        </p:txBody>
      </p:sp>
    </p:spTree>
    <p:extLst>
      <p:ext uri="{BB962C8B-B14F-4D97-AF65-F5344CB8AC3E}">
        <p14:creationId xmlns:p14="http://schemas.microsoft.com/office/powerpoint/2010/main" val="2353593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89926-B8A0-53D7-5800-F5C2644940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A0549F1-A0D7-C6E5-2FC9-9E51A29FD9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830BF9-65ED-F626-BBE5-48D41268E5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E0190B-9016-6329-DDE5-8484BF94CAF3}"/>
              </a:ext>
            </a:extLst>
          </p:cNvPr>
          <p:cNvSpPr>
            <a:spLocks noGrp="1"/>
          </p:cNvSpPr>
          <p:nvPr>
            <p:ph type="dt" sz="half" idx="10"/>
          </p:nvPr>
        </p:nvSpPr>
        <p:spPr/>
        <p:txBody>
          <a:bodyPr/>
          <a:lstStyle/>
          <a:p>
            <a:fld id="{9DF19523-ADB4-4DF7-A2AF-43C40FCDE54E}" type="datetimeFigureOut">
              <a:rPr lang="en-US" smtClean="0"/>
              <a:t>6/30/2022</a:t>
            </a:fld>
            <a:endParaRPr lang="en-US"/>
          </a:p>
        </p:txBody>
      </p:sp>
      <p:sp>
        <p:nvSpPr>
          <p:cNvPr id="6" name="Footer Placeholder 5">
            <a:extLst>
              <a:ext uri="{FF2B5EF4-FFF2-40B4-BE49-F238E27FC236}">
                <a16:creationId xmlns:a16="http://schemas.microsoft.com/office/drawing/2014/main" id="{EC7DD77A-0D8A-A088-16DB-63001DF426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9A852D-7404-1B96-2025-AC675A48B6F2}"/>
              </a:ext>
            </a:extLst>
          </p:cNvPr>
          <p:cNvSpPr>
            <a:spLocks noGrp="1"/>
          </p:cNvSpPr>
          <p:nvPr>
            <p:ph type="sldNum" sz="quarter" idx="12"/>
          </p:nvPr>
        </p:nvSpPr>
        <p:spPr/>
        <p:txBody>
          <a:bodyPr/>
          <a:lstStyle/>
          <a:p>
            <a:fld id="{D8E72434-4CB6-4993-AB5E-4704D87D557D}" type="slidenum">
              <a:rPr lang="en-US" smtClean="0"/>
              <a:t>‹#›</a:t>
            </a:fld>
            <a:endParaRPr lang="en-US"/>
          </a:p>
        </p:txBody>
      </p:sp>
    </p:spTree>
    <p:extLst>
      <p:ext uri="{BB962C8B-B14F-4D97-AF65-F5344CB8AC3E}">
        <p14:creationId xmlns:p14="http://schemas.microsoft.com/office/powerpoint/2010/main" val="2628981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0A10A9-0C47-46A6-643F-62BBEBD1A9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7A47C95-CA19-3352-0A16-7CFC7BDCAA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AF99ED-7A98-D8D0-634A-CC53B7205D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F19523-ADB4-4DF7-A2AF-43C40FCDE54E}" type="datetimeFigureOut">
              <a:rPr lang="en-US" smtClean="0"/>
              <a:t>6/30/2022</a:t>
            </a:fld>
            <a:endParaRPr lang="en-US"/>
          </a:p>
        </p:txBody>
      </p:sp>
      <p:sp>
        <p:nvSpPr>
          <p:cNvPr id="5" name="Footer Placeholder 4">
            <a:extLst>
              <a:ext uri="{FF2B5EF4-FFF2-40B4-BE49-F238E27FC236}">
                <a16:creationId xmlns:a16="http://schemas.microsoft.com/office/drawing/2014/main" id="{5747D274-F2EA-B96A-16C1-D59D454C1E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8FEEF7D-EE6C-AD17-4F73-92ADE5EA46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72434-4CB6-4993-AB5E-4704D87D557D}" type="slidenum">
              <a:rPr lang="en-US" smtClean="0"/>
              <a:t>‹#›</a:t>
            </a:fld>
            <a:endParaRPr lang="en-US"/>
          </a:p>
        </p:txBody>
      </p:sp>
    </p:spTree>
    <p:extLst>
      <p:ext uri="{BB962C8B-B14F-4D97-AF65-F5344CB8AC3E}">
        <p14:creationId xmlns:p14="http://schemas.microsoft.com/office/powerpoint/2010/main" val="40153512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B83BB-F355-3D5D-4F5B-CEB74BAA8B4C}"/>
              </a:ext>
            </a:extLst>
          </p:cNvPr>
          <p:cNvSpPr>
            <a:spLocks noGrp="1"/>
          </p:cNvSpPr>
          <p:nvPr>
            <p:ph type="ctrTitle"/>
          </p:nvPr>
        </p:nvSpPr>
        <p:spPr>
          <a:xfrm>
            <a:off x="710453" y="484094"/>
            <a:ext cx="10771094" cy="1567890"/>
          </a:xfrm>
          <a:solidFill>
            <a:srgbClr val="EBEDDF">
              <a:alpha val="51000"/>
            </a:srgbClr>
          </a:solidFill>
          <a:effectLst>
            <a:softEdge rad="127000"/>
          </a:effectLst>
        </p:spPr>
        <p:txBody>
          <a:bodyPr anchor="ctr">
            <a:normAutofit/>
          </a:bodyPr>
          <a:lstStyle/>
          <a:p>
            <a:r>
              <a:rPr lang="en-US" sz="8000" b="1" dirty="0">
                <a:latin typeface="Satisfy" panose="02000000000000000000" pitchFamily="2" charset="0"/>
              </a:rPr>
              <a:t>The Resurrection of Christ</a:t>
            </a:r>
            <a:endParaRPr lang="en-US" dirty="0"/>
          </a:p>
        </p:txBody>
      </p:sp>
      <p:sp>
        <p:nvSpPr>
          <p:cNvPr id="3" name="Subtitle 2">
            <a:extLst>
              <a:ext uri="{FF2B5EF4-FFF2-40B4-BE49-F238E27FC236}">
                <a16:creationId xmlns:a16="http://schemas.microsoft.com/office/drawing/2014/main" id="{1FC6DD20-66B3-9128-93FE-63844420C7A0}"/>
              </a:ext>
            </a:extLst>
          </p:cNvPr>
          <p:cNvSpPr>
            <a:spLocks noGrp="1"/>
          </p:cNvSpPr>
          <p:nvPr>
            <p:ph type="subTitle" idx="1"/>
          </p:nvPr>
        </p:nvSpPr>
        <p:spPr>
          <a:xfrm>
            <a:off x="2353233" y="3526965"/>
            <a:ext cx="3481509" cy="3151735"/>
          </a:xfrm>
        </p:spPr>
        <p:txBody>
          <a:bodyPr>
            <a:normAutofit/>
          </a:bodyPr>
          <a:lstStyle/>
          <a:p>
            <a:r>
              <a:rPr kumimoji="0" lang="en-US" sz="5400" b="0" i="0" u="none" strike="noStrike" kern="1200" cap="none" spc="0" normalizeH="0" baseline="0" noProof="0" dirty="0">
                <a:ln>
                  <a:noFill/>
                </a:ln>
                <a:solidFill>
                  <a:srgbClr val="EBEDDF"/>
                </a:solidFill>
                <a:effectLst>
                  <a:outerShdw blurRad="25400" dist="38100" dir="2700000" algn="tl" rotWithShape="0">
                    <a:prstClr val="black">
                      <a:alpha val="65000"/>
                    </a:prstClr>
                  </a:outerShdw>
                </a:effectLst>
                <a:uLnTx/>
                <a:uFillTx/>
                <a:latin typeface="Impact" panose="020B0806030902050204" pitchFamily="34" charset="0"/>
                <a:ea typeface="+mj-ea"/>
                <a:cs typeface="+mj-cs"/>
              </a:rPr>
              <a:t>Predicted</a:t>
            </a:r>
          </a:p>
          <a:p>
            <a:r>
              <a:rPr kumimoji="0" lang="en-US" sz="5400" b="0" i="0" u="none" strike="noStrike" kern="1200" cap="none" spc="0" normalizeH="0" baseline="0" noProof="0" dirty="0">
                <a:ln>
                  <a:noFill/>
                </a:ln>
                <a:solidFill>
                  <a:srgbClr val="EBEDDF"/>
                </a:solidFill>
                <a:effectLst>
                  <a:outerShdw blurRad="25400" dist="38100" dir="2700000" algn="tl" rotWithShape="0">
                    <a:prstClr val="black">
                      <a:alpha val="65000"/>
                    </a:prstClr>
                  </a:outerShdw>
                </a:effectLst>
                <a:uLnTx/>
                <a:uFillTx/>
                <a:latin typeface="Impact" panose="020B0806030902050204" pitchFamily="34" charset="0"/>
                <a:ea typeface="+mj-ea"/>
                <a:cs typeface="+mj-cs"/>
              </a:rPr>
              <a:t>Promised</a:t>
            </a:r>
          </a:p>
          <a:p>
            <a:r>
              <a:rPr kumimoji="0" lang="en-US" sz="5400" b="0" i="0" u="none" strike="noStrike" kern="1200" cap="none" spc="0" normalizeH="0" baseline="0" noProof="0" dirty="0">
                <a:ln>
                  <a:noFill/>
                </a:ln>
                <a:solidFill>
                  <a:srgbClr val="EBEDDF"/>
                </a:solidFill>
                <a:effectLst>
                  <a:outerShdw blurRad="25400" dist="38100" dir="2700000" algn="tl" rotWithShape="0">
                    <a:prstClr val="black">
                      <a:alpha val="65000"/>
                    </a:prstClr>
                  </a:outerShdw>
                </a:effectLst>
                <a:uLnTx/>
                <a:uFillTx/>
                <a:latin typeface="Impact" panose="020B0806030902050204" pitchFamily="34" charset="0"/>
                <a:ea typeface="+mj-ea"/>
                <a:cs typeface="+mj-cs"/>
              </a:rPr>
              <a:t>Proclaimed</a:t>
            </a:r>
            <a:endParaRPr lang="en-US" dirty="0">
              <a:solidFill>
                <a:srgbClr val="EBEDDF"/>
              </a:solidFill>
              <a:effectLst>
                <a:outerShdw blurRad="25400" dist="38100" dir="2700000" algn="tl" rotWithShape="0">
                  <a:prstClr val="black">
                    <a:alpha val="65000"/>
                  </a:prstClr>
                </a:outerShdw>
              </a:effectLst>
              <a:latin typeface="Impact" panose="020B0806030902050204" pitchFamily="34" charset="0"/>
            </a:endParaRPr>
          </a:p>
        </p:txBody>
      </p:sp>
    </p:spTree>
    <p:extLst>
      <p:ext uri="{BB962C8B-B14F-4D97-AF65-F5344CB8AC3E}">
        <p14:creationId xmlns:p14="http://schemas.microsoft.com/office/powerpoint/2010/main" val="3586903169"/>
      </p:ext>
    </p:extLst>
  </p:cSld>
  <p:clrMapOvr>
    <a:masterClrMapping/>
  </p:clrMapOvr>
  <mc:AlternateContent xmlns:mc="http://schemas.openxmlformats.org/markup-compatibility/2006" xmlns:p14="http://schemas.microsoft.com/office/powerpoint/2010/main">
    <mc:Choice Requires="p14">
      <p:transition spd="slow" p14:dur="1600">
        <p14:prism dir="d"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B83BB-F355-3D5D-4F5B-CEB74BAA8B4C}"/>
              </a:ext>
            </a:extLst>
          </p:cNvPr>
          <p:cNvSpPr>
            <a:spLocks noGrp="1"/>
          </p:cNvSpPr>
          <p:nvPr>
            <p:ph type="ctrTitle"/>
          </p:nvPr>
        </p:nvSpPr>
        <p:spPr>
          <a:xfrm>
            <a:off x="710453" y="200306"/>
            <a:ext cx="10771094" cy="1567890"/>
          </a:xfrm>
          <a:solidFill>
            <a:srgbClr val="EBEDDF">
              <a:alpha val="51000"/>
            </a:srgbClr>
          </a:solidFill>
          <a:effectLst>
            <a:softEdge rad="127000"/>
          </a:effectLst>
        </p:spPr>
        <p:txBody>
          <a:bodyPr anchor="ctr">
            <a:normAutofit/>
          </a:bodyPr>
          <a:lstStyle/>
          <a:p>
            <a:r>
              <a:rPr lang="en-US" sz="8000" b="1" dirty="0">
                <a:latin typeface="Satisfy" panose="02000000000000000000" pitchFamily="2" charset="0"/>
              </a:rPr>
              <a:t>The Resurrection of Christ</a:t>
            </a:r>
            <a:endParaRPr lang="en-US" dirty="0"/>
          </a:p>
        </p:txBody>
      </p:sp>
      <p:sp>
        <p:nvSpPr>
          <p:cNvPr id="3" name="Subtitle 2">
            <a:extLst>
              <a:ext uri="{FF2B5EF4-FFF2-40B4-BE49-F238E27FC236}">
                <a16:creationId xmlns:a16="http://schemas.microsoft.com/office/drawing/2014/main" id="{1FC6DD20-66B3-9128-93FE-63844420C7A0}"/>
              </a:ext>
            </a:extLst>
          </p:cNvPr>
          <p:cNvSpPr>
            <a:spLocks noGrp="1"/>
          </p:cNvSpPr>
          <p:nvPr>
            <p:ph type="subTitle" idx="1"/>
          </p:nvPr>
        </p:nvSpPr>
        <p:spPr>
          <a:xfrm>
            <a:off x="710453" y="1718442"/>
            <a:ext cx="10771094" cy="4966138"/>
          </a:xfrm>
          <a:solidFill>
            <a:schemeClr val="tx1">
              <a:alpha val="34000"/>
            </a:schemeClr>
          </a:solidFill>
          <a:effectLst>
            <a:softEdge rad="63500"/>
          </a:effectLst>
        </p:spPr>
        <p:txBody>
          <a:bodyPr anchor="ctr">
            <a:normAutofit/>
          </a:bodyPr>
          <a:lstStyle/>
          <a:p>
            <a:r>
              <a:rPr kumimoji="0" lang="en-US" sz="5400" b="0" i="0" u="none" strike="noStrike" kern="1200" cap="none" spc="0" normalizeH="0" baseline="0" noProof="0" dirty="0">
                <a:ln>
                  <a:noFill/>
                </a:ln>
                <a:solidFill>
                  <a:srgbClr val="EBEDDF"/>
                </a:solidFill>
                <a:effectLst>
                  <a:outerShdw blurRad="25400" dist="38100" dir="2700000" algn="tl" rotWithShape="0">
                    <a:prstClr val="black">
                      <a:alpha val="65000"/>
                    </a:prstClr>
                  </a:outerShdw>
                </a:effectLst>
                <a:uLnTx/>
                <a:uFillTx/>
                <a:latin typeface="Impact" panose="020B0806030902050204" pitchFamily="34" charset="0"/>
                <a:ea typeface="+mj-ea"/>
                <a:cs typeface="+mj-cs"/>
              </a:rPr>
              <a:t>Predicted by Prophets</a:t>
            </a:r>
          </a:p>
          <a:p>
            <a:r>
              <a:rPr lang="en-US" sz="4000" b="1" dirty="0">
                <a:solidFill>
                  <a:srgbClr val="EBEDDF"/>
                </a:solidFill>
                <a:effectLst>
                  <a:outerShdw blurRad="25400" dist="38100" dir="2700000" algn="tl" rotWithShape="0">
                    <a:prstClr val="black">
                      <a:alpha val="65000"/>
                    </a:prstClr>
                  </a:outerShdw>
                </a:effectLst>
                <a:ea typeface="+mj-ea"/>
                <a:cs typeface="+mj-cs"/>
              </a:rPr>
              <a:t>Psalm 16:8-11; Acts 2:25-32; 17:2-3 </a:t>
            </a:r>
            <a:endParaRPr kumimoji="0" lang="en-US" sz="4000" b="1" i="0" u="none" strike="noStrike" kern="1200" cap="none" spc="0" normalizeH="0" baseline="0" noProof="0" dirty="0">
              <a:ln>
                <a:noFill/>
              </a:ln>
              <a:solidFill>
                <a:srgbClr val="EBEDDF"/>
              </a:solidFill>
              <a:effectLst>
                <a:outerShdw blurRad="25400" dist="38100" dir="2700000" algn="tl" rotWithShape="0">
                  <a:prstClr val="black">
                    <a:alpha val="65000"/>
                  </a:prstClr>
                </a:outerShdw>
              </a:effectLst>
              <a:uLnTx/>
              <a:uFillTx/>
              <a:ea typeface="+mj-ea"/>
              <a:cs typeface="+mj-cs"/>
            </a:endParaRPr>
          </a:p>
          <a:p>
            <a:r>
              <a:rPr kumimoji="0" lang="en-US" sz="5400" b="0" i="0" u="none" strike="noStrike" kern="1200" cap="none" spc="0" normalizeH="0" baseline="0" noProof="0" dirty="0">
                <a:ln>
                  <a:noFill/>
                </a:ln>
                <a:solidFill>
                  <a:srgbClr val="EBEDDF"/>
                </a:solidFill>
                <a:effectLst>
                  <a:outerShdw blurRad="25400" dist="38100" dir="2700000" algn="tl" rotWithShape="0">
                    <a:prstClr val="black">
                      <a:alpha val="65000"/>
                    </a:prstClr>
                  </a:outerShdw>
                </a:effectLst>
                <a:uLnTx/>
                <a:uFillTx/>
                <a:latin typeface="Impact" panose="020B0806030902050204" pitchFamily="34" charset="0"/>
                <a:ea typeface="+mj-ea"/>
                <a:cs typeface="+mj-cs"/>
              </a:rPr>
              <a:t>Promised by Jesus</a:t>
            </a:r>
          </a:p>
          <a:p>
            <a:r>
              <a:rPr lang="en-US" sz="4000" b="1" dirty="0">
                <a:solidFill>
                  <a:srgbClr val="EBEDDF"/>
                </a:solidFill>
                <a:effectLst>
                  <a:outerShdw blurRad="25400" dist="38100" dir="2700000" algn="tl" rotWithShape="0">
                    <a:prstClr val="black">
                      <a:alpha val="65000"/>
                    </a:prstClr>
                  </a:outerShdw>
                </a:effectLst>
              </a:rPr>
              <a:t>John 2:18-22; </a:t>
            </a:r>
            <a:r>
              <a:rPr lang="en-US" sz="4000" b="1" dirty="0">
                <a:solidFill>
                  <a:srgbClr val="EBEDDF"/>
                </a:solidFill>
                <a:effectLst>
                  <a:outerShdw blurRad="25400" dist="38100" dir="2700000" algn="tl" rotWithShape="0">
                    <a:prstClr val="black">
                      <a:alpha val="65000"/>
                    </a:prstClr>
                  </a:outerShdw>
                </a:effectLst>
                <a:ea typeface="+mj-ea"/>
                <a:cs typeface="+mj-cs"/>
              </a:rPr>
              <a:t>Matthew 16:21-23; 27:62-64 </a:t>
            </a:r>
            <a:endParaRPr kumimoji="0" lang="en-US" sz="4000" b="1" i="0" u="none" strike="noStrike" kern="1200" cap="none" spc="0" normalizeH="0" baseline="0" noProof="0" dirty="0">
              <a:ln>
                <a:noFill/>
              </a:ln>
              <a:solidFill>
                <a:srgbClr val="EBEDDF"/>
              </a:solidFill>
              <a:effectLst>
                <a:outerShdw blurRad="25400" dist="38100" dir="2700000" algn="tl" rotWithShape="0">
                  <a:prstClr val="black">
                    <a:alpha val="65000"/>
                  </a:prstClr>
                </a:outerShdw>
              </a:effectLst>
              <a:uLnTx/>
              <a:uFillTx/>
              <a:ea typeface="+mj-ea"/>
              <a:cs typeface="+mj-cs"/>
            </a:endParaRPr>
          </a:p>
          <a:p>
            <a:r>
              <a:rPr kumimoji="0" lang="en-US" sz="5400" b="0" i="0" u="none" strike="noStrike" kern="1200" cap="none" spc="0" normalizeH="0" baseline="0" noProof="0" dirty="0">
                <a:ln>
                  <a:noFill/>
                </a:ln>
                <a:solidFill>
                  <a:srgbClr val="EBEDDF"/>
                </a:solidFill>
                <a:effectLst>
                  <a:outerShdw blurRad="25400" dist="38100" dir="2700000" algn="tl" rotWithShape="0">
                    <a:prstClr val="black">
                      <a:alpha val="65000"/>
                    </a:prstClr>
                  </a:outerShdw>
                </a:effectLst>
                <a:uLnTx/>
                <a:uFillTx/>
                <a:latin typeface="Impact" panose="020B0806030902050204" pitchFamily="34" charset="0"/>
                <a:ea typeface="+mj-ea"/>
                <a:cs typeface="+mj-cs"/>
              </a:rPr>
              <a:t>Proclaimed the Deity of Christ</a:t>
            </a:r>
          </a:p>
          <a:p>
            <a:r>
              <a:rPr lang="en-US" sz="4000" b="1" dirty="0">
                <a:solidFill>
                  <a:srgbClr val="EBEDDF"/>
                </a:solidFill>
                <a:effectLst>
                  <a:outerShdw blurRad="25400" dist="38100" dir="2700000" algn="tl" rotWithShape="0">
                    <a:prstClr val="black">
                      <a:alpha val="65000"/>
                    </a:prstClr>
                  </a:outerShdw>
                </a:effectLst>
                <a:ea typeface="+mj-ea"/>
                <a:cs typeface="+mj-cs"/>
              </a:rPr>
              <a:t>John 10:31-33; Romans 1:3-4; Philippians 2:8-11</a:t>
            </a:r>
            <a:endParaRPr lang="en-US" sz="4000" b="1" dirty="0">
              <a:solidFill>
                <a:srgbClr val="EBEDDF"/>
              </a:solidFill>
              <a:effectLst>
                <a:outerShdw blurRad="25400" dist="38100" dir="2700000" algn="tl" rotWithShape="0">
                  <a:prstClr val="black">
                    <a:alpha val="65000"/>
                  </a:prstClr>
                </a:outerShdw>
              </a:effectLst>
            </a:endParaRPr>
          </a:p>
        </p:txBody>
      </p:sp>
    </p:spTree>
    <p:extLst>
      <p:ext uri="{BB962C8B-B14F-4D97-AF65-F5344CB8AC3E}">
        <p14:creationId xmlns:p14="http://schemas.microsoft.com/office/powerpoint/2010/main" val="26388791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anim calcmode="lin" valueType="num">
                                      <p:cBhvr>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anim calcmode="lin" valueType="num">
                                      <p:cBhvr>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B83BB-F355-3D5D-4F5B-CEB74BAA8B4C}"/>
              </a:ext>
            </a:extLst>
          </p:cNvPr>
          <p:cNvSpPr>
            <a:spLocks noGrp="1"/>
          </p:cNvSpPr>
          <p:nvPr>
            <p:ph type="ctrTitle"/>
          </p:nvPr>
        </p:nvSpPr>
        <p:spPr>
          <a:xfrm>
            <a:off x="315310" y="135751"/>
            <a:ext cx="6920808" cy="931049"/>
          </a:xfrm>
          <a:noFill/>
          <a:effectLst>
            <a:softEdge rad="127000"/>
          </a:effectLst>
        </p:spPr>
        <p:txBody>
          <a:bodyPr anchor="ctr">
            <a:normAutofit/>
          </a:bodyPr>
          <a:lstStyle/>
          <a:p>
            <a:pPr algn="l"/>
            <a:r>
              <a:rPr lang="en-US" sz="4800" b="1" dirty="0">
                <a:latin typeface="Satisfy" panose="02000000000000000000" pitchFamily="2" charset="0"/>
              </a:rPr>
              <a:t>The Resurrection of Christ</a:t>
            </a:r>
            <a:endParaRPr lang="en-US" sz="4800" dirty="0"/>
          </a:p>
        </p:txBody>
      </p:sp>
    </p:spTree>
    <p:extLst>
      <p:ext uri="{BB962C8B-B14F-4D97-AF65-F5344CB8AC3E}">
        <p14:creationId xmlns:p14="http://schemas.microsoft.com/office/powerpoint/2010/main" val="213209020"/>
      </p:ext>
    </p:extLst>
  </p:cSld>
  <p:clrMapOvr>
    <a:masterClrMapping/>
  </p:clrMapOvr>
  <mc:AlternateContent xmlns:mc="http://schemas.openxmlformats.org/markup-compatibility/2006" xmlns:p14="http://schemas.microsoft.com/office/powerpoint/2010/main">
    <mc:Choice Requires="p14">
      <p:transition spd="slow" p14:dur="1600">
        <p14:prism dir="d" isContent="1" isInverted="1"/>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TotalTime>
  <Words>1747</Words>
  <Application>Microsoft Office PowerPoint</Application>
  <PresentationFormat>Widescreen</PresentationFormat>
  <Paragraphs>46</Paragraphs>
  <Slides>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Calibri</vt:lpstr>
      <vt:lpstr>Calibri Light</vt:lpstr>
      <vt:lpstr>Impact</vt:lpstr>
      <vt:lpstr>Satisfy</vt:lpstr>
      <vt:lpstr>Office Theme</vt:lpstr>
      <vt:lpstr>The Resurrection of Christ</vt:lpstr>
      <vt:lpstr>The Resurrection of Christ</vt:lpstr>
      <vt:lpstr>The Resurrection of Christ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Resurrection of Christ</dc:title>
  <dc:creator>Stan Cox</dc:creator>
  <cp:lastModifiedBy>Stan Cox</cp:lastModifiedBy>
  <cp:revision>1</cp:revision>
  <dcterms:created xsi:type="dcterms:W3CDTF">2022-07-01T02:22:00Z</dcterms:created>
  <dcterms:modified xsi:type="dcterms:W3CDTF">2022-07-01T04:23:06Z</dcterms:modified>
</cp:coreProperties>
</file>