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8" r:id="rId2"/>
    <p:sldId id="257" r:id="rId3"/>
    <p:sldId id="256" r:id="rId4"/>
    <p:sldId id="259" r:id="rId5"/>
    <p:sldId id="260" r:id="rId6"/>
    <p:sldId id="261" r:id="rId7"/>
  </p:sldIdLst>
  <p:sldSz cx="12192000" cy="6858000"/>
  <p:notesSz cx="6858000" cy="9144000"/>
  <p:embeddedFontLst>
    <p:embeddedFont>
      <p:font typeface="Alex Brush" panose="02000400000000000000" pitchFamily="2" charset="0"/>
      <p:regular r:id="rId10"/>
    </p:embeddedFont>
    <p:embeddedFont>
      <p:font typeface="Algerian" panose="04020705040A02060702" pitchFamily="82" charset="0"/>
      <p:regular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A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E0E72B-67B5-4145-A830-E9F170EAA99C}" v="22" dt="2022-01-07T03:40:10.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2031" autoAdjust="0"/>
  </p:normalViewPr>
  <p:slideViewPr>
    <p:cSldViewPr snapToGrid="0">
      <p:cViewPr varScale="1">
        <p:scale>
          <a:sx n="39" d="100"/>
          <a:sy n="39" d="100"/>
        </p:scale>
        <p:origin x="2309" y="53"/>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6EE0E72B-67B5-4145-A830-E9F170EAA99C}"/>
    <pc:docChg chg="undo custSel addSld delSld modSld sldOrd modHandout">
      <pc:chgData name="Stan Cox" userId="9376f276357bfffd" providerId="LiveId" clId="{6EE0E72B-67B5-4145-A830-E9F170EAA99C}" dt="2022-01-07T04:01:23.130" v="10534" actId="20577"/>
      <pc:docMkLst>
        <pc:docMk/>
      </pc:docMkLst>
      <pc:sldChg chg="modSp mod ord modTransition modNotesTx">
        <pc:chgData name="Stan Cox" userId="9376f276357bfffd" providerId="LiveId" clId="{6EE0E72B-67B5-4145-A830-E9F170EAA99C}" dt="2022-01-07T03:40:40.067" v="9905" actId="20577"/>
        <pc:sldMkLst>
          <pc:docMk/>
          <pc:sldMk cId="3208396277" sldId="256"/>
        </pc:sldMkLst>
        <pc:spChg chg="mod">
          <ac:chgData name="Stan Cox" userId="9376f276357bfffd" providerId="LiveId" clId="{6EE0E72B-67B5-4145-A830-E9F170EAA99C}" dt="2022-01-06T20:54:33.293" v="2510" actId="1036"/>
          <ac:spMkLst>
            <pc:docMk/>
            <pc:sldMk cId="3208396277" sldId="256"/>
            <ac:spMk id="2" creationId="{3F86B316-AEB9-4B59-868E-7C8D3515D4B8}"/>
          </ac:spMkLst>
        </pc:spChg>
        <pc:spChg chg="mod">
          <ac:chgData name="Stan Cox" userId="9376f276357bfffd" providerId="LiveId" clId="{6EE0E72B-67B5-4145-A830-E9F170EAA99C}" dt="2022-01-06T20:54:25.395" v="2501" actId="1036"/>
          <ac:spMkLst>
            <pc:docMk/>
            <pc:sldMk cId="3208396277" sldId="256"/>
            <ac:spMk id="3" creationId="{CBB0EE55-F0B3-4615-9C4E-5C376BDEF6CA}"/>
          </ac:spMkLst>
        </pc:spChg>
      </pc:sldChg>
      <pc:sldChg chg="addSp new mod ord modTransition modNotesTx">
        <pc:chgData name="Stan Cox" userId="9376f276357bfffd" providerId="LiveId" clId="{6EE0E72B-67B5-4145-A830-E9F170EAA99C}" dt="2022-01-06T20:59:30.097" v="2514"/>
        <pc:sldMkLst>
          <pc:docMk/>
          <pc:sldMk cId="1007114755" sldId="257"/>
        </pc:sldMkLst>
        <pc:picChg chg="add">
          <ac:chgData name="Stan Cox" userId="9376f276357bfffd" providerId="LiveId" clId="{6EE0E72B-67B5-4145-A830-E9F170EAA99C}" dt="2022-01-06T16:20:12.047" v="648" actId="22"/>
          <ac:picMkLst>
            <pc:docMk/>
            <pc:sldMk cId="1007114755" sldId="257"/>
            <ac:picMk id="3" creationId="{4F79C9BF-D3CA-4168-A332-E79935D96C85}"/>
          </ac:picMkLst>
        </pc:picChg>
      </pc:sldChg>
      <pc:sldChg chg="modSp add mod modTransition modNotesTx">
        <pc:chgData name="Stan Cox" userId="9376f276357bfffd" providerId="LiveId" clId="{6EE0E72B-67B5-4145-A830-E9F170EAA99C}" dt="2022-01-07T03:42:00.045" v="9938" actId="6549"/>
        <pc:sldMkLst>
          <pc:docMk/>
          <pc:sldMk cId="743941310" sldId="258"/>
        </pc:sldMkLst>
        <pc:spChg chg="mod">
          <ac:chgData name="Stan Cox" userId="9376f276357bfffd" providerId="LiveId" clId="{6EE0E72B-67B5-4145-A830-E9F170EAA99C}" dt="2022-01-07T03:42:00.045" v="9938" actId="6549"/>
          <ac:spMkLst>
            <pc:docMk/>
            <pc:sldMk cId="743941310" sldId="258"/>
            <ac:spMk id="3" creationId="{CBB0EE55-F0B3-4615-9C4E-5C376BDEF6CA}"/>
          </ac:spMkLst>
        </pc:spChg>
      </pc:sldChg>
      <pc:sldChg chg="add del setBg">
        <pc:chgData name="Stan Cox" userId="9376f276357bfffd" providerId="LiveId" clId="{6EE0E72B-67B5-4145-A830-E9F170EAA99C}" dt="2022-01-06T20:40:11.843" v="2178"/>
        <pc:sldMkLst>
          <pc:docMk/>
          <pc:sldMk cId="2463596312" sldId="258"/>
        </pc:sldMkLst>
      </pc:sldChg>
      <pc:sldChg chg="add del setBg">
        <pc:chgData name="Stan Cox" userId="9376f276357bfffd" providerId="LiveId" clId="{6EE0E72B-67B5-4145-A830-E9F170EAA99C}" dt="2022-01-07T01:56:56.083" v="6217"/>
        <pc:sldMkLst>
          <pc:docMk/>
          <pc:sldMk cId="2057211925" sldId="259"/>
        </pc:sldMkLst>
      </pc:sldChg>
      <pc:sldChg chg="modSp add mod modNotesTx">
        <pc:chgData name="Stan Cox" userId="9376f276357bfffd" providerId="LiveId" clId="{6EE0E72B-67B5-4145-A830-E9F170EAA99C}" dt="2022-01-07T03:40:29.231" v="9902" actId="20577"/>
        <pc:sldMkLst>
          <pc:docMk/>
          <pc:sldMk cId="2466714580" sldId="259"/>
        </pc:sldMkLst>
        <pc:spChg chg="mod">
          <ac:chgData name="Stan Cox" userId="9376f276357bfffd" providerId="LiveId" clId="{6EE0E72B-67B5-4145-A830-E9F170EAA99C}" dt="2022-01-07T01:59:16.687" v="6387" actId="255"/>
          <ac:spMkLst>
            <pc:docMk/>
            <pc:sldMk cId="2466714580" sldId="259"/>
            <ac:spMk id="2" creationId="{3F86B316-AEB9-4B59-868E-7C8D3515D4B8}"/>
          </ac:spMkLst>
        </pc:spChg>
        <pc:spChg chg="mod">
          <ac:chgData name="Stan Cox" userId="9376f276357bfffd" providerId="LiveId" clId="{6EE0E72B-67B5-4145-A830-E9F170EAA99C}" dt="2022-01-07T02:48:58.789" v="8558" actId="20577"/>
          <ac:spMkLst>
            <pc:docMk/>
            <pc:sldMk cId="2466714580" sldId="259"/>
            <ac:spMk id="3" creationId="{CBB0EE55-F0B3-4615-9C4E-5C376BDEF6CA}"/>
          </ac:spMkLst>
        </pc:spChg>
      </pc:sldChg>
      <pc:sldChg chg="add del setBg">
        <pc:chgData name="Stan Cox" userId="9376f276357bfffd" providerId="LiveId" clId="{6EE0E72B-67B5-4145-A830-E9F170EAA99C}" dt="2022-01-07T02:49:17.357" v="8560"/>
        <pc:sldMkLst>
          <pc:docMk/>
          <pc:sldMk cId="33460591" sldId="260"/>
        </pc:sldMkLst>
      </pc:sldChg>
      <pc:sldChg chg="modSp add mod modNotesTx">
        <pc:chgData name="Stan Cox" userId="9376f276357bfffd" providerId="LiveId" clId="{6EE0E72B-67B5-4145-A830-E9F170EAA99C}" dt="2022-01-07T03:39:55.622" v="9895" actId="20577"/>
        <pc:sldMkLst>
          <pc:docMk/>
          <pc:sldMk cId="2605173984" sldId="260"/>
        </pc:sldMkLst>
        <pc:spChg chg="mod">
          <ac:chgData name="Stan Cox" userId="9376f276357bfffd" providerId="LiveId" clId="{6EE0E72B-67B5-4145-A830-E9F170EAA99C}" dt="2022-01-07T02:57:34.632" v="9066" actId="20577"/>
          <ac:spMkLst>
            <pc:docMk/>
            <pc:sldMk cId="2605173984" sldId="260"/>
            <ac:spMk id="2" creationId="{3F86B316-AEB9-4B59-868E-7C8D3515D4B8}"/>
          </ac:spMkLst>
        </pc:spChg>
        <pc:spChg chg="mod">
          <ac:chgData name="Stan Cox" userId="9376f276357bfffd" providerId="LiveId" clId="{6EE0E72B-67B5-4145-A830-E9F170EAA99C}" dt="2022-01-07T02:57:27.182" v="9057" actId="20577"/>
          <ac:spMkLst>
            <pc:docMk/>
            <pc:sldMk cId="2605173984" sldId="260"/>
            <ac:spMk id="3" creationId="{CBB0EE55-F0B3-4615-9C4E-5C376BDEF6CA}"/>
          </ac:spMkLst>
        </pc:spChg>
      </pc:sldChg>
      <pc:sldChg chg="modSp add mod modNotesTx">
        <pc:chgData name="Stan Cox" userId="9376f276357bfffd" providerId="LiveId" clId="{6EE0E72B-67B5-4145-A830-E9F170EAA99C}" dt="2022-01-07T03:57:13.685" v="10411" actId="114"/>
        <pc:sldMkLst>
          <pc:docMk/>
          <pc:sldMk cId="1883411635" sldId="261"/>
        </pc:sldMkLst>
        <pc:spChg chg="mod">
          <ac:chgData name="Stan Cox" userId="9376f276357bfffd" providerId="LiveId" clId="{6EE0E72B-67B5-4145-A830-E9F170EAA99C}" dt="2022-01-07T03:41:26.485" v="9931" actId="27636"/>
          <ac:spMkLst>
            <pc:docMk/>
            <pc:sldMk cId="1883411635" sldId="261"/>
            <ac:spMk id="2" creationId="{3F86B316-AEB9-4B59-868E-7C8D3515D4B8}"/>
          </ac:spMkLst>
        </pc:spChg>
        <pc:spChg chg="mod">
          <ac:chgData name="Stan Cox" userId="9376f276357bfffd" providerId="LiveId" clId="{6EE0E72B-67B5-4145-A830-E9F170EAA99C}" dt="2022-01-07T03:55:12.806" v="10109" actId="113"/>
          <ac:spMkLst>
            <pc:docMk/>
            <pc:sldMk cId="1883411635" sldId="261"/>
            <ac:spMk id="3" creationId="{CBB0EE55-F0B3-4615-9C4E-5C376BDEF6CA}"/>
          </ac:spMkLst>
        </pc:spChg>
      </pc:sldChg>
      <pc:sldChg chg="add del setBg">
        <pc:chgData name="Stan Cox" userId="9376f276357bfffd" providerId="LiveId" clId="{6EE0E72B-67B5-4145-A830-E9F170EAA99C}" dt="2022-01-07T03:40:10.666" v="9897"/>
        <pc:sldMkLst>
          <pc:docMk/>
          <pc:sldMk cId="1931292524"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416EE-EAB2-4462-830E-2DB30C8859D2}"/>
              </a:ext>
            </a:extLst>
          </p:cNvPr>
          <p:cNvSpPr>
            <a:spLocks noGrp="1"/>
          </p:cNvSpPr>
          <p:nvPr>
            <p:ph type="hdr" sz="quarter"/>
          </p:nvPr>
        </p:nvSpPr>
        <p:spPr>
          <a:xfrm>
            <a:off x="0" y="0"/>
            <a:ext cx="3429000" cy="800100"/>
          </a:xfrm>
          <a:prstGeom prst="rect">
            <a:avLst/>
          </a:prstGeom>
        </p:spPr>
        <p:txBody>
          <a:bodyPr vert="horz" lIns="91440" tIns="45720" rIns="91440" bIns="45720" rtlCol="0"/>
          <a:lstStyle>
            <a:lvl1pPr algn="l">
              <a:defRPr sz="1200"/>
            </a:lvl1pPr>
          </a:lstStyle>
          <a:p>
            <a:r>
              <a:rPr lang="en-US" sz="2400" dirty="0">
                <a:latin typeface="Alex Brush" panose="02000400000000000000" pitchFamily="2" charset="0"/>
              </a:rPr>
              <a:t>the</a:t>
            </a:r>
            <a:r>
              <a:rPr lang="en-US" sz="2400" dirty="0">
                <a:latin typeface="Algerian" panose="04020705040A02060702" pitchFamily="82" charset="0"/>
              </a:rPr>
              <a:t> Samaritans</a:t>
            </a:r>
          </a:p>
          <a:p>
            <a:r>
              <a:rPr lang="en-US" dirty="0"/>
              <a:t>2 Kings 17</a:t>
            </a:r>
          </a:p>
        </p:txBody>
      </p:sp>
      <p:sp>
        <p:nvSpPr>
          <p:cNvPr id="3" name="Date Placeholder 2">
            <a:extLst>
              <a:ext uri="{FF2B5EF4-FFF2-40B4-BE49-F238E27FC236}">
                <a16:creationId xmlns:a16="http://schemas.microsoft.com/office/drawing/2014/main" id="{829BE5FB-49E1-4C7F-9F1A-609000776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9, 2022 @ 11am</a:t>
            </a:r>
          </a:p>
        </p:txBody>
      </p:sp>
      <p:sp>
        <p:nvSpPr>
          <p:cNvPr id="4" name="Footer Placeholder 3">
            <a:extLst>
              <a:ext uri="{FF2B5EF4-FFF2-40B4-BE49-F238E27FC236}">
                <a16:creationId xmlns:a16="http://schemas.microsoft.com/office/drawing/2014/main" id="{D6C4D28D-0EB6-4821-8C60-C96085B77E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62EE2CE-E78D-4366-BA26-7C6E9D46A2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24455071-D0D1-405B-85B5-A2D0D9C8B92F}" type="slidenum">
              <a:rPr lang="en-US" smtClean="0"/>
              <a:t>‹#›</a:t>
            </a:fld>
            <a:endParaRPr lang="en-US" dirty="0"/>
          </a:p>
        </p:txBody>
      </p:sp>
    </p:spTree>
    <p:extLst>
      <p:ext uri="{BB962C8B-B14F-4D97-AF65-F5344CB8AC3E}">
        <p14:creationId xmlns:p14="http://schemas.microsoft.com/office/powerpoint/2010/main" val="16433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4CD8D-D9FA-4D4C-9B57-2F8FE535B6B1}" type="datetimeFigureOut">
              <a:rPr lang="en-US" smtClean="0"/>
              <a:t>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6D7E0-9586-4212-BA06-51F140ADD1E2}" type="slidenum">
              <a:rPr lang="en-US" smtClean="0"/>
              <a:t>‹#›</a:t>
            </a:fld>
            <a:endParaRPr lang="en-US"/>
          </a:p>
        </p:txBody>
      </p:sp>
    </p:spTree>
    <p:extLst>
      <p:ext uri="{BB962C8B-B14F-4D97-AF65-F5344CB8AC3E}">
        <p14:creationId xmlns:p14="http://schemas.microsoft.com/office/powerpoint/2010/main" val="101518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2.5/deed.e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Scripture reading is John 4:19-26</a:t>
            </a:r>
          </a:p>
          <a:p>
            <a:r>
              <a:rPr lang="en-US" b="1" dirty="0"/>
              <a:t>Introduction:</a:t>
            </a:r>
          </a:p>
          <a:p>
            <a:pPr marL="628650" lvl="1" indent="-171450">
              <a:buFont typeface="Arial" panose="020B0604020202020204" pitchFamily="34" charset="0"/>
              <a:buChar char="•"/>
            </a:pPr>
            <a:r>
              <a:rPr lang="en-US" b="1" dirty="0"/>
              <a:t>At the end of lesson, we will turn back to John 4, where Jesus spoke with the Samaritan woman at Jacob’s well.</a:t>
            </a:r>
          </a:p>
          <a:p>
            <a:pPr marL="1085850" lvl="2" indent="-171450">
              <a:buFont typeface="Arial" panose="020B0604020202020204" pitchFamily="34" charset="0"/>
              <a:buChar char="•"/>
            </a:pPr>
            <a:r>
              <a:rPr lang="en-US" b="0" dirty="0"/>
              <a:t>The </a:t>
            </a:r>
            <a:r>
              <a:rPr lang="en-US" b="0" dirty="0" err="1"/>
              <a:t>photgraph</a:t>
            </a:r>
            <a:r>
              <a:rPr lang="en-US" b="0" dirty="0"/>
              <a:t> is basically an old postcard, showing the steps leading down to Jacob’s well, with Mt. </a:t>
            </a:r>
            <a:r>
              <a:rPr lang="en-US" b="0" dirty="0" err="1"/>
              <a:t>Gerezim</a:t>
            </a:r>
            <a:r>
              <a:rPr lang="en-US" b="0" dirty="0"/>
              <a:t> (the mountain to which the Samaritan woman referred) in the background</a:t>
            </a:r>
          </a:p>
          <a:p>
            <a:pPr marL="1085850" lvl="2" indent="-171450">
              <a:buFont typeface="Arial" panose="020B0604020202020204" pitchFamily="34" charset="0"/>
              <a:buChar char="•"/>
            </a:pPr>
            <a:r>
              <a:rPr lang="en-US" b="0" dirty="0"/>
              <a:t>The ladies’ are no doubt models who were placed there to reenact how it would have been in Jesus’ day.</a:t>
            </a:r>
          </a:p>
          <a:p>
            <a:pPr marL="1085850" lvl="2" indent="-171450">
              <a:buFont typeface="Arial" panose="020B0604020202020204" pitchFamily="34" charset="0"/>
              <a:buChar char="•"/>
            </a:pPr>
            <a:r>
              <a:rPr lang="en-US" b="0" dirty="0"/>
              <a:t>Before we discuss the text of John 4, I would like to give some background regarding the Samaritans</a:t>
            </a:r>
          </a:p>
          <a:p>
            <a:pPr marL="628650" lvl="1" indent="-171450">
              <a:buFont typeface="Arial" panose="020B0604020202020204" pitchFamily="34" charset="0"/>
              <a:buChar char="•"/>
            </a:pPr>
            <a:r>
              <a:rPr lang="en-US" b="1" dirty="0"/>
              <a:t>Throughout the history of the northern kingdom of Israel, which had it’s beginning approx. 931 B.C. with the reign of Jeroboam, the kings all led the people into idolatry and disobedience to God.</a:t>
            </a:r>
          </a:p>
          <a:p>
            <a:pPr marL="628650" lvl="1" indent="-171450">
              <a:buFont typeface="Arial" panose="020B0604020202020204" pitchFamily="34" charset="0"/>
              <a:buChar char="•"/>
            </a:pPr>
            <a:r>
              <a:rPr lang="en-US" dirty="0"/>
              <a:t>Remnants of the high places can still be seen (for example) in the ruins of the city of Dan. (I’ll show you a picture in a moment).</a:t>
            </a:r>
          </a:p>
          <a:p>
            <a:pPr marL="628650" lvl="1" indent="-171450">
              <a:buFont typeface="Arial" panose="020B0604020202020204" pitchFamily="34" charset="0"/>
              <a:buChar char="•"/>
            </a:pPr>
            <a:r>
              <a:rPr lang="en-US" b="1" dirty="0"/>
              <a:t>After a couple of centuries, the northern Kingdom fell to the Assyrians (722 B.C.)</a:t>
            </a:r>
          </a:p>
          <a:p>
            <a:pPr marL="1085850" lvl="2" indent="-171450">
              <a:buFont typeface="Arial" panose="020B0604020202020204" pitchFamily="34" charset="0"/>
              <a:buChar char="•"/>
            </a:pPr>
            <a:r>
              <a:rPr lang="en-US" dirty="0"/>
              <a:t>It was the practice of the Assyrians to displace the native people of a region, and then repopulate the land with foreigners.</a:t>
            </a:r>
          </a:p>
          <a:p>
            <a:pPr marL="1085850" lvl="2" indent="-171450">
              <a:buFont typeface="Arial" panose="020B0604020202020204" pitchFamily="34" charset="0"/>
              <a:buChar char="•"/>
            </a:pPr>
            <a:r>
              <a:rPr lang="en-US" dirty="0"/>
              <a:t>This is what they did with Israel, which is why the period is referred to as Assyrian captivity.</a:t>
            </a:r>
          </a:p>
          <a:p>
            <a:pPr marL="1085850" lvl="2" indent="-171450">
              <a:buFont typeface="Arial" panose="020B0604020202020204" pitchFamily="34" charset="0"/>
              <a:buChar char="•"/>
            </a:pPr>
            <a:r>
              <a:rPr lang="en-US" dirty="0"/>
              <a:t>These events are revealed in 2 Kings 17.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6D7E0-9586-4212-BA06-51F140ADD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29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mentioned, this is a photo of the excavation of the tell (mound) at Dan.  (The northern city designated by Jeroboam as a place to go and worship God, in the 10</a:t>
            </a:r>
            <a:r>
              <a:rPr lang="en-US" b="1" baseline="30000" dirty="0"/>
              <a:t>th</a:t>
            </a:r>
            <a:r>
              <a:rPr lang="en-US" b="1" dirty="0"/>
              <a:t> century B.C.)</a:t>
            </a:r>
          </a:p>
          <a:p>
            <a:pPr marL="628650" lvl="1" indent="-171450">
              <a:buFont typeface="Arial" panose="020B0604020202020204" pitchFamily="34" charset="0"/>
              <a:buChar char="•"/>
            </a:pPr>
            <a:r>
              <a:rPr lang="en-US" dirty="0"/>
              <a:t>The lower level consists of structures and buildings for the priests</a:t>
            </a:r>
          </a:p>
          <a:p>
            <a:pPr marL="628650" lvl="1" indent="-171450">
              <a:buFont typeface="Arial" panose="020B0604020202020204" pitchFamily="34" charset="0"/>
              <a:buChar char="•"/>
            </a:pPr>
            <a:r>
              <a:rPr lang="en-US" dirty="0"/>
              <a:t>T the top left are the stairs leading to the “high place” where sacrifices were made</a:t>
            </a:r>
          </a:p>
          <a:p>
            <a:pPr marL="628650" lvl="1" indent="-171450">
              <a:buFont typeface="Arial" panose="020B0604020202020204" pitchFamily="34" charset="0"/>
              <a:buChar char="•"/>
            </a:pPr>
            <a:endParaRPr lang="en-US" dirty="0"/>
          </a:p>
          <a:p>
            <a:pPr marL="0" lvl="0" indent="0" algn="ctr">
              <a:buFont typeface="Arial" panose="020B0604020202020204" pitchFamily="34" charset="0"/>
              <a:buNone/>
            </a:pPr>
            <a:r>
              <a:rPr lang="en-US" dirty="0"/>
              <a:t>This file is licensed under the </a:t>
            </a:r>
            <a:r>
              <a:rPr lang="en-US" u="none" strike="noStrike" dirty="0">
                <a:solidFill>
                  <a:srgbClr val="3366BB"/>
                </a:solidFill>
                <a:effectLst/>
                <a:hlinkClick r:id="rId3" tooltip="w:en:Creative Commons"/>
              </a:rPr>
              <a:t>Creative Commons</a:t>
            </a:r>
            <a:r>
              <a:rPr lang="en-US" dirty="0"/>
              <a:t> </a:t>
            </a:r>
            <a:r>
              <a:rPr lang="en-US" u="none" strike="noStrike" dirty="0">
                <a:solidFill>
                  <a:srgbClr val="3366BB"/>
                </a:solidFill>
                <a:effectLst/>
                <a:hlinkClick r:id="rId4"/>
              </a:rPr>
              <a:t>Attribution 2.5 Generic</a:t>
            </a:r>
            <a:r>
              <a:rPr lang="en-US" dirty="0"/>
              <a:t> license.</a:t>
            </a:r>
          </a:p>
          <a:p>
            <a:pPr marL="0" lvl="0" indent="0" algn="ctr">
              <a:buFont typeface="Arial" panose="020B0604020202020204" pitchFamily="34" charset="0"/>
              <a:buNone/>
            </a:pPr>
            <a:r>
              <a:rPr lang="en-US" b="1" dirty="0">
                <a:effectLst/>
              </a:rPr>
              <a:t>Attribution: </a:t>
            </a:r>
            <a:r>
              <a:rPr lang="he-IL" b="1" dirty="0">
                <a:effectLst/>
              </a:rPr>
              <a:t>תמר מרום </a:t>
            </a:r>
            <a:r>
              <a:rPr lang="en-US" b="1" dirty="0" err="1">
                <a:effectLst/>
              </a:rPr>
              <a:t>Pikiwiki</a:t>
            </a:r>
            <a:r>
              <a:rPr lang="en-US" b="1" dirty="0">
                <a:effectLst/>
              </a:rPr>
              <a:t> Israel</a:t>
            </a:r>
            <a:endParaRPr lang="en-US" dirty="0"/>
          </a:p>
        </p:txBody>
      </p:sp>
      <p:sp>
        <p:nvSpPr>
          <p:cNvPr id="4" name="Slide Number Placeholder 3"/>
          <p:cNvSpPr>
            <a:spLocks noGrp="1"/>
          </p:cNvSpPr>
          <p:nvPr>
            <p:ph type="sldNum" sz="quarter" idx="5"/>
          </p:nvPr>
        </p:nvSpPr>
        <p:spPr/>
        <p:txBody>
          <a:bodyPr/>
          <a:lstStyle/>
          <a:p>
            <a:fld id="{40D6D7E0-9586-4212-BA06-51F140ADD1E2}" type="slidenum">
              <a:rPr lang="en-US" smtClean="0"/>
              <a:t>2</a:t>
            </a:fld>
            <a:endParaRPr lang="en-US"/>
          </a:p>
        </p:txBody>
      </p:sp>
    </p:spTree>
    <p:extLst>
      <p:ext uri="{BB962C8B-B14F-4D97-AF65-F5344CB8AC3E}">
        <p14:creationId xmlns:p14="http://schemas.microsoft.com/office/powerpoint/2010/main" val="38010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Kings 17 gives us a linear history of Israel’s fall and captivity to the Assyrians, as well as the reason for God’s judgment upon them.</a:t>
            </a:r>
          </a:p>
          <a:p>
            <a:pPr marL="628650" lvl="1" indent="-171450">
              <a:buFont typeface="Arial" panose="020B0604020202020204" pitchFamily="34" charset="0"/>
              <a:buChar char="•"/>
            </a:pPr>
            <a:r>
              <a:rPr lang="en-US" dirty="0"/>
              <a:t>We will not read every verse, but I would like to share with you an overview.</a:t>
            </a:r>
          </a:p>
          <a:p>
            <a:pPr marL="171450" lvl="0" indent="-171450">
              <a:buFont typeface="Arial" panose="020B0604020202020204" pitchFamily="34" charset="0"/>
              <a:buChar char="•"/>
            </a:pPr>
            <a:r>
              <a:rPr lang="en-US" b="1" dirty="0"/>
              <a:t>During the reign of King Hoshea, Shalmaneser, the king of Assyria, subjugated Him and Israel</a:t>
            </a:r>
          </a:p>
          <a:p>
            <a:pPr marL="628650" lvl="1" indent="-171450">
              <a:buFont typeface="Arial" panose="020B0604020202020204" pitchFamily="34" charset="0"/>
              <a:buChar char="•"/>
            </a:pPr>
            <a:r>
              <a:rPr lang="en-US" dirty="0"/>
              <a:t>Hoshea became a vassal, and was required to pay tribute to the king of Assyria</a:t>
            </a:r>
          </a:p>
          <a:p>
            <a:pPr marL="628650" lvl="1" indent="-171450">
              <a:buFont typeface="Arial" panose="020B0604020202020204" pitchFamily="34" charset="0"/>
              <a:buChar char="•"/>
            </a:pPr>
            <a:r>
              <a:rPr lang="en-US" dirty="0"/>
              <a:t>But, Hoshea conspired with the king of Egypt against Shalmaneser, who found out and threw him into prison.</a:t>
            </a:r>
          </a:p>
          <a:p>
            <a:pPr marL="171450" lvl="0" indent="-171450">
              <a:buFont typeface="Arial" panose="020B0604020202020204" pitchFamily="34" charset="0"/>
              <a:buChar char="•"/>
            </a:pPr>
            <a:r>
              <a:rPr lang="en-US" b="1" dirty="0"/>
              <a:t>Israel besieged the capitol city of Samaria for 3 years, and took the city and the people</a:t>
            </a:r>
          </a:p>
          <a:p>
            <a:pPr marL="628650" lvl="1" indent="-171450">
              <a:buFont typeface="Arial" panose="020B0604020202020204" pitchFamily="34" charset="0"/>
              <a:buChar char="•"/>
            </a:pPr>
            <a:r>
              <a:rPr lang="en-US" dirty="0"/>
              <a:t>The practice of the Assyrians was to exile subjugated peoples to dissuade rebellion.</a:t>
            </a:r>
          </a:p>
          <a:p>
            <a:pPr marL="0" lvl="0" indent="0">
              <a:buFont typeface="Arial" panose="020B0604020202020204" pitchFamily="34" charset="0"/>
              <a:buNone/>
            </a:pPr>
            <a:r>
              <a:rPr lang="en-US" b="1" dirty="0"/>
              <a:t>(2 Kings 17:6), </a:t>
            </a:r>
            <a:r>
              <a:rPr lang="en-US" i="1" dirty="0"/>
              <a:t>“In the ninth year of Hoshea, the king of Assyria took Samaria and carried Israel away to Assyria, and placed them in </a:t>
            </a:r>
            <a:r>
              <a:rPr lang="en-US" i="1" dirty="0" err="1"/>
              <a:t>Halah</a:t>
            </a:r>
            <a:r>
              <a:rPr lang="en-US" i="1" dirty="0"/>
              <a:t> and by the </a:t>
            </a:r>
            <a:r>
              <a:rPr lang="en-US" i="1" dirty="0" err="1"/>
              <a:t>Habor</a:t>
            </a:r>
            <a:r>
              <a:rPr lang="en-US" i="1" dirty="0"/>
              <a:t>, the River of </a:t>
            </a:r>
            <a:r>
              <a:rPr lang="en-US" i="1" dirty="0" err="1"/>
              <a:t>Gozan</a:t>
            </a:r>
            <a:r>
              <a:rPr lang="en-US" i="1" dirty="0"/>
              <a:t>, and in the cities of the Medes.”</a:t>
            </a:r>
          </a:p>
          <a:p>
            <a:pPr marL="171450" lvl="0" indent="-171450">
              <a:buFont typeface="Arial" panose="020B0604020202020204" pitchFamily="34" charset="0"/>
              <a:buChar char="•"/>
            </a:pPr>
            <a:r>
              <a:rPr lang="en-US" b="1" dirty="0"/>
              <a:t>God is the one who establishes both the rise and fall of nations</a:t>
            </a:r>
          </a:p>
          <a:p>
            <a:pPr marL="0" lvl="0" indent="0">
              <a:buFont typeface="Arial" panose="020B0604020202020204" pitchFamily="34" charset="0"/>
              <a:buNone/>
            </a:pPr>
            <a:r>
              <a:rPr lang="en-US" b="1" dirty="0"/>
              <a:t>(Acts 17:26), </a:t>
            </a:r>
            <a:r>
              <a:rPr lang="en-US" b="0" i="1" dirty="0"/>
              <a:t>“And He has made from one blood every nation of men to dwell on all the face of the earth, and has determined their </a:t>
            </a:r>
            <a:r>
              <a:rPr lang="en-US" b="0" i="1" dirty="0" err="1"/>
              <a:t>preappointed</a:t>
            </a:r>
            <a:r>
              <a:rPr lang="en-US" b="0" i="1" dirty="0"/>
              <a:t> times and the boundaries of their dwellings.”</a:t>
            </a:r>
          </a:p>
          <a:p>
            <a:pPr marL="628650" lvl="1" indent="-171450">
              <a:buFont typeface="Arial" panose="020B0604020202020204" pitchFamily="34" charset="0"/>
              <a:buChar char="•"/>
            </a:pPr>
            <a:r>
              <a:rPr lang="en-US" b="0" dirty="0"/>
              <a:t>Assyria was a tool used by God to judge the northern Kingdom</a:t>
            </a:r>
          </a:p>
          <a:p>
            <a:pPr marL="0" lvl="0" indent="0">
              <a:buFont typeface="Arial" panose="020B0604020202020204" pitchFamily="34" charset="0"/>
              <a:buNone/>
            </a:pPr>
            <a:r>
              <a:rPr lang="en-US" b="1" dirty="0"/>
              <a:t>(2 Kings 17:7-12), </a:t>
            </a:r>
            <a:r>
              <a:rPr lang="en-US" i="1" dirty="0"/>
              <a:t>“For so it was that the children of Israel had sinned against the Lord their God, who had brought them up out of the land of Egypt, from under the hand of Pharaoh king of Egypt; and they had feared other gods,</a:t>
            </a:r>
            <a:r>
              <a:rPr lang="en-US" i="1" baseline="30000" dirty="0"/>
              <a:t> 8</a:t>
            </a:r>
            <a:r>
              <a:rPr lang="en-US" i="1" dirty="0"/>
              <a:t> and had walked in the statutes of the nations whom the Lord had cast out from before the children of Israel, and of the kings of Israel, which they had made.</a:t>
            </a:r>
            <a:r>
              <a:rPr lang="en-US" i="1" baseline="30000" dirty="0"/>
              <a:t> 9</a:t>
            </a:r>
            <a:r>
              <a:rPr lang="en-US" i="1" dirty="0"/>
              <a:t> Also the children of Israel secretly did against the Lord their God things that were not right, and they built for themselves high places in all their cities, from watchtower to fortified city.</a:t>
            </a:r>
            <a:r>
              <a:rPr lang="en-US" i="1" baseline="30000" dirty="0"/>
              <a:t> 10</a:t>
            </a:r>
            <a:r>
              <a:rPr lang="en-US" i="1" dirty="0"/>
              <a:t> They set up for themselves sacred pillars and wooden images on every high hill and under every green tree.</a:t>
            </a:r>
            <a:r>
              <a:rPr lang="en-US" i="1" baseline="30000" dirty="0"/>
              <a:t> 11</a:t>
            </a:r>
            <a:r>
              <a:rPr lang="en-US" i="1" dirty="0"/>
              <a:t> There they burned incense on all the high places, like the nations whom the Lord had carried away before them; and they did wicked things to provoke the Lord to anger,</a:t>
            </a:r>
            <a:r>
              <a:rPr lang="en-US" i="1" baseline="30000" dirty="0"/>
              <a:t> 12</a:t>
            </a:r>
            <a:r>
              <a:rPr lang="en-US" i="1" dirty="0"/>
              <a:t> for they served idols, of which the Lord had said to them, “You shall not do this thing.”</a:t>
            </a:r>
          </a:p>
          <a:p>
            <a:pPr marL="628650" lvl="1" indent="-171450">
              <a:buFont typeface="Arial" panose="020B0604020202020204" pitchFamily="34" charset="0"/>
              <a:buChar char="•"/>
            </a:pPr>
            <a:r>
              <a:rPr lang="en-US" b="0" dirty="0"/>
              <a:t>This is significant for us, as applications can be made</a:t>
            </a:r>
          </a:p>
          <a:p>
            <a:pPr marL="1085850" lvl="2" indent="-171450">
              <a:buFont typeface="Arial" panose="020B0604020202020204" pitchFamily="34" charset="0"/>
              <a:buChar char="•"/>
            </a:pPr>
            <a:r>
              <a:rPr lang="en-US" b="0" dirty="0"/>
              <a:t>They sinned against God by engaging in idolatry</a:t>
            </a:r>
          </a:p>
          <a:p>
            <a:pPr marL="1085850" lvl="2" indent="-171450">
              <a:buFont typeface="Arial" panose="020B0604020202020204" pitchFamily="34" charset="0"/>
              <a:buChar char="•"/>
            </a:pPr>
            <a:r>
              <a:rPr lang="en-US" b="0" dirty="0"/>
              <a:t>The embraced the statutes of men rather than the statutes of God</a:t>
            </a:r>
          </a:p>
          <a:p>
            <a:pPr marL="1085850" lvl="2" indent="-171450">
              <a:buFont typeface="Arial" panose="020B0604020202020204" pitchFamily="34" charset="0"/>
              <a:buChar char="•"/>
            </a:pPr>
            <a:r>
              <a:rPr lang="en-US" b="0" dirty="0"/>
              <a:t>They built for themselves, set up for themselves (Religion is not for self/it is for God!)</a:t>
            </a:r>
          </a:p>
          <a:p>
            <a:pPr marL="1085850" lvl="2" indent="-171450">
              <a:buFont typeface="Arial" panose="020B0604020202020204" pitchFamily="34" charset="0"/>
              <a:buChar char="•"/>
            </a:pPr>
            <a:r>
              <a:rPr lang="en-US" b="0" dirty="0"/>
              <a:t>They engaged in wickedness</a:t>
            </a:r>
          </a:p>
          <a:p>
            <a:pPr marL="171450" lvl="0" indent="-171450">
              <a:buFont typeface="Arial" panose="020B0604020202020204" pitchFamily="34" charset="0"/>
              <a:buChar char="•"/>
            </a:pPr>
            <a:r>
              <a:rPr lang="en-US" b="1" dirty="0"/>
              <a:t>God called upon them to repent.  But, repentance did not occur as they continued in their sin until God judged them.</a:t>
            </a:r>
          </a:p>
          <a:p>
            <a:pPr marL="0" lvl="0" indent="0">
              <a:buFont typeface="Arial" panose="020B0604020202020204" pitchFamily="34" charset="0"/>
              <a:buNone/>
            </a:pPr>
            <a:r>
              <a:rPr lang="en-US" b="1" dirty="0"/>
              <a:t>(2 Kings 17:13-14), </a:t>
            </a:r>
            <a:r>
              <a:rPr lang="en-US" i="1" dirty="0"/>
              <a:t>“Yet the Lord testified against Israel and against Judah, by all of His prophets, every seer, saying, “Turn from your evil ways, and keep My commandments and My statutes, according to all the law which I commanded your fathers, and which I sent to you by My servants the prophets.”</a:t>
            </a:r>
            <a:r>
              <a:rPr lang="en-US" i="1" baseline="30000" dirty="0"/>
              <a:t> 14</a:t>
            </a:r>
            <a:r>
              <a:rPr lang="en-US" i="1" dirty="0"/>
              <a:t> Nevertheless they would not hear, but stiffened their necks, like the necks of their fathers, who did not believe in the Lord their God.”</a:t>
            </a:r>
          </a:p>
          <a:p>
            <a:pPr marL="628650" lvl="1" indent="-171450">
              <a:buFont typeface="Arial" panose="020B0604020202020204" pitchFamily="34" charset="0"/>
              <a:buChar char="•"/>
            </a:pPr>
            <a:r>
              <a:rPr lang="en-US" b="0" i="0" dirty="0"/>
              <a:t>It is their unwillingness to repent that led to their downfall</a:t>
            </a:r>
          </a:p>
          <a:p>
            <a:pPr marL="0" lvl="0" indent="0">
              <a:buFont typeface="Arial" panose="020B0604020202020204" pitchFamily="34" charset="0"/>
              <a:buNone/>
            </a:pPr>
            <a:r>
              <a:rPr lang="en-US" b="1" i="0" dirty="0"/>
              <a:t>(</a:t>
            </a:r>
            <a:r>
              <a:rPr lang="en-US" b="1" dirty="0"/>
              <a:t>2 Kings 17:18), </a:t>
            </a:r>
            <a:r>
              <a:rPr lang="en-US" i="1" dirty="0"/>
              <a:t>“Therefore the Lord was very angry with Israel, and removed them from His sight; there was none left but the tribe of Judah alone.”</a:t>
            </a:r>
          </a:p>
          <a:p>
            <a:pPr marL="171450" lvl="0" indent="-171450">
              <a:buFont typeface="Arial" panose="020B0604020202020204" pitchFamily="34" charset="0"/>
              <a:buChar char="•"/>
            </a:pPr>
            <a:r>
              <a:rPr lang="en-US" b="1" i="0" dirty="0"/>
              <a:t>The Assyrians resettled the land of Israel with foreigners.  (Note:  There is evidence that some Jews remained behind, and intermarried and mingled with the foreigners in the land).</a:t>
            </a:r>
          </a:p>
          <a:p>
            <a:pPr marL="628650" lvl="1" indent="-171450">
              <a:buFont typeface="Arial" panose="020B0604020202020204" pitchFamily="34" charset="0"/>
              <a:buChar char="•"/>
            </a:pPr>
            <a:r>
              <a:rPr lang="en-US" b="0" i="0" dirty="0"/>
              <a:t>For sure the civic and religious leaders, and people of influence were taken away into captivity</a:t>
            </a:r>
          </a:p>
          <a:p>
            <a:pPr marL="0" lvl="0" indent="0">
              <a:buFont typeface="Arial" panose="020B0604020202020204" pitchFamily="34" charset="0"/>
              <a:buNone/>
            </a:pPr>
            <a:r>
              <a:rPr lang="en-US" b="1" i="0" dirty="0"/>
              <a:t>(</a:t>
            </a:r>
            <a:r>
              <a:rPr lang="en-US" b="1" dirty="0"/>
              <a:t>2 Kings 17:24), </a:t>
            </a:r>
            <a:r>
              <a:rPr lang="en-US" i="1" dirty="0"/>
              <a:t>“Then the king of Assyria brought people from Babylon, </a:t>
            </a:r>
            <a:r>
              <a:rPr lang="en-US" i="1" dirty="0" err="1"/>
              <a:t>Cuthah</a:t>
            </a:r>
            <a:r>
              <a:rPr lang="en-US" i="1" dirty="0"/>
              <a:t>, Ava, Hamath, and from Sepharvaim, and placed them in the cities of Samaria instead of the children of Israel; and they took possession of Samaria and dwelt in its cities.”</a:t>
            </a:r>
          </a:p>
          <a:p>
            <a:pPr marL="628650" lvl="1" indent="-171450">
              <a:buFont typeface="Arial" panose="020B0604020202020204" pitchFamily="34" charset="0"/>
              <a:buChar char="•"/>
            </a:pPr>
            <a:r>
              <a:rPr lang="en-US" b="0" i="0" dirty="0"/>
              <a:t>These people brought their false religion with them, bringing reprisals from God (He sent lions to kill some of them).</a:t>
            </a:r>
          </a:p>
          <a:p>
            <a:pPr marL="628650" lvl="1" indent="-171450">
              <a:buFont typeface="Arial" panose="020B0604020202020204" pitchFamily="34" charset="0"/>
              <a:buChar char="•"/>
            </a:pPr>
            <a:r>
              <a:rPr lang="en-US" b="0" i="0" dirty="0"/>
              <a:t>They petitioned the king (in superstition) for a priest to help them understand and appease </a:t>
            </a:r>
            <a:r>
              <a:rPr lang="en-US" b="0" i="1" dirty="0"/>
              <a:t>“the God of the land.”</a:t>
            </a:r>
          </a:p>
          <a:p>
            <a:pPr marL="0" lvl="0" indent="0">
              <a:buFont typeface="Arial" panose="020B0604020202020204" pitchFamily="34" charset="0"/>
              <a:buNone/>
            </a:pPr>
            <a:r>
              <a:rPr lang="en-US" b="1" i="0" dirty="0"/>
              <a:t>(</a:t>
            </a:r>
            <a:r>
              <a:rPr lang="en-US" b="1" dirty="0"/>
              <a:t>2 Kings 17:27-28), </a:t>
            </a:r>
            <a:r>
              <a:rPr lang="en-US" i="1" dirty="0"/>
              <a:t>“Then the king of Assyria commanded, saying, “Send there one of the priests whom you brought from there; let him go and dwell there, and let him teach them the rituals of the God of the land.”</a:t>
            </a:r>
            <a:r>
              <a:rPr lang="en-US" i="1" baseline="30000" dirty="0"/>
              <a:t> 28</a:t>
            </a:r>
            <a:r>
              <a:rPr lang="en-US" i="1" dirty="0"/>
              <a:t> Then one of the priests whom they had carried away from Samaria came and dwelt in Bethel, and taught them how they should fear the Lord.”</a:t>
            </a:r>
            <a:endParaRPr lang="en-US" b="1" i="1" dirty="0"/>
          </a:p>
          <a:p>
            <a:pPr marL="171450" lvl="0" indent="-171450">
              <a:buFont typeface="Arial" panose="020B0604020202020204" pitchFamily="34" charset="0"/>
              <a:buChar char="•"/>
            </a:pPr>
            <a:r>
              <a:rPr lang="en-US" b="1" i="0" dirty="0"/>
              <a:t>Unfortunately, their attitude toward God that was similar to the Athenians in Acts 17, leading to a corruption of the Jewish religion and worship</a:t>
            </a:r>
          </a:p>
          <a:p>
            <a:pPr marL="0" lvl="0" indent="0">
              <a:buFont typeface="Arial" panose="020B0604020202020204" pitchFamily="34" charset="0"/>
              <a:buNone/>
            </a:pPr>
            <a:r>
              <a:rPr lang="en-US" b="1" i="0" dirty="0"/>
              <a:t>(</a:t>
            </a:r>
            <a:r>
              <a:rPr lang="en-US" b="1" dirty="0"/>
              <a:t>Acts 17:22-23), </a:t>
            </a:r>
            <a:r>
              <a:rPr lang="en-US" i="1" dirty="0"/>
              <a:t>“Then Paul stood in the midst of the Areopagus and said, “Men of Athens, I perceive that in all things you are very religious;</a:t>
            </a:r>
            <a:r>
              <a:rPr lang="en-US" i="1" baseline="30000" dirty="0"/>
              <a:t> 23</a:t>
            </a:r>
            <a:r>
              <a:rPr lang="en-US" i="1" dirty="0"/>
              <a:t> for as I was passing through and considering the objects of your worship, I even found an altar with this inscription: TO THE UNKNOWN GOD. Therefore, the One whom you worship without knowing, Him I proclaim to you.”</a:t>
            </a:r>
            <a:endParaRPr lang="en-US" b="0" i="1" dirty="0"/>
          </a:p>
          <a:p>
            <a:pPr marL="628650" lvl="1" indent="-171450">
              <a:buFont typeface="Arial" panose="020B0604020202020204" pitchFamily="34" charset="0"/>
              <a:buChar char="•"/>
            </a:pPr>
            <a:r>
              <a:rPr lang="en-US" i="0" dirty="0"/>
              <a:t>Because of their superstitions, what could have become a blessing to their people turned into corrupt worship and religion</a:t>
            </a:r>
          </a:p>
          <a:p>
            <a:pPr marL="0" lvl="0" indent="0">
              <a:buFont typeface="Arial" panose="020B0604020202020204" pitchFamily="34" charset="0"/>
              <a:buNone/>
            </a:pPr>
            <a:r>
              <a:rPr lang="en-US" b="1" i="0" dirty="0"/>
              <a:t>(</a:t>
            </a:r>
            <a:r>
              <a:rPr lang="en-US" b="1" dirty="0"/>
              <a:t>2 Kings 17:33-34), </a:t>
            </a:r>
            <a:r>
              <a:rPr lang="en-US" i="1" dirty="0"/>
              <a:t>“They feared the Lord, yet served their own gods—according to the rituals of the nations from among whom they were carried away. </a:t>
            </a:r>
            <a:r>
              <a:rPr lang="en-US" i="1" baseline="30000" dirty="0"/>
              <a:t>34</a:t>
            </a:r>
            <a:r>
              <a:rPr lang="en-US" i="1" dirty="0"/>
              <a:t> To this day they continue practicing the former rituals; they do not fear the Lord, nor do they follow their statutes or their ordinances, or the law and commandment which the Lord had commanded the children of Jacob, whom He named Israel.”</a:t>
            </a:r>
          </a:p>
          <a:p>
            <a:pPr marL="171450" lvl="0" indent="-171450">
              <a:buFont typeface="Arial" panose="020B0604020202020204" pitchFamily="34" charset="0"/>
              <a:buChar char="•"/>
            </a:pPr>
            <a:r>
              <a:rPr lang="en-US" b="1" i="0" dirty="0"/>
              <a:t>Finally, the writer of the book of Kings stated that the corrupted religion of these people (known in the New Testament as Samaritans), continued to his day.</a:t>
            </a:r>
          </a:p>
          <a:p>
            <a:r>
              <a:rPr lang="en-US" b="1" i="0" dirty="0"/>
              <a:t>(</a:t>
            </a:r>
            <a:r>
              <a:rPr lang="en-US" b="1" dirty="0"/>
              <a:t>2 Kings 17:41), </a:t>
            </a:r>
            <a:r>
              <a:rPr lang="en-US" i="1" dirty="0"/>
              <a:t>“So these nations feared the Lord, yet served their carved images; also their children and their children's children have continued doing as their fathers did, even to this day.”</a:t>
            </a:r>
          </a:p>
          <a:p>
            <a:pPr marL="628650" lvl="1" indent="-171450">
              <a:buFont typeface="Arial" panose="020B0604020202020204" pitchFamily="34" charset="0"/>
              <a:buChar char="•"/>
            </a:pPr>
            <a:r>
              <a:rPr lang="en-US" dirty="0"/>
              <a:t>The reference here was probably to the time of the prophet Jeremiah during the Babylonians captivity.</a:t>
            </a:r>
          </a:p>
          <a:p>
            <a:pPr marL="628650" lvl="1" indent="-171450">
              <a:buFont typeface="Arial" panose="020B0604020202020204" pitchFamily="34" charset="0"/>
              <a:buChar char="•"/>
            </a:pPr>
            <a:r>
              <a:rPr lang="en-US" dirty="0"/>
              <a:t>We know from John 4 the Samaritans continued their practice during New Testament times.</a:t>
            </a:r>
          </a:p>
          <a:p>
            <a:pPr marL="628650" lvl="1" indent="-171450">
              <a:buFont typeface="Arial" panose="020B0604020202020204" pitchFamily="34" charset="0"/>
              <a:buChar char="•"/>
            </a:pPr>
            <a:r>
              <a:rPr lang="en-US" dirty="0"/>
              <a:t>Interestingly, their peculiar religion continues even to this day!</a:t>
            </a:r>
          </a:p>
          <a:p>
            <a:pPr marL="1085850" lvl="2" indent="-171450">
              <a:buFont typeface="Arial" panose="020B0604020202020204" pitchFamily="34" charset="0"/>
              <a:buChar char="•"/>
            </a:pPr>
            <a:r>
              <a:rPr lang="en-US" dirty="0"/>
              <a:t>An article dating to August of 2018 states that the Samaritans have rebounded from a low of only 141 members in 1919 to a present number of 800.</a:t>
            </a:r>
          </a:p>
          <a:p>
            <a:pPr marL="1085850" lvl="2" indent="-171450">
              <a:buFont typeface="Arial" panose="020B0604020202020204" pitchFamily="34" charset="0"/>
              <a:buChar char="•"/>
            </a:pPr>
            <a:r>
              <a:rPr lang="en-US" dirty="0"/>
              <a:t>It is now a cloistered community, living in the shadow of Mt. Gerizim, and claiming exclusive acceptance by God.</a:t>
            </a:r>
          </a:p>
        </p:txBody>
      </p:sp>
      <p:sp>
        <p:nvSpPr>
          <p:cNvPr id="4" name="Slide Number Placeholder 3"/>
          <p:cNvSpPr>
            <a:spLocks noGrp="1"/>
          </p:cNvSpPr>
          <p:nvPr>
            <p:ph type="sldNum" sz="quarter" idx="5"/>
          </p:nvPr>
        </p:nvSpPr>
        <p:spPr/>
        <p:txBody>
          <a:bodyPr/>
          <a:lstStyle/>
          <a:p>
            <a:fld id="{40D6D7E0-9586-4212-BA06-51F140ADD1E2}" type="slidenum">
              <a:rPr lang="en-US" smtClean="0"/>
              <a:t>3</a:t>
            </a:fld>
            <a:endParaRPr lang="en-US"/>
          </a:p>
        </p:txBody>
      </p:sp>
    </p:spTree>
    <p:extLst>
      <p:ext uri="{BB962C8B-B14F-4D97-AF65-F5344CB8AC3E}">
        <p14:creationId xmlns:p14="http://schemas.microsoft.com/office/powerpoint/2010/main" val="219135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First Century Attitudes toward the Samaritans</a:t>
            </a:r>
          </a:p>
          <a:p>
            <a:pPr marL="171450" lvl="0" indent="-171450">
              <a:buFont typeface="Arial" panose="020B0604020202020204" pitchFamily="34" charset="0"/>
              <a:buChar char="•"/>
            </a:pPr>
            <a:r>
              <a:rPr lang="en-US" b="1" dirty="0"/>
              <a:t>It seems that by Jesus’ time, the Samaritans had become monotheistic</a:t>
            </a:r>
          </a:p>
          <a:p>
            <a:pPr marL="171450" lvl="0" indent="-171450">
              <a:buFont typeface="Arial" panose="020B0604020202020204" pitchFamily="34" charset="0"/>
              <a:buChar char="•"/>
            </a:pPr>
            <a:r>
              <a:rPr lang="en-US" b="1" dirty="0"/>
              <a:t>They differed with the Jews in a number of areas, though the both believed in the Pentateuch</a:t>
            </a:r>
          </a:p>
          <a:p>
            <a:pPr marL="628650" lvl="1" indent="-171450">
              <a:buFont typeface="Arial" panose="020B0604020202020204" pitchFamily="34" charset="0"/>
              <a:buChar char="•"/>
            </a:pPr>
            <a:r>
              <a:rPr lang="en-US" dirty="0"/>
              <a:t>They followed only the Pentateuch (Genesis-Deuteronomy)</a:t>
            </a:r>
          </a:p>
          <a:p>
            <a:pPr marL="628650" lvl="1" indent="-171450">
              <a:buFont typeface="Arial" panose="020B0604020202020204" pitchFamily="34" charset="0"/>
              <a:buChar char="•"/>
            </a:pPr>
            <a:r>
              <a:rPr lang="en-US" dirty="0"/>
              <a:t>They did not recognize the legitimacy of the temple and Jerusalem as the center of worship</a:t>
            </a:r>
          </a:p>
          <a:p>
            <a:pPr marL="171450" lvl="0" indent="-171450">
              <a:buFont typeface="Arial" panose="020B0604020202020204" pitchFamily="34" charset="0"/>
              <a:buChar char="•"/>
            </a:pPr>
            <a:r>
              <a:rPr lang="en-US" b="1" dirty="0"/>
              <a:t>Great animosity existed in the first century between the Jews and Samaritans</a:t>
            </a:r>
          </a:p>
          <a:p>
            <a:pPr marL="628650" lvl="1" indent="-171450">
              <a:buFont typeface="Arial" panose="020B0604020202020204" pitchFamily="34" charset="0"/>
              <a:buChar char="•"/>
            </a:pPr>
            <a:r>
              <a:rPr lang="en-US" dirty="0"/>
              <a:t>The Jews were God’s chosen people, even given precedence in the establishment of Christ’s kingdom</a:t>
            </a:r>
          </a:p>
          <a:p>
            <a:pPr marL="0" lvl="0" indent="0">
              <a:buFont typeface="Arial" panose="020B0604020202020204" pitchFamily="34" charset="0"/>
              <a:buNone/>
            </a:pPr>
            <a:r>
              <a:rPr lang="en-US" b="1" dirty="0"/>
              <a:t>(Matthew 10:5-7), </a:t>
            </a:r>
            <a:r>
              <a:rPr lang="en-US" i="1" dirty="0"/>
              <a:t>“These twelve Jesus sent out and commanded them, saying: “Do not go into the way of the Gentiles, and do not enter a city of the Samaritans.</a:t>
            </a:r>
            <a:r>
              <a:rPr lang="en-US" i="1" baseline="30000" dirty="0"/>
              <a:t> 6</a:t>
            </a:r>
            <a:r>
              <a:rPr lang="en-US" i="1" dirty="0"/>
              <a:t> But go rather to the lost sheep of the house of Israel.</a:t>
            </a:r>
            <a:r>
              <a:rPr lang="en-US" i="1" baseline="30000" dirty="0"/>
              <a:t> 7</a:t>
            </a:r>
            <a:r>
              <a:rPr lang="en-US" i="1" dirty="0"/>
              <a:t> And as you go, preach, saying, ‘The kingdom of heaven is at hand.’”</a:t>
            </a:r>
          </a:p>
          <a:p>
            <a:pPr marL="628650" lvl="1" indent="-171450">
              <a:buFont typeface="Arial" panose="020B0604020202020204" pitchFamily="34" charset="0"/>
              <a:buChar char="•"/>
            </a:pPr>
            <a:r>
              <a:rPr lang="en-US" dirty="0"/>
              <a:t>No doubt this brought conflict.  Arrogance on the part of the Jew – resentment by the Samaritans</a:t>
            </a:r>
          </a:p>
          <a:p>
            <a:pPr marL="628650" lvl="1" indent="-171450">
              <a:buFont typeface="Arial" panose="020B0604020202020204" pitchFamily="34" charset="0"/>
              <a:buChar char="•"/>
            </a:pPr>
            <a:r>
              <a:rPr lang="en-US" dirty="0"/>
              <a:t>The woman at the well acknowledge this rancor to the Lord, when he asked her for water</a:t>
            </a:r>
          </a:p>
          <a:p>
            <a:pPr marL="0" lvl="0" indent="0">
              <a:buFont typeface="Arial" panose="020B0604020202020204" pitchFamily="34" charset="0"/>
              <a:buNone/>
            </a:pPr>
            <a:r>
              <a:rPr lang="en-US" b="1" dirty="0"/>
              <a:t>(John 4:9), </a:t>
            </a:r>
            <a:r>
              <a:rPr lang="en-US" i="1" dirty="0"/>
              <a:t>“Then the woman of Samaria said to Him, ‘How is it that You, being a Jew, ask a drink from me, a Samaritan woman?’ For Jews have no dealings with Samaritans.”</a:t>
            </a:r>
          </a:p>
          <a:p>
            <a:pPr marL="628650" lvl="1" indent="-171450">
              <a:buFont typeface="Arial" panose="020B0604020202020204" pitchFamily="34" charset="0"/>
              <a:buChar char="•"/>
            </a:pPr>
            <a:r>
              <a:rPr lang="en-US" b="1" dirty="0"/>
              <a:t>Note:  </a:t>
            </a:r>
            <a:r>
              <a:rPr lang="en-US" dirty="0"/>
              <a:t>Luke records an indication that Samaritans harbored the same dislike of the Jews</a:t>
            </a:r>
          </a:p>
          <a:p>
            <a:pPr marL="0" lvl="0" indent="0">
              <a:buFont typeface="Arial" panose="020B0604020202020204" pitchFamily="34" charset="0"/>
              <a:buNone/>
            </a:pPr>
            <a:r>
              <a:rPr lang="en-US" b="1" dirty="0"/>
              <a:t>(Luke 9:51-54), </a:t>
            </a:r>
            <a:r>
              <a:rPr lang="en-US" i="1" dirty="0"/>
              <a:t>“Now it came to pass, when the time had come for Him to be received up, that He steadfastly set His face to go to Jerusalem,</a:t>
            </a:r>
            <a:r>
              <a:rPr lang="en-US" i="1" baseline="30000" dirty="0"/>
              <a:t> 52</a:t>
            </a:r>
            <a:r>
              <a:rPr lang="en-US" i="1" dirty="0"/>
              <a:t> and sent messengers before His face. And as they went, they entered a village of the Samaritans, to prepare for Him.</a:t>
            </a:r>
            <a:r>
              <a:rPr lang="en-US" i="1" baseline="30000" dirty="0"/>
              <a:t> 53</a:t>
            </a:r>
            <a:r>
              <a:rPr lang="en-US" i="1" dirty="0"/>
              <a:t> But they did not receive Him, because His face was set for the journey to Jerusalem.</a:t>
            </a:r>
            <a:r>
              <a:rPr lang="en-US" i="1" baseline="30000" dirty="0"/>
              <a:t> 54</a:t>
            </a:r>
            <a:r>
              <a:rPr lang="en-US" i="1" dirty="0"/>
              <a:t> And when His disciples James and John saw this, they said, “Lord, do You want us to command fire to come down from heaven and consume them, just as Elijah did?”</a:t>
            </a:r>
          </a:p>
          <a:p>
            <a:pPr marL="1085850" lvl="2" indent="-171450">
              <a:buFont typeface="Arial" panose="020B0604020202020204" pitchFamily="34" charset="0"/>
              <a:buChar char="•"/>
            </a:pPr>
            <a:r>
              <a:rPr lang="en-US" b="1" dirty="0"/>
              <a:t>Meaning: </a:t>
            </a:r>
            <a:r>
              <a:rPr lang="en-US" dirty="0"/>
              <a:t>He steadfastly set His face to go to Jerusalem</a:t>
            </a:r>
          </a:p>
          <a:p>
            <a:pPr marL="1085850" lvl="2" indent="-171450">
              <a:buFont typeface="Arial" panose="020B0604020202020204" pitchFamily="34" charset="0"/>
              <a:buChar char="•"/>
            </a:pPr>
            <a:r>
              <a:rPr lang="en-US" dirty="0"/>
              <a:t>It was His intent to finish the work His Father gave Him in Jerusalem</a:t>
            </a:r>
          </a:p>
          <a:p>
            <a:pPr marL="1085850" lvl="2" indent="-171450">
              <a:buFont typeface="Arial" panose="020B0604020202020204" pitchFamily="34" charset="0"/>
              <a:buChar char="•"/>
            </a:pPr>
            <a:r>
              <a:rPr lang="en-US" dirty="0"/>
              <a:t>The Samaritans would be hostile to a Jew determining to go to Jerusalem (It contradicted their own views, as indicated in John 4).</a:t>
            </a:r>
          </a:p>
          <a:p>
            <a:pPr marL="1085850" lvl="2" indent="-171450">
              <a:buFont typeface="Arial" panose="020B0604020202020204" pitchFamily="34" charset="0"/>
              <a:buChar char="•"/>
            </a:pPr>
            <a:r>
              <a:rPr lang="en-US" dirty="0"/>
              <a:t>So, they rejected Him  (Note the anger of James and John, which was admonished by Jesus).</a:t>
            </a:r>
          </a:p>
          <a:p>
            <a:pPr marL="0" lvl="0" indent="0">
              <a:buFont typeface="Arial" panose="020B0604020202020204" pitchFamily="34" charset="0"/>
              <a:buNone/>
            </a:pPr>
            <a:r>
              <a:rPr lang="en-US" b="1" dirty="0"/>
              <a:t>(Luke 9:55-56), </a:t>
            </a:r>
            <a:r>
              <a:rPr lang="en-US" i="1" dirty="0"/>
              <a:t>“But He turned and rebuked them, and said, “You do not know what manner of spirit you are of.</a:t>
            </a:r>
            <a:r>
              <a:rPr lang="en-US" i="1" baseline="30000" dirty="0"/>
              <a:t> 56</a:t>
            </a:r>
            <a:r>
              <a:rPr lang="en-US" i="1" dirty="0"/>
              <a:t> For the Son of Man did not come to destroy men's lives but to save them.” And they went to another village.”</a:t>
            </a:r>
          </a:p>
          <a:p>
            <a:pPr marL="171450" indent="-171450">
              <a:buFont typeface="Arial" panose="020B0604020202020204" pitchFamily="34" charset="0"/>
              <a:buChar char="•"/>
            </a:pPr>
            <a:r>
              <a:rPr lang="en-US" b="1" dirty="0"/>
              <a:t>This passage in Luke indicates that Jesus had a different view of the Samaritans</a:t>
            </a:r>
          </a:p>
          <a:p>
            <a:pPr marL="628650" lvl="1" indent="-171450">
              <a:buFont typeface="Arial" panose="020B0604020202020204" pitchFamily="34" charset="0"/>
              <a:buChar char="•"/>
            </a:pPr>
            <a:r>
              <a:rPr lang="en-US" dirty="0"/>
              <a:t>His purpose was to save the souls of mankind!</a:t>
            </a:r>
          </a:p>
          <a:p>
            <a:pPr marL="0" lvl="0" indent="0">
              <a:buFont typeface="Arial" panose="020B0604020202020204" pitchFamily="34" charset="0"/>
              <a:buNone/>
            </a:pPr>
            <a:r>
              <a:rPr lang="en-US" b="1" dirty="0"/>
              <a:t>(Romans 1:16), </a:t>
            </a:r>
            <a:r>
              <a:rPr lang="en-US" i="1" dirty="0"/>
              <a:t>“For I am not ashamed of the gospel of Christ, for it is the power of God to salvation for everyone who believes, for the Jew first and also for the Greek.”</a:t>
            </a:r>
          </a:p>
          <a:p>
            <a:pPr marL="628650" lvl="1" indent="-171450">
              <a:buFont typeface="Arial" panose="020B0604020202020204" pitchFamily="34" charset="0"/>
              <a:buChar char="•"/>
            </a:pPr>
            <a:r>
              <a:rPr lang="en-US" dirty="0"/>
              <a:t>His inclusive attitude is seen in the parable of the Good Samaritan</a:t>
            </a:r>
          </a:p>
          <a:p>
            <a:r>
              <a:rPr lang="en-US" b="1" dirty="0"/>
              <a:t>(Luke 10:33), </a:t>
            </a:r>
            <a:r>
              <a:rPr lang="en-US" i="1" dirty="0"/>
              <a:t>“But a certain Samaritan, as he journeyed, came where he was. And when he saw him, he had compassion.”</a:t>
            </a:r>
          </a:p>
          <a:p>
            <a:pPr marL="1085850" lvl="2" indent="-171450">
              <a:buFont typeface="Arial" panose="020B0604020202020204" pitchFamily="34" charset="0"/>
              <a:buChar char="•"/>
            </a:pPr>
            <a:r>
              <a:rPr lang="en-US" dirty="0"/>
              <a:t>Samaritans were capable of good.  Here the Samaritan is the one who kept the law, not the priest or Levite.</a:t>
            </a:r>
          </a:p>
          <a:p>
            <a:pPr marL="628650" lvl="1" indent="-171450">
              <a:buFont typeface="Arial" panose="020B0604020202020204" pitchFamily="34" charset="0"/>
              <a:buChar char="•"/>
            </a:pPr>
            <a:r>
              <a:rPr lang="en-US" dirty="0"/>
              <a:t>It also is seen in patient conversation with the woman at the well.</a:t>
            </a:r>
          </a:p>
          <a:p>
            <a:pPr marL="0" lvl="0" indent="0">
              <a:buFont typeface="Arial" panose="020B0604020202020204" pitchFamily="34" charset="0"/>
              <a:buNone/>
            </a:pPr>
            <a:r>
              <a:rPr lang="en-US" b="1" dirty="0"/>
              <a:t>(John 4:10), </a:t>
            </a:r>
            <a:r>
              <a:rPr lang="en-US" i="1" dirty="0"/>
              <a:t>“Jesus answered and said to her, “If you knew the gift of God, and who it is who says to you, ‘Give Me a drink,’ you would have asked Him, and He would have given you living water.”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6D7E0-9586-4212-BA06-51F140ADD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24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few thoughts about the conversation Jesus had with the Samaritan Woman in John 4</a:t>
            </a:r>
          </a:p>
          <a:p>
            <a:pPr marL="171450" indent="-171450">
              <a:buFont typeface="Arial" panose="020B0604020202020204" pitchFamily="34" charset="0"/>
              <a:buChar char="•"/>
            </a:pPr>
            <a:r>
              <a:rPr lang="en-US" b="1" dirty="0"/>
              <a:t>Jesus is the Messiah</a:t>
            </a:r>
          </a:p>
          <a:p>
            <a:pPr marL="628650" lvl="1" indent="-171450">
              <a:buFont typeface="Arial" panose="020B0604020202020204" pitchFamily="34" charset="0"/>
              <a:buChar char="•"/>
            </a:pPr>
            <a:r>
              <a:rPr lang="en-US" dirty="0"/>
              <a:t>Jesus is the giver of Living water (10)</a:t>
            </a:r>
          </a:p>
          <a:p>
            <a:pPr marL="628650" lvl="1" indent="-171450">
              <a:buFont typeface="Arial" panose="020B0604020202020204" pitchFamily="34" charset="0"/>
              <a:buChar char="•"/>
            </a:pPr>
            <a:r>
              <a:rPr lang="en-US" dirty="0"/>
              <a:t>The Living water brings everlasting life (14)</a:t>
            </a:r>
          </a:p>
          <a:p>
            <a:pPr marL="628650" lvl="1" indent="-171450">
              <a:buFont typeface="Arial" panose="020B0604020202020204" pitchFamily="34" charset="0"/>
              <a:buChar char="•"/>
            </a:pPr>
            <a:r>
              <a:rPr lang="en-US" dirty="0"/>
              <a:t>Salvation is of the Jews (22)</a:t>
            </a:r>
          </a:p>
          <a:p>
            <a:pPr marL="1085850" lvl="2" indent="-171450">
              <a:buFont typeface="Arial" panose="020B0604020202020204" pitchFamily="34" charset="0"/>
              <a:buChar char="•"/>
            </a:pPr>
            <a:r>
              <a:rPr lang="en-US" dirty="0"/>
              <a:t>The Messiah was of the lineage of David (Judah), not a Samaritan</a:t>
            </a:r>
          </a:p>
          <a:p>
            <a:pPr marL="628650" lvl="1" indent="-171450">
              <a:buFont typeface="Arial" panose="020B0604020202020204" pitchFamily="34" charset="0"/>
              <a:buChar char="•"/>
            </a:pPr>
            <a:r>
              <a:rPr lang="en-US" dirty="0"/>
              <a:t>Jesus is the Messiah (25-26)</a:t>
            </a:r>
          </a:p>
          <a:p>
            <a:pPr marL="171450" indent="-171450">
              <a:buFont typeface="Arial" panose="020B0604020202020204" pitchFamily="34" charset="0"/>
              <a:buChar char="•"/>
            </a:pPr>
            <a:r>
              <a:rPr lang="en-US" b="1" dirty="0"/>
              <a:t>True Worship (Tying 2 Kings 17 and John 4 together)</a:t>
            </a:r>
          </a:p>
          <a:p>
            <a:pPr marL="628650" lvl="1" indent="-171450">
              <a:buFont typeface="Arial" panose="020B0604020202020204" pitchFamily="34" charset="0"/>
              <a:buChar char="•"/>
            </a:pPr>
            <a:r>
              <a:rPr lang="en-US" b="0" dirty="0"/>
              <a:t>What was wrong with the worship of the new inhabitants of Samaria?</a:t>
            </a:r>
          </a:p>
          <a:p>
            <a:pPr marL="0" lvl="0" indent="0">
              <a:buFont typeface="Arial" panose="020B0604020202020204" pitchFamily="34" charset="0"/>
              <a:buNone/>
            </a:pPr>
            <a:r>
              <a:rPr lang="en-US" b="1" dirty="0"/>
              <a:t>(2 Kings 17:25a), </a:t>
            </a:r>
            <a:r>
              <a:rPr lang="en-US" i="1" dirty="0"/>
              <a:t>“And it was so, </a:t>
            </a:r>
            <a:r>
              <a:rPr lang="en-US" i="1" u="sng" dirty="0"/>
              <a:t>at the beginning</a:t>
            </a:r>
            <a:r>
              <a:rPr lang="en-US" i="1" dirty="0"/>
              <a:t> of their dwelling there, that </a:t>
            </a:r>
            <a:r>
              <a:rPr lang="en-US" i="1" u="sng" dirty="0"/>
              <a:t>they did not fear the Lord</a:t>
            </a:r>
            <a:r>
              <a:rPr lang="en-US" i="1" dirty="0"/>
              <a:t>…”</a:t>
            </a:r>
          </a:p>
          <a:p>
            <a:pPr marL="0" lvl="0" indent="0">
              <a:buFont typeface="Arial" panose="020B0604020202020204" pitchFamily="34" charset="0"/>
              <a:buNone/>
            </a:pPr>
            <a:r>
              <a:rPr lang="en-US" b="1" dirty="0"/>
              <a:t>(2 Kings 17:28-29), </a:t>
            </a:r>
            <a:r>
              <a:rPr lang="en-US" i="1" dirty="0"/>
              <a:t>“Then one of the priests whom they had carried away from Samaria came and dwelt in Bethel, and taught them how </a:t>
            </a:r>
            <a:r>
              <a:rPr lang="en-US" i="1" u="sng" dirty="0"/>
              <a:t>they should fear the Lord</a:t>
            </a:r>
            <a:r>
              <a:rPr lang="en-US" i="1" dirty="0"/>
              <a:t>. </a:t>
            </a:r>
            <a:r>
              <a:rPr lang="en-US" i="1" baseline="30000" dirty="0"/>
              <a:t>29</a:t>
            </a:r>
            <a:r>
              <a:rPr lang="en-US" i="1" dirty="0"/>
              <a:t> </a:t>
            </a:r>
            <a:r>
              <a:rPr lang="en-US" i="1" u="sng" dirty="0"/>
              <a:t>However every nation continued to make gods of its own</a:t>
            </a:r>
            <a:r>
              <a:rPr lang="en-US" i="1" dirty="0"/>
              <a:t>, and put them in the shrines on the high places which the Samaritans had made, every nation in the cities where they dwelt.”</a:t>
            </a:r>
          </a:p>
          <a:p>
            <a:pPr marL="0" lvl="0" indent="0">
              <a:buFont typeface="Arial" panose="020B0604020202020204" pitchFamily="34" charset="0"/>
              <a:buNone/>
            </a:pPr>
            <a:r>
              <a:rPr lang="en-US" b="1" i="0" dirty="0"/>
              <a:t>(</a:t>
            </a:r>
            <a:r>
              <a:rPr lang="en-US" b="1" dirty="0"/>
              <a:t>2 Kings 17:32-33</a:t>
            </a:r>
            <a:r>
              <a:rPr lang="en-US" b="1" i="1" dirty="0"/>
              <a:t>), </a:t>
            </a:r>
            <a:r>
              <a:rPr lang="en-US" i="1" dirty="0"/>
              <a:t>“So </a:t>
            </a:r>
            <a:r>
              <a:rPr lang="en-US" i="1" u="sng" dirty="0"/>
              <a:t>they feared the Lord</a:t>
            </a:r>
            <a:r>
              <a:rPr lang="en-US" i="1" dirty="0"/>
              <a:t>, </a:t>
            </a:r>
            <a:r>
              <a:rPr lang="en-US" i="1" u="sng" dirty="0"/>
              <a:t>and from every class they appointed for themselves priests</a:t>
            </a:r>
            <a:r>
              <a:rPr lang="en-US" i="1" dirty="0"/>
              <a:t> of the high places, who sacrificed for them in the shrines of the high places.</a:t>
            </a:r>
            <a:r>
              <a:rPr lang="en-US" i="1" baseline="30000" dirty="0"/>
              <a:t> 33</a:t>
            </a:r>
            <a:r>
              <a:rPr lang="en-US" i="1" dirty="0"/>
              <a:t> </a:t>
            </a:r>
            <a:r>
              <a:rPr lang="en-US" i="1" u="sng" dirty="0"/>
              <a:t>They feared the Lord, yet served their own gods</a:t>
            </a:r>
            <a:r>
              <a:rPr lang="en-US" i="1" dirty="0"/>
              <a:t>—according to the rituals of the nations from among whom they were carried away.” </a:t>
            </a:r>
            <a:r>
              <a:rPr lang="en-US" i="1" baseline="30000" dirty="0"/>
              <a:t>34</a:t>
            </a:r>
            <a:r>
              <a:rPr lang="en-US" i="1" dirty="0"/>
              <a:t> To this day they continue practicing the former rituals; </a:t>
            </a:r>
            <a:r>
              <a:rPr lang="en-US" i="1" u="sng" dirty="0"/>
              <a:t>they do not fear the Lord, nor do they follow their statutes or their ordinances, or the law and commandment which the Lord had commanded the children of Jacob</a:t>
            </a:r>
            <a:r>
              <a:rPr lang="en-US" i="1" dirty="0"/>
              <a:t>, whom He named Israel.”</a:t>
            </a:r>
          </a:p>
          <a:p>
            <a:pPr marL="628650" lvl="1" indent="-171450">
              <a:buFont typeface="Arial" panose="020B0604020202020204" pitchFamily="34" charset="0"/>
              <a:buChar char="•"/>
            </a:pPr>
            <a:r>
              <a:rPr lang="en-US" b="0" i="0" dirty="0"/>
              <a:t>Compare Jesus’ words in John 4</a:t>
            </a:r>
          </a:p>
          <a:p>
            <a:r>
              <a:rPr lang="en-US" b="1" dirty="0"/>
              <a:t>(John 4:21-24),  “</a:t>
            </a:r>
            <a:r>
              <a:rPr lang="en-US" i="1" dirty="0"/>
              <a:t>Jesus said to her, ‘Woman, believe Me, the hour is coming when you will neither on this mountain, nor in Jerusalem, worship the Father.</a:t>
            </a:r>
            <a:r>
              <a:rPr lang="en-US" i="1" baseline="30000" dirty="0"/>
              <a:t> 22</a:t>
            </a:r>
            <a:r>
              <a:rPr lang="en-US" i="1" dirty="0"/>
              <a:t> You worship what you do not know; </a:t>
            </a:r>
            <a:r>
              <a:rPr lang="en-US" i="1" u="sng" dirty="0"/>
              <a:t>we know what we worship</a:t>
            </a:r>
            <a:r>
              <a:rPr lang="en-US" i="1" dirty="0"/>
              <a:t>, for salvation is of the Jews.</a:t>
            </a:r>
            <a:r>
              <a:rPr lang="en-US" i="1" baseline="30000" dirty="0"/>
              <a:t> 23</a:t>
            </a:r>
            <a:r>
              <a:rPr lang="en-US" i="1" dirty="0"/>
              <a:t> But the hour is coming, and now is, when the true worshipers will worship the Father in spirit and truth; for the Father is seeking such to worship Him.</a:t>
            </a:r>
            <a:r>
              <a:rPr lang="en-US" i="1" baseline="30000" dirty="0"/>
              <a:t> 24</a:t>
            </a:r>
            <a:r>
              <a:rPr lang="en-US" i="1" dirty="0"/>
              <a:t> God is Spirit, and </a:t>
            </a:r>
            <a:r>
              <a:rPr lang="en-US" i="1" u="sng" dirty="0"/>
              <a:t>those who worship Him must worship in spirit and truth</a:t>
            </a:r>
            <a:r>
              <a:rPr lang="en-US" i="1" dirty="0"/>
              <a:t>.’”</a:t>
            </a:r>
          </a:p>
          <a:p>
            <a:pPr marL="628650" lvl="1" indent="-171450">
              <a:buFont typeface="Arial" panose="020B0604020202020204" pitchFamily="34" charset="0"/>
              <a:buChar char="•"/>
            </a:pPr>
            <a:r>
              <a:rPr lang="en-US" i="0" dirty="0"/>
              <a:t>Fear the Lord - YET</a:t>
            </a:r>
          </a:p>
          <a:p>
            <a:pPr marL="628650" lvl="1" indent="-171450">
              <a:buFont typeface="Arial" panose="020B0604020202020204" pitchFamily="34" charset="0"/>
              <a:buChar char="•"/>
            </a:pPr>
            <a:r>
              <a:rPr lang="en-US" dirty="0"/>
              <a:t>Fear the Lord – HOWEVER</a:t>
            </a:r>
          </a:p>
          <a:p>
            <a:pPr marL="628650" lvl="1" indent="-171450">
              <a:buFont typeface="Arial" panose="020B0604020202020204" pitchFamily="34" charset="0"/>
              <a:buChar char="•"/>
            </a:pPr>
            <a:r>
              <a:rPr lang="en-US" dirty="0"/>
              <a:t>Not truly fear of the Lord at all.  True fear of the Lord leads men to follow the statutes, ordinances, law and commandments of God.</a:t>
            </a:r>
          </a:p>
          <a:p>
            <a:pPr marL="0" lvl="0" indent="0">
              <a:buFont typeface="Arial" panose="020B0604020202020204" pitchFamily="34" charset="0"/>
              <a:buNone/>
            </a:pPr>
            <a:r>
              <a:rPr lang="en-US" b="1" dirty="0"/>
              <a:t>(Ecclesiastes 12:13-14), </a:t>
            </a:r>
            <a:r>
              <a:rPr lang="en-US" i="1" dirty="0"/>
              <a:t>“Let us hear the conclusion of the whole matter: fear God and keep His commandments, for this is man's all. </a:t>
            </a:r>
            <a:r>
              <a:rPr lang="en-US" i="1" baseline="30000" dirty="0"/>
              <a:t>14</a:t>
            </a:r>
            <a:r>
              <a:rPr lang="en-US" i="1" dirty="0"/>
              <a:t> For God will bring every work into judgment, including every secret thing, whether good or evil.”</a:t>
            </a:r>
          </a:p>
          <a:p>
            <a:pPr marL="628650" lvl="1" indent="-171450">
              <a:buFont typeface="Arial" panose="020B0604020202020204" pitchFamily="34" charset="0"/>
              <a:buChar char="•"/>
            </a:pPr>
            <a:r>
              <a:rPr lang="en-US" i="0" dirty="0"/>
              <a:t>Notice the words, “including every secret thing”.  Compare to Israel’s sin in 1 Kings 17.</a:t>
            </a:r>
          </a:p>
          <a:p>
            <a:pPr marL="0" lvl="0" indent="0">
              <a:buFont typeface="Arial" panose="020B0604020202020204" pitchFamily="34" charset="0"/>
              <a:buNone/>
            </a:pPr>
            <a:r>
              <a:rPr lang="en-US" b="1" i="0" dirty="0"/>
              <a:t>(2 Kings 17:9), </a:t>
            </a:r>
            <a:r>
              <a:rPr lang="en-US" i="1" dirty="0"/>
              <a:t>“Also the children of Israel </a:t>
            </a:r>
            <a:r>
              <a:rPr lang="en-US" i="1" u="sng" dirty="0"/>
              <a:t>secretly did against the Lord their God things that were not right</a:t>
            </a:r>
            <a:r>
              <a:rPr lang="en-US" i="1" dirty="0"/>
              <a:t>, and they built for themselves high places in all their cities, from watchtower to fortified city.”</a:t>
            </a:r>
          </a:p>
          <a:p>
            <a:pPr marL="628650" lvl="1" indent="-171450">
              <a:buFont typeface="Arial" panose="020B0604020202020204" pitchFamily="34" charset="0"/>
              <a:buChar char="•"/>
            </a:pPr>
            <a:r>
              <a:rPr lang="en-US" b="1" i="0" dirty="0"/>
              <a:t>Anytime an action is taken without bringing God into your confidence, it is sin!</a:t>
            </a:r>
          </a:p>
          <a:p>
            <a:pPr marL="628650" lvl="1" indent="-171450">
              <a:buFont typeface="Arial" panose="020B0604020202020204" pitchFamily="34" charset="0"/>
              <a:buChar char="•"/>
            </a:pPr>
            <a:r>
              <a:rPr lang="en-US" b="1" i="0" dirty="0"/>
              <a:t>Our lives are lived for God, and in accord with His will for us… PERIOD!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6D7E0-9586-4212-BA06-51F140ADD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22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John, Jesus’ teaching was accepted by the Samaritans in that city.</a:t>
            </a:r>
          </a:p>
          <a:p>
            <a:r>
              <a:rPr lang="en-US" b="1" dirty="0"/>
              <a:t>(John 4:39-42), </a:t>
            </a:r>
            <a:r>
              <a:rPr lang="en-US" i="1" dirty="0"/>
              <a:t>“And many of the Samaritans of that city believed in Him because of the word of the woman who testified, “He told me all that I ever did.”</a:t>
            </a:r>
            <a:r>
              <a:rPr lang="en-US" i="1" baseline="30000" dirty="0"/>
              <a:t> 40</a:t>
            </a:r>
            <a:r>
              <a:rPr lang="en-US" i="1" dirty="0"/>
              <a:t> So when the Samaritans had come to Him, they urged Him to stay with them; and He stayed there two days.</a:t>
            </a:r>
            <a:r>
              <a:rPr lang="en-US" i="1" baseline="30000" dirty="0"/>
              <a:t> 41</a:t>
            </a:r>
            <a:r>
              <a:rPr lang="en-US" i="1" dirty="0"/>
              <a:t> And many more believed because of His own word. </a:t>
            </a:r>
            <a:r>
              <a:rPr lang="en-US" i="1" baseline="30000" dirty="0"/>
              <a:t>42</a:t>
            </a:r>
            <a:r>
              <a:rPr lang="en-US" i="1" dirty="0"/>
              <a:t> Then they said to the woman, “</a:t>
            </a:r>
            <a:r>
              <a:rPr lang="en-US" i="1" u="sng" dirty="0"/>
              <a:t>Now we believe, not because of what you said, for we ourselves have heard Him and we know that this is indeed the Christ, the Savior of the world</a:t>
            </a:r>
            <a:r>
              <a:rPr lang="en-US" i="1" dirty="0"/>
              <a:t>.”</a:t>
            </a:r>
          </a:p>
          <a:p>
            <a:pPr marL="628650" lvl="1" indent="-171450">
              <a:buFont typeface="Arial" panose="020B0604020202020204" pitchFamily="34" charset="0"/>
              <a:buChar char="•"/>
            </a:pPr>
            <a:r>
              <a:rPr lang="en-US" i="0" dirty="0"/>
              <a:t>No matter if you are a Jew, Samaritan or a Gentile, you too can be saved through obedience to the gospel</a:t>
            </a:r>
          </a:p>
          <a:p>
            <a:pPr marL="628650" lvl="1" indent="-171450">
              <a:buFont typeface="Arial" panose="020B0604020202020204" pitchFamily="34" charset="0"/>
              <a:buChar char="•"/>
            </a:pPr>
            <a:r>
              <a:rPr lang="en-US" i="0" dirty="0"/>
              <a:t>You can maintain your standing with God by Fearing Him, and keeping His commandments.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6D7E0-9586-4212-BA06-51F140ADD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383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E13C-66C3-45E1-9E79-BE831794D3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EFD3D7-DAE9-4ED2-9775-598EEEEF1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11BF95-48A8-4D99-8D16-D8650D2909CF}"/>
              </a:ext>
            </a:extLst>
          </p:cNvPr>
          <p:cNvSpPr>
            <a:spLocks noGrp="1"/>
          </p:cNvSpPr>
          <p:nvPr>
            <p:ph type="dt" sz="half" idx="10"/>
          </p:nvPr>
        </p:nvSpPr>
        <p:spPr/>
        <p:txBody>
          <a:bodyPr/>
          <a:lstStyle/>
          <a:p>
            <a:fld id="{3F91833E-E151-439E-B4CD-A9DBD7C25571}" type="datetimeFigureOut">
              <a:rPr lang="en-US" smtClean="0"/>
              <a:t>1/8/2022</a:t>
            </a:fld>
            <a:endParaRPr lang="en-US"/>
          </a:p>
        </p:txBody>
      </p:sp>
      <p:sp>
        <p:nvSpPr>
          <p:cNvPr id="5" name="Footer Placeholder 4">
            <a:extLst>
              <a:ext uri="{FF2B5EF4-FFF2-40B4-BE49-F238E27FC236}">
                <a16:creationId xmlns:a16="http://schemas.microsoft.com/office/drawing/2014/main" id="{69B0527B-F939-4BF4-B645-3B130E808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FC0A8-2857-4A8C-8D83-5197D64A4629}"/>
              </a:ext>
            </a:extLst>
          </p:cNvPr>
          <p:cNvSpPr>
            <a:spLocks noGrp="1"/>
          </p:cNvSpPr>
          <p:nvPr>
            <p:ph type="sldNum" sz="quarter" idx="12"/>
          </p:nvPr>
        </p:nvSpPr>
        <p:spPr/>
        <p:txBody>
          <a:bodyPr/>
          <a:lstStyle/>
          <a:p>
            <a:fld id="{71C131CD-545D-459D-A73A-269C46432EFE}" type="slidenum">
              <a:rPr lang="en-US" smtClean="0"/>
              <a:t>‹#›</a:t>
            </a:fld>
            <a:endParaRPr lang="en-US"/>
          </a:p>
        </p:txBody>
      </p:sp>
    </p:spTree>
    <p:extLst>
      <p:ext uri="{BB962C8B-B14F-4D97-AF65-F5344CB8AC3E}">
        <p14:creationId xmlns:p14="http://schemas.microsoft.com/office/powerpoint/2010/main" val="396701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8748-AA44-47F7-B4EF-A1965FA9C6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E8B933-FD03-45DA-9A60-DD14434F02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51B46-3FC4-458C-8DC9-74BD46DCF1DC}"/>
              </a:ext>
            </a:extLst>
          </p:cNvPr>
          <p:cNvSpPr>
            <a:spLocks noGrp="1"/>
          </p:cNvSpPr>
          <p:nvPr>
            <p:ph type="dt" sz="half" idx="10"/>
          </p:nvPr>
        </p:nvSpPr>
        <p:spPr/>
        <p:txBody>
          <a:bodyPr/>
          <a:lstStyle/>
          <a:p>
            <a:fld id="{3F91833E-E151-439E-B4CD-A9DBD7C25571}" type="datetimeFigureOut">
              <a:rPr lang="en-US" smtClean="0"/>
              <a:t>1/8/2022</a:t>
            </a:fld>
            <a:endParaRPr lang="en-US"/>
          </a:p>
        </p:txBody>
      </p:sp>
      <p:sp>
        <p:nvSpPr>
          <p:cNvPr id="5" name="Footer Placeholder 4">
            <a:extLst>
              <a:ext uri="{FF2B5EF4-FFF2-40B4-BE49-F238E27FC236}">
                <a16:creationId xmlns:a16="http://schemas.microsoft.com/office/drawing/2014/main" id="{006A6D67-4703-44E8-B3D4-197164E91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C4921-526E-4DD6-B68E-3B2FC4B78EF2}"/>
              </a:ext>
            </a:extLst>
          </p:cNvPr>
          <p:cNvSpPr>
            <a:spLocks noGrp="1"/>
          </p:cNvSpPr>
          <p:nvPr>
            <p:ph type="sldNum" sz="quarter" idx="12"/>
          </p:nvPr>
        </p:nvSpPr>
        <p:spPr/>
        <p:txBody>
          <a:bodyPr/>
          <a:lstStyle/>
          <a:p>
            <a:fld id="{71C131CD-545D-459D-A73A-269C46432EFE}" type="slidenum">
              <a:rPr lang="en-US" smtClean="0"/>
              <a:t>‹#›</a:t>
            </a:fld>
            <a:endParaRPr lang="en-US"/>
          </a:p>
        </p:txBody>
      </p:sp>
    </p:spTree>
    <p:extLst>
      <p:ext uri="{BB962C8B-B14F-4D97-AF65-F5344CB8AC3E}">
        <p14:creationId xmlns:p14="http://schemas.microsoft.com/office/powerpoint/2010/main" val="48298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338E79-EB03-4410-87F5-90AD249A7E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A83EF-9498-49AA-BF27-0223B89E43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C9A54-D02A-4AD0-AE29-B6C07563EAF3}"/>
              </a:ext>
            </a:extLst>
          </p:cNvPr>
          <p:cNvSpPr>
            <a:spLocks noGrp="1"/>
          </p:cNvSpPr>
          <p:nvPr>
            <p:ph type="dt" sz="half" idx="10"/>
          </p:nvPr>
        </p:nvSpPr>
        <p:spPr/>
        <p:txBody>
          <a:bodyPr/>
          <a:lstStyle/>
          <a:p>
            <a:fld id="{3F91833E-E151-439E-B4CD-A9DBD7C25571}" type="datetimeFigureOut">
              <a:rPr lang="en-US" smtClean="0"/>
              <a:t>1/8/2022</a:t>
            </a:fld>
            <a:endParaRPr lang="en-US"/>
          </a:p>
        </p:txBody>
      </p:sp>
      <p:sp>
        <p:nvSpPr>
          <p:cNvPr id="5" name="Footer Placeholder 4">
            <a:extLst>
              <a:ext uri="{FF2B5EF4-FFF2-40B4-BE49-F238E27FC236}">
                <a16:creationId xmlns:a16="http://schemas.microsoft.com/office/drawing/2014/main" id="{1182E087-DC31-4810-B96F-5F04FE0FA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E6AAF-2CBD-4CDA-B263-F90204B0332D}"/>
              </a:ext>
            </a:extLst>
          </p:cNvPr>
          <p:cNvSpPr>
            <a:spLocks noGrp="1"/>
          </p:cNvSpPr>
          <p:nvPr>
            <p:ph type="sldNum" sz="quarter" idx="12"/>
          </p:nvPr>
        </p:nvSpPr>
        <p:spPr/>
        <p:txBody>
          <a:bodyPr/>
          <a:lstStyle/>
          <a:p>
            <a:fld id="{71C131CD-545D-459D-A73A-269C46432EFE}" type="slidenum">
              <a:rPr lang="en-US" smtClean="0"/>
              <a:t>‹#›</a:t>
            </a:fld>
            <a:endParaRPr lang="en-US"/>
          </a:p>
        </p:txBody>
      </p:sp>
    </p:spTree>
    <p:extLst>
      <p:ext uri="{BB962C8B-B14F-4D97-AF65-F5344CB8AC3E}">
        <p14:creationId xmlns:p14="http://schemas.microsoft.com/office/powerpoint/2010/main" val="25503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E0CB-9AA1-4910-9C35-B9EA45D5B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E4744-BD3E-42D3-9111-081292DECE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71B3F-3BCD-48F7-B940-C38A5DE365EF}"/>
              </a:ext>
            </a:extLst>
          </p:cNvPr>
          <p:cNvSpPr>
            <a:spLocks noGrp="1"/>
          </p:cNvSpPr>
          <p:nvPr>
            <p:ph type="dt" sz="half" idx="10"/>
          </p:nvPr>
        </p:nvSpPr>
        <p:spPr/>
        <p:txBody>
          <a:bodyPr/>
          <a:lstStyle/>
          <a:p>
            <a:fld id="{3F91833E-E151-439E-B4CD-A9DBD7C25571}" type="datetimeFigureOut">
              <a:rPr lang="en-US" smtClean="0"/>
              <a:t>1/8/2022</a:t>
            </a:fld>
            <a:endParaRPr lang="en-US"/>
          </a:p>
        </p:txBody>
      </p:sp>
      <p:sp>
        <p:nvSpPr>
          <p:cNvPr id="5" name="Footer Placeholder 4">
            <a:extLst>
              <a:ext uri="{FF2B5EF4-FFF2-40B4-BE49-F238E27FC236}">
                <a16:creationId xmlns:a16="http://schemas.microsoft.com/office/drawing/2014/main" id="{19CD4E91-A8AC-45A5-8177-B2292FDB0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414E5-DE62-4E6C-9B50-FBE21F502441}"/>
              </a:ext>
            </a:extLst>
          </p:cNvPr>
          <p:cNvSpPr>
            <a:spLocks noGrp="1"/>
          </p:cNvSpPr>
          <p:nvPr>
            <p:ph type="sldNum" sz="quarter" idx="12"/>
          </p:nvPr>
        </p:nvSpPr>
        <p:spPr/>
        <p:txBody>
          <a:bodyPr/>
          <a:lstStyle/>
          <a:p>
            <a:fld id="{71C131CD-545D-459D-A73A-269C46432EFE}" type="slidenum">
              <a:rPr lang="en-US" smtClean="0"/>
              <a:t>‹#›</a:t>
            </a:fld>
            <a:endParaRPr lang="en-US"/>
          </a:p>
        </p:txBody>
      </p:sp>
    </p:spTree>
    <p:extLst>
      <p:ext uri="{BB962C8B-B14F-4D97-AF65-F5344CB8AC3E}">
        <p14:creationId xmlns:p14="http://schemas.microsoft.com/office/powerpoint/2010/main" val="273624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074D-2415-42A6-9882-2681725A94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A3B042-346A-49D9-B2DF-49DD3DF03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E1E75A-2053-4A27-BA7D-42558932ED41}"/>
              </a:ext>
            </a:extLst>
          </p:cNvPr>
          <p:cNvSpPr>
            <a:spLocks noGrp="1"/>
          </p:cNvSpPr>
          <p:nvPr>
            <p:ph type="dt" sz="half" idx="10"/>
          </p:nvPr>
        </p:nvSpPr>
        <p:spPr/>
        <p:txBody>
          <a:bodyPr/>
          <a:lstStyle/>
          <a:p>
            <a:fld id="{3F91833E-E151-439E-B4CD-A9DBD7C25571}" type="datetimeFigureOut">
              <a:rPr lang="en-US" smtClean="0"/>
              <a:t>1/8/2022</a:t>
            </a:fld>
            <a:endParaRPr lang="en-US"/>
          </a:p>
        </p:txBody>
      </p:sp>
      <p:sp>
        <p:nvSpPr>
          <p:cNvPr id="5" name="Footer Placeholder 4">
            <a:extLst>
              <a:ext uri="{FF2B5EF4-FFF2-40B4-BE49-F238E27FC236}">
                <a16:creationId xmlns:a16="http://schemas.microsoft.com/office/drawing/2014/main" id="{60928627-E60C-449E-A5A8-74F4A4C34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DEA82-18FE-4C60-A5A0-C6E1097DA26D}"/>
              </a:ext>
            </a:extLst>
          </p:cNvPr>
          <p:cNvSpPr>
            <a:spLocks noGrp="1"/>
          </p:cNvSpPr>
          <p:nvPr>
            <p:ph type="sldNum" sz="quarter" idx="12"/>
          </p:nvPr>
        </p:nvSpPr>
        <p:spPr/>
        <p:txBody>
          <a:bodyPr/>
          <a:lstStyle/>
          <a:p>
            <a:fld id="{71C131CD-545D-459D-A73A-269C46432EFE}" type="slidenum">
              <a:rPr lang="en-US" smtClean="0"/>
              <a:t>‹#›</a:t>
            </a:fld>
            <a:endParaRPr lang="en-US"/>
          </a:p>
        </p:txBody>
      </p:sp>
    </p:spTree>
    <p:extLst>
      <p:ext uri="{BB962C8B-B14F-4D97-AF65-F5344CB8AC3E}">
        <p14:creationId xmlns:p14="http://schemas.microsoft.com/office/powerpoint/2010/main" val="274017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BBDE-D064-4FA0-BD46-6C27B14481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FB0A5-BA15-44BC-B738-D9E0F592B0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3F09A2-07B0-482A-B07F-86B4B1D230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A8E8F1-F8BC-4350-9B41-8696D7D776CD}"/>
              </a:ext>
            </a:extLst>
          </p:cNvPr>
          <p:cNvSpPr>
            <a:spLocks noGrp="1"/>
          </p:cNvSpPr>
          <p:nvPr>
            <p:ph type="dt" sz="half" idx="10"/>
          </p:nvPr>
        </p:nvSpPr>
        <p:spPr/>
        <p:txBody>
          <a:bodyPr/>
          <a:lstStyle/>
          <a:p>
            <a:fld id="{3F91833E-E151-439E-B4CD-A9DBD7C25571}" type="datetimeFigureOut">
              <a:rPr lang="en-US" smtClean="0"/>
              <a:t>1/8/2022</a:t>
            </a:fld>
            <a:endParaRPr lang="en-US"/>
          </a:p>
        </p:txBody>
      </p:sp>
      <p:sp>
        <p:nvSpPr>
          <p:cNvPr id="6" name="Footer Placeholder 5">
            <a:extLst>
              <a:ext uri="{FF2B5EF4-FFF2-40B4-BE49-F238E27FC236}">
                <a16:creationId xmlns:a16="http://schemas.microsoft.com/office/drawing/2014/main" id="{63DFB5BE-31D5-47F5-BDC9-2E19E66F4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AB346-1462-4965-BB8B-0FEF6CB32295}"/>
              </a:ext>
            </a:extLst>
          </p:cNvPr>
          <p:cNvSpPr>
            <a:spLocks noGrp="1"/>
          </p:cNvSpPr>
          <p:nvPr>
            <p:ph type="sldNum" sz="quarter" idx="12"/>
          </p:nvPr>
        </p:nvSpPr>
        <p:spPr/>
        <p:txBody>
          <a:bodyPr/>
          <a:lstStyle/>
          <a:p>
            <a:fld id="{71C131CD-545D-459D-A73A-269C46432EFE}" type="slidenum">
              <a:rPr lang="en-US" smtClean="0"/>
              <a:t>‹#›</a:t>
            </a:fld>
            <a:endParaRPr lang="en-US"/>
          </a:p>
        </p:txBody>
      </p:sp>
    </p:spTree>
    <p:extLst>
      <p:ext uri="{BB962C8B-B14F-4D97-AF65-F5344CB8AC3E}">
        <p14:creationId xmlns:p14="http://schemas.microsoft.com/office/powerpoint/2010/main" val="53306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AD0F-A661-4643-998C-5BE22CAA24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1862AA-AFA6-4A56-9D56-3F8465D40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B5BB9A-ACEE-4397-8880-73376E07F8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EB2AC3-F482-45F2-9A2E-B12893258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B3BE4C-EA06-4AA3-B9A3-F8FEB892C0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F85D3C-3713-42E9-86B5-F258342B9DA9}"/>
              </a:ext>
            </a:extLst>
          </p:cNvPr>
          <p:cNvSpPr>
            <a:spLocks noGrp="1"/>
          </p:cNvSpPr>
          <p:nvPr>
            <p:ph type="dt" sz="half" idx="10"/>
          </p:nvPr>
        </p:nvSpPr>
        <p:spPr/>
        <p:txBody>
          <a:bodyPr/>
          <a:lstStyle/>
          <a:p>
            <a:fld id="{3F91833E-E151-439E-B4CD-A9DBD7C25571}" type="datetimeFigureOut">
              <a:rPr lang="en-US" smtClean="0"/>
              <a:t>1/8/2022</a:t>
            </a:fld>
            <a:endParaRPr lang="en-US"/>
          </a:p>
        </p:txBody>
      </p:sp>
      <p:sp>
        <p:nvSpPr>
          <p:cNvPr id="8" name="Footer Placeholder 7">
            <a:extLst>
              <a:ext uri="{FF2B5EF4-FFF2-40B4-BE49-F238E27FC236}">
                <a16:creationId xmlns:a16="http://schemas.microsoft.com/office/drawing/2014/main" id="{82065343-7EF7-4B50-9340-6F5699031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4E2284-4CC8-490C-B279-8866BB80175D}"/>
              </a:ext>
            </a:extLst>
          </p:cNvPr>
          <p:cNvSpPr>
            <a:spLocks noGrp="1"/>
          </p:cNvSpPr>
          <p:nvPr>
            <p:ph type="sldNum" sz="quarter" idx="12"/>
          </p:nvPr>
        </p:nvSpPr>
        <p:spPr/>
        <p:txBody>
          <a:bodyPr/>
          <a:lstStyle/>
          <a:p>
            <a:fld id="{71C131CD-545D-459D-A73A-269C46432EFE}" type="slidenum">
              <a:rPr lang="en-US" smtClean="0"/>
              <a:t>‹#›</a:t>
            </a:fld>
            <a:endParaRPr lang="en-US"/>
          </a:p>
        </p:txBody>
      </p:sp>
    </p:spTree>
    <p:extLst>
      <p:ext uri="{BB962C8B-B14F-4D97-AF65-F5344CB8AC3E}">
        <p14:creationId xmlns:p14="http://schemas.microsoft.com/office/powerpoint/2010/main" val="150651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3E42-7CF1-4C40-9721-34CC752A3E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583770-D0D2-4471-B1FC-01C317C2DB03}"/>
              </a:ext>
            </a:extLst>
          </p:cNvPr>
          <p:cNvSpPr>
            <a:spLocks noGrp="1"/>
          </p:cNvSpPr>
          <p:nvPr>
            <p:ph type="dt" sz="half" idx="10"/>
          </p:nvPr>
        </p:nvSpPr>
        <p:spPr/>
        <p:txBody>
          <a:bodyPr/>
          <a:lstStyle/>
          <a:p>
            <a:fld id="{3F91833E-E151-439E-B4CD-A9DBD7C25571}" type="datetimeFigureOut">
              <a:rPr lang="en-US" smtClean="0"/>
              <a:t>1/8/2022</a:t>
            </a:fld>
            <a:endParaRPr lang="en-US"/>
          </a:p>
        </p:txBody>
      </p:sp>
      <p:sp>
        <p:nvSpPr>
          <p:cNvPr id="4" name="Footer Placeholder 3">
            <a:extLst>
              <a:ext uri="{FF2B5EF4-FFF2-40B4-BE49-F238E27FC236}">
                <a16:creationId xmlns:a16="http://schemas.microsoft.com/office/drawing/2014/main" id="{776A68FB-FCF2-4A86-B02B-67C752E2D7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9CC8C3-B9DD-45DF-9CE0-E1BCA64F10F7}"/>
              </a:ext>
            </a:extLst>
          </p:cNvPr>
          <p:cNvSpPr>
            <a:spLocks noGrp="1"/>
          </p:cNvSpPr>
          <p:nvPr>
            <p:ph type="sldNum" sz="quarter" idx="12"/>
          </p:nvPr>
        </p:nvSpPr>
        <p:spPr/>
        <p:txBody>
          <a:bodyPr/>
          <a:lstStyle/>
          <a:p>
            <a:fld id="{71C131CD-545D-459D-A73A-269C46432EFE}" type="slidenum">
              <a:rPr lang="en-US" smtClean="0"/>
              <a:t>‹#›</a:t>
            </a:fld>
            <a:endParaRPr lang="en-US"/>
          </a:p>
        </p:txBody>
      </p:sp>
    </p:spTree>
    <p:extLst>
      <p:ext uri="{BB962C8B-B14F-4D97-AF65-F5344CB8AC3E}">
        <p14:creationId xmlns:p14="http://schemas.microsoft.com/office/powerpoint/2010/main" val="187645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0D190-B2E3-49F9-B01C-95AFA94D2ED6}"/>
              </a:ext>
            </a:extLst>
          </p:cNvPr>
          <p:cNvSpPr>
            <a:spLocks noGrp="1"/>
          </p:cNvSpPr>
          <p:nvPr>
            <p:ph type="dt" sz="half" idx="10"/>
          </p:nvPr>
        </p:nvSpPr>
        <p:spPr/>
        <p:txBody>
          <a:bodyPr/>
          <a:lstStyle/>
          <a:p>
            <a:fld id="{3F91833E-E151-439E-B4CD-A9DBD7C25571}" type="datetimeFigureOut">
              <a:rPr lang="en-US" smtClean="0"/>
              <a:t>1/8/2022</a:t>
            </a:fld>
            <a:endParaRPr lang="en-US"/>
          </a:p>
        </p:txBody>
      </p:sp>
      <p:sp>
        <p:nvSpPr>
          <p:cNvPr id="3" name="Footer Placeholder 2">
            <a:extLst>
              <a:ext uri="{FF2B5EF4-FFF2-40B4-BE49-F238E27FC236}">
                <a16:creationId xmlns:a16="http://schemas.microsoft.com/office/drawing/2014/main" id="{BAFC9D04-D588-4466-A0D0-B9369E515D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7C3671-D509-4424-88FF-EB26FF2549A8}"/>
              </a:ext>
            </a:extLst>
          </p:cNvPr>
          <p:cNvSpPr>
            <a:spLocks noGrp="1"/>
          </p:cNvSpPr>
          <p:nvPr>
            <p:ph type="sldNum" sz="quarter" idx="12"/>
          </p:nvPr>
        </p:nvSpPr>
        <p:spPr/>
        <p:txBody>
          <a:bodyPr/>
          <a:lstStyle/>
          <a:p>
            <a:fld id="{71C131CD-545D-459D-A73A-269C46432EFE}" type="slidenum">
              <a:rPr lang="en-US" smtClean="0"/>
              <a:t>‹#›</a:t>
            </a:fld>
            <a:endParaRPr lang="en-US"/>
          </a:p>
        </p:txBody>
      </p:sp>
    </p:spTree>
    <p:extLst>
      <p:ext uri="{BB962C8B-B14F-4D97-AF65-F5344CB8AC3E}">
        <p14:creationId xmlns:p14="http://schemas.microsoft.com/office/powerpoint/2010/main" val="279650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2A1E-3AFE-49D5-86ED-760E25C05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51D162-A874-4EE4-A6BB-E442FE0E5C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0856D-8A03-4459-9662-727B1478F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0934B2-7E83-4D7E-9FFB-25FB3D1474F1}"/>
              </a:ext>
            </a:extLst>
          </p:cNvPr>
          <p:cNvSpPr>
            <a:spLocks noGrp="1"/>
          </p:cNvSpPr>
          <p:nvPr>
            <p:ph type="dt" sz="half" idx="10"/>
          </p:nvPr>
        </p:nvSpPr>
        <p:spPr/>
        <p:txBody>
          <a:bodyPr/>
          <a:lstStyle/>
          <a:p>
            <a:fld id="{3F91833E-E151-439E-B4CD-A9DBD7C25571}" type="datetimeFigureOut">
              <a:rPr lang="en-US" smtClean="0"/>
              <a:t>1/8/2022</a:t>
            </a:fld>
            <a:endParaRPr lang="en-US"/>
          </a:p>
        </p:txBody>
      </p:sp>
      <p:sp>
        <p:nvSpPr>
          <p:cNvPr id="6" name="Footer Placeholder 5">
            <a:extLst>
              <a:ext uri="{FF2B5EF4-FFF2-40B4-BE49-F238E27FC236}">
                <a16:creationId xmlns:a16="http://schemas.microsoft.com/office/drawing/2014/main" id="{07DCF10F-3C9D-4AF7-8961-565AA4121F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14327F-97D6-40F6-81D8-18B274A2A095}"/>
              </a:ext>
            </a:extLst>
          </p:cNvPr>
          <p:cNvSpPr>
            <a:spLocks noGrp="1"/>
          </p:cNvSpPr>
          <p:nvPr>
            <p:ph type="sldNum" sz="quarter" idx="12"/>
          </p:nvPr>
        </p:nvSpPr>
        <p:spPr/>
        <p:txBody>
          <a:bodyPr/>
          <a:lstStyle/>
          <a:p>
            <a:fld id="{71C131CD-545D-459D-A73A-269C46432EFE}" type="slidenum">
              <a:rPr lang="en-US" smtClean="0"/>
              <a:t>‹#›</a:t>
            </a:fld>
            <a:endParaRPr lang="en-US"/>
          </a:p>
        </p:txBody>
      </p:sp>
    </p:spTree>
    <p:extLst>
      <p:ext uri="{BB962C8B-B14F-4D97-AF65-F5344CB8AC3E}">
        <p14:creationId xmlns:p14="http://schemas.microsoft.com/office/powerpoint/2010/main" val="358077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38A4-2006-415C-8B8B-A923848B4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2749B4-E663-4C6D-82AC-C396722F9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4C14DE-D265-470E-AB49-16668C836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596F3-091B-4778-B457-6EB1758BA7C1}"/>
              </a:ext>
            </a:extLst>
          </p:cNvPr>
          <p:cNvSpPr>
            <a:spLocks noGrp="1"/>
          </p:cNvSpPr>
          <p:nvPr>
            <p:ph type="dt" sz="half" idx="10"/>
          </p:nvPr>
        </p:nvSpPr>
        <p:spPr/>
        <p:txBody>
          <a:bodyPr/>
          <a:lstStyle/>
          <a:p>
            <a:fld id="{3F91833E-E151-439E-B4CD-A9DBD7C25571}" type="datetimeFigureOut">
              <a:rPr lang="en-US" smtClean="0"/>
              <a:t>1/8/2022</a:t>
            </a:fld>
            <a:endParaRPr lang="en-US"/>
          </a:p>
        </p:txBody>
      </p:sp>
      <p:sp>
        <p:nvSpPr>
          <p:cNvPr id="6" name="Footer Placeholder 5">
            <a:extLst>
              <a:ext uri="{FF2B5EF4-FFF2-40B4-BE49-F238E27FC236}">
                <a16:creationId xmlns:a16="http://schemas.microsoft.com/office/drawing/2014/main" id="{EAD375A3-02EA-4A1F-81CF-D54C410599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ACDC52-3D8A-4566-8857-6AE4EE7E46CC}"/>
              </a:ext>
            </a:extLst>
          </p:cNvPr>
          <p:cNvSpPr>
            <a:spLocks noGrp="1"/>
          </p:cNvSpPr>
          <p:nvPr>
            <p:ph type="sldNum" sz="quarter" idx="12"/>
          </p:nvPr>
        </p:nvSpPr>
        <p:spPr/>
        <p:txBody>
          <a:bodyPr/>
          <a:lstStyle/>
          <a:p>
            <a:fld id="{71C131CD-545D-459D-A73A-269C46432EFE}" type="slidenum">
              <a:rPr lang="en-US" smtClean="0"/>
              <a:t>‹#›</a:t>
            </a:fld>
            <a:endParaRPr lang="en-US"/>
          </a:p>
        </p:txBody>
      </p:sp>
    </p:spTree>
    <p:extLst>
      <p:ext uri="{BB962C8B-B14F-4D97-AF65-F5344CB8AC3E}">
        <p14:creationId xmlns:p14="http://schemas.microsoft.com/office/powerpoint/2010/main" val="118471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DF9824-E9E0-4E45-9A9E-25D103A2AF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99233A-42A0-408D-92E0-1FFBA62DF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D60CD-BB91-4646-8D6C-67024F806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1833E-E151-439E-B4CD-A9DBD7C25571}" type="datetimeFigureOut">
              <a:rPr lang="en-US" smtClean="0"/>
              <a:t>1/8/2022</a:t>
            </a:fld>
            <a:endParaRPr lang="en-US"/>
          </a:p>
        </p:txBody>
      </p:sp>
      <p:sp>
        <p:nvSpPr>
          <p:cNvPr id="5" name="Footer Placeholder 4">
            <a:extLst>
              <a:ext uri="{FF2B5EF4-FFF2-40B4-BE49-F238E27FC236}">
                <a16:creationId xmlns:a16="http://schemas.microsoft.com/office/drawing/2014/main" id="{CAEEAAE5-5892-4C1A-846D-AFE8A0C3F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B32A62-154E-4D2E-A454-1AFC25D85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131CD-545D-459D-A73A-269C46432EFE}" type="slidenum">
              <a:rPr lang="en-US" smtClean="0"/>
              <a:t>‹#›</a:t>
            </a:fld>
            <a:endParaRPr lang="en-US"/>
          </a:p>
        </p:txBody>
      </p:sp>
    </p:spTree>
    <p:extLst>
      <p:ext uri="{BB962C8B-B14F-4D97-AF65-F5344CB8AC3E}">
        <p14:creationId xmlns:p14="http://schemas.microsoft.com/office/powerpoint/2010/main" val="1658865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13A2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B316-AEB9-4B59-868E-7C8D3515D4B8}"/>
              </a:ext>
            </a:extLst>
          </p:cNvPr>
          <p:cNvSpPr>
            <a:spLocks noGrp="1"/>
          </p:cNvSpPr>
          <p:nvPr>
            <p:ph type="ctrTitle"/>
          </p:nvPr>
        </p:nvSpPr>
        <p:spPr>
          <a:xfrm>
            <a:off x="408214" y="869577"/>
            <a:ext cx="6221186" cy="3555466"/>
          </a:xfrm>
        </p:spPr>
        <p:txBody>
          <a:bodyPr anchor="t"/>
          <a:lstStyle/>
          <a:p>
            <a:pPr>
              <a:lnSpc>
                <a:spcPct val="100000"/>
              </a:lnSpc>
            </a:pPr>
            <a:r>
              <a:rPr lang="en-US" dirty="0">
                <a:solidFill>
                  <a:schemeClr val="accent4">
                    <a:lumMod val="20000"/>
                    <a:lumOff val="80000"/>
                  </a:schemeClr>
                </a:solidFill>
                <a:latin typeface="Alex Brush" panose="02000400000000000000" pitchFamily="2" charset="0"/>
              </a:rPr>
              <a:t>the</a:t>
            </a:r>
            <a:br>
              <a:rPr lang="en-US" dirty="0">
                <a:solidFill>
                  <a:schemeClr val="accent4">
                    <a:lumMod val="20000"/>
                    <a:lumOff val="80000"/>
                  </a:schemeClr>
                </a:solidFill>
              </a:rPr>
            </a:br>
            <a:r>
              <a:rPr lang="en-US" sz="7200" dirty="0">
                <a:solidFill>
                  <a:schemeClr val="accent4">
                    <a:lumMod val="20000"/>
                    <a:lumOff val="80000"/>
                  </a:schemeClr>
                </a:solidFill>
                <a:latin typeface="Algerian" panose="04020705040A02060702" pitchFamily="82" charset="0"/>
              </a:rPr>
              <a:t>Samaritans</a:t>
            </a:r>
            <a:br>
              <a:rPr lang="en-US" sz="7200" dirty="0">
                <a:solidFill>
                  <a:schemeClr val="accent4">
                    <a:lumMod val="20000"/>
                    <a:lumOff val="80000"/>
                  </a:schemeClr>
                </a:solidFill>
                <a:latin typeface="Algerian" panose="04020705040A02060702" pitchFamily="82" charset="0"/>
              </a:rPr>
            </a:br>
            <a:r>
              <a:rPr lang="en-US" sz="5400" dirty="0">
                <a:solidFill>
                  <a:schemeClr val="accent4">
                    <a:lumMod val="20000"/>
                    <a:lumOff val="80000"/>
                  </a:schemeClr>
                </a:solidFill>
                <a:latin typeface="+mn-lt"/>
              </a:rPr>
              <a:t>(2 Kings 17)</a:t>
            </a:r>
          </a:p>
        </p:txBody>
      </p:sp>
      <p:sp>
        <p:nvSpPr>
          <p:cNvPr id="3" name="Subtitle 2">
            <a:extLst>
              <a:ext uri="{FF2B5EF4-FFF2-40B4-BE49-F238E27FC236}">
                <a16:creationId xmlns:a16="http://schemas.microsoft.com/office/drawing/2014/main" id="{CBB0EE55-F0B3-4615-9C4E-5C376BDEF6CA}"/>
              </a:ext>
            </a:extLst>
          </p:cNvPr>
          <p:cNvSpPr>
            <a:spLocks noGrp="1"/>
          </p:cNvSpPr>
          <p:nvPr>
            <p:ph type="subTitle" idx="1"/>
          </p:nvPr>
        </p:nvSpPr>
        <p:spPr>
          <a:xfrm>
            <a:off x="408214" y="4996542"/>
            <a:ext cx="6221186" cy="1511833"/>
          </a:xfrm>
        </p:spPr>
        <p:txBody>
          <a:bodyPr>
            <a:noAutofit/>
          </a:bodyPr>
          <a:lstStyle/>
          <a:p>
            <a:r>
              <a:rPr lang="en-US" sz="3200" dirty="0">
                <a:solidFill>
                  <a:schemeClr val="accent4">
                    <a:lumMod val="20000"/>
                    <a:lumOff val="80000"/>
                  </a:schemeClr>
                </a:solidFill>
              </a:rPr>
              <a:t>An old photo of Jacob’s well at the base of Mount Gerizim.  Sacred to the Samaritans of Jesus’ day.</a:t>
            </a:r>
          </a:p>
        </p:txBody>
      </p:sp>
      <p:pic>
        <p:nvPicPr>
          <p:cNvPr id="5" name="Picture 4">
            <a:extLst>
              <a:ext uri="{FF2B5EF4-FFF2-40B4-BE49-F238E27FC236}">
                <a16:creationId xmlns:a16="http://schemas.microsoft.com/office/drawing/2014/main" id="{D155DDDA-4643-49F0-91B2-BD09A39B8C1B}"/>
              </a:ext>
            </a:extLst>
          </p:cNvPr>
          <p:cNvPicPr>
            <a:picLocks noChangeAspect="1"/>
          </p:cNvPicPr>
          <p:nvPr/>
        </p:nvPicPr>
        <p:blipFill>
          <a:blip r:embed="rId3"/>
          <a:stretch>
            <a:fillRect/>
          </a:stretch>
        </p:blipFill>
        <p:spPr>
          <a:xfrm>
            <a:off x="7086600" y="0"/>
            <a:ext cx="5105400" cy="6870230"/>
          </a:xfrm>
          <a:prstGeom prst="rect">
            <a:avLst/>
          </a:prstGeom>
        </p:spPr>
      </p:pic>
    </p:spTree>
    <p:extLst>
      <p:ext uri="{BB962C8B-B14F-4D97-AF65-F5344CB8AC3E}">
        <p14:creationId xmlns:p14="http://schemas.microsoft.com/office/powerpoint/2010/main" val="743941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79C9BF-D3CA-4168-A332-E79935D96C8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07114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13A2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B316-AEB9-4B59-868E-7C8D3515D4B8}"/>
              </a:ext>
            </a:extLst>
          </p:cNvPr>
          <p:cNvSpPr>
            <a:spLocks noGrp="1"/>
          </p:cNvSpPr>
          <p:nvPr>
            <p:ph type="ctrTitle"/>
          </p:nvPr>
        </p:nvSpPr>
        <p:spPr>
          <a:xfrm>
            <a:off x="408214" y="253350"/>
            <a:ext cx="6221186" cy="1158005"/>
          </a:xfrm>
        </p:spPr>
        <p:txBody>
          <a:bodyPr anchor="t">
            <a:noAutofit/>
          </a:bodyPr>
          <a:lstStyle/>
          <a:p>
            <a:pPr>
              <a:lnSpc>
                <a:spcPct val="100000"/>
              </a:lnSpc>
            </a:pPr>
            <a:r>
              <a:rPr lang="en-US" dirty="0">
                <a:solidFill>
                  <a:schemeClr val="accent4">
                    <a:lumMod val="20000"/>
                    <a:lumOff val="80000"/>
                  </a:schemeClr>
                </a:solidFill>
                <a:latin typeface="Algerian" panose="04020705040A02060702" pitchFamily="82" charset="0"/>
              </a:rPr>
              <a:t>Fall of Israel</a:t>
            </a:r>
          </a:p>
        </p:txBody>
      </p:sp>
      <p:sp>
        <p:nvSpPr>
          <p:cNvPr id="3" name="Subtitle 2">
            <a:extLst>
              <a:ext uri="{FF2B5EF4-FFF2-40B4-BE49-F238E27FC236}">
                <a16:creationId xmlns:a16="http://schemas.microsoft.com/office/drawing/2014/main" id="{CBB0EE55-F0B3-4615-9C4E-5C376BDEF6CA}"/>
              </a:ext>
            </a:extLst>
          </p:cNvPr>
          <p:cNvSpPr>
            <a:spLocks noGrp="1"/>
          </p:cNvSpPr>
          <p:nvPr>
            <p:ph type="subTitle" idx="1"/>
          </p:nvPr>
        </p:nvSpPr>
        <p:spPr>
          <a:xfrm>
            <a:off x="298173" y="1470992"/>
            <a:ext cx="6599584" cy="5426764"/>
          </a:xfrm>
        </p:spPr>
        <p:txBody>
          <a:bodyPr>
            <a:noAutofit/>
          </a:bodyPr>
          <a:lstStyle/>
          <a:p>
            <a:pPr marL="571500" indent="-571500" algn="l">
              <a:buFont typeface="Arial" panose="020B0604020202020204" pitchFamily="34" charset="0"/>
              <a:buChar char="•"/>
            </a:pPr>
            <a:r>
              <a:rPr lang="en-US" sz="4200" b="1" dirty="0">
                <a:solidFill>
                  <a:schemeClr val="accent4">
                    <a:lumMod val="20000"/>
                    <a:lumOff val="80000"/>
                  </a:schemeClr>
                </a:solidFill>
              </a:rPr>
              <a:t>Subjugation</a:t>
            </a:r>
            <a:r>
              <a:rPr lang="en-US" sz="4200" dirty="0">
                <a:solidFill>
                  <a:schemeClr val="accent4">
                    <a:lumMod val="20000"/>
                    <a:lumOff val="80000"/>
                  </a:schemeClr>
                </a:solidFill>
              </a:rPr>
              <a:t> </a:t>
            </a:r>
            <a:r>
              <a:rPr lang="en-US" sz="4200" dirty="0">
                <a:solidFill>
                  <a:schemeClr val="bg1"/>
                </a:solidFill>
              </a:rPr>
              <a:t>(1-4)</a:t>
            </a:r>
          </a:p>
          <a:p>
            <a:pPr marL="571500" indent="-571500" algn="l">
              <a:buFont typeface="Arial" panose="020B0604020202020204" pitchFamily="34" charset="0"/>
              <a:buChar char="•"/>
            </a:pPr>
            <a:r>
              <a:rPr lang="en-US" sz="4200" b="1" dirty="0">
                <a:solidFill>
                  <a:schemeClr val="accent4">
                    <a:lumMod val="20000"/>
                    <a:lumOff val="80000"/>
                  </a:schemeClr>
                </a:solidFill>
              </a:rPr>
              <a:t>Defeat and Captivity</a:t>
            </a:r>
            <a:r>
              <a:rPr lang="en-US" sz="4200" dirty="0">
                <a:solidFill>
                  <a:schemeClr val="accent4">
                    <a:lumMod val="20000"/>
                    <a:lumOff val="80000"/>
                  </a:schemeClr>
                </a:solidFill>
              </a:rPr>
              <a:t> </a:t>
            </a:r>
            <a:r>
              <a:rPr lang="en-US" sz="4200" dirty="0">
                <a:solidFill>
                  <a:schemeClr val="bg1"/>
                </a:solidFill>
              </a:rPr>
              <a:t>(5-6)</a:t>
            </a:r>
          </a:p>
          <a:p>
            <a:pPr marL="571500" indent="-571500" algn="l">
              <a:buFont typeface="Arial" panose="020B0604020202020204" pitchFamily="34" charset="0"/>
              <a:buChar char="•"/>
            </a:pPr>
            <a:r>
              <a:rPr lang="en-US" sz="4200" b="1" dirty="0">
                <a:solidFill>
                  <a:schemeClr val="accent4">
                    <a:lumMod val="20000"/>
                    <a:lumOff val="80000"/>
                  </a:schemeClr>
                </a:solidFill>
              </a:rPr>
              <a:t>God’s Reason</a:t>
            </a:r>
            <a:r>
              <a:rPr lang="en-US" sz="4200" dirty="0">
                <a:solidFill>
                  <a:schemeClr val="accent4">
                    <a:lumMod val="20000"/>
                    <a:lumOff val="80000"/>
                  </a:schemeClr>
                </a:solidFill>
              </a:rPr>
              <a:t> </a:t>
            </a:r>
            <a:r>
              <a:rPr lang="en-US" sz="4200" dirty="0">
                <a:solidFill>
                  <a:schemeClr val="bg1"/>
                </a:solidFill>
              </a:rPr>
              <a:t>(7-12)</a:t>
            </a:r>
          </a:p>
          <a:p>
            <a:pPr marL="571500" indent="-571500" algn="l">
              <a:buFont typeface="Arial" panose="020B0604020202020204" pitchFamily="34" charset="0"/>
              <a:buChar char="•"/>
            </a:pPr>
            <a:r>
              <a:rPr lang="en-US" sz="4200" b="1" dirty="0">
                <a:solidFill>
                  <a:schemeClr val="accent4">
                    <a:lumMod val="20000"/>
                    <a:lumOff val="80000"/>
                  </a:schemeClr>
                </a:solidFill>
              </a:rPr>
              <a:t>No Repentance </a:t>
            </a:r>
            <a:r>
              <a:rPr lang="en-US" sz="4200" dirty="0">
                <a:solidFill>
                  <a:schemeClr val="bg1"/>
                </a:solidFill>
              </a:rPr>
              <a:t>(13-18)</a:t>
            </a:r>
          </a:p>
          <a:p>
            <a:pPr marL="571500" indent="-571500" algn="l">
              <a:buFont typeface="Arial" panose="020B0604020202020204" pitchFamily="34" charset="0"/>
              <a:buChar char="•"/>
            </a:pPr>
            <a:r>
              <a:rPr lang="en-US" sz="4200" b="1" dirty="0">
                <a:solidFill>
                  <a:schemeClr val="accent4">
                    <a:lumMod val="20000"/>
                    <a:lumOff val="80000"/>
                  </a:schemeClr>
                </a:solidFill>
              </a:rPr>
              <a:t>Resettlement</a:t>
            </a:r>
            <a:r>
              <a:rPr lang="en-US" sz="4200" dirty="0">
                <a:solidFill>
                  <a:schemeClr val="accent4">
                    <a:lumMod val="20000"/>
                    <a:lumOff val="80000"/>
                  </a:schemeClr>
                </a:solidFill>
              </a:rPr>
              <a:t> </a:t>
            </a:r>
            <a:r>
              <a:rPr lang="en-US" sz="4200" dirty="0">
                <a:solidFill>
                  <a:schemeClr val="bg1"/>
                </a:solidFill>
              </a:rPr>
              <a:t>(24-28)</a:t>
            </a:r>
          </a:p>
          <a:p>
            <a:pPr marL="571500" indent="-571500" algn="l">
              <a:buFont typeface="Arial" panose="020B0604020202020204" pitchFamily="34" charset="0"/>
              <a:buChar char="•"/>
            </a:pPr>
            <a:r>
              <a:rPr lang="en-US" sz="4200" b="1" dirty="0">
                <a:solidFill>
                  <a:schemeClr val="accent4">
                    <a:lumMod val="20000"/>
                    <a:lumOff val="80000"/>
                  </a:schemeClr>
                </a:solidFill>
              </a:rPr>
              <a:t>Corrupted Religion </a:t>
            </a:r>
            <a:r>
              <a:rPr lang="en-US" sz="4200" dirty="0">
                <a:solidFill>
                  <a:schemeClr val="bg1"/>
                </a:solidFill>
              </a:rPr>
              <a:t>(29-33)</a:t>
            </a:r>
          </a:p>
          <a:p>
            <a:pPr marL="571500" indent="-571500" algn="l">
              <a:buFont typeface="Arial" panose="020B0604020202020204" pitchFamily="34" charset="0"/>
              <a:buChar char="•"/>
            </a:pPr>
            <a:r>
              <a:rPr lang="en-US" sz="4200" b="1" dirty="0">
                <a:solidFill>
                  <a:schemeClr val="accent4">
                    <a:lumMod val="20000"/>
                    <a:lumOff val="80000"/>
                  </a:schemeClr>
                </a:solidFill>
              </a:rPr>
              <a:t>Even today </a:t>
            </a:r>
            <a:r>
              <a:rPr lang="en-US" sz="4400" dirty="0">
                <a:solidFill>
                  <a:schemeClr val="bg1"/>
                </a:solidFill>
              </a:rPr>
              <a:t>(34-41)</a:t>
            </a:r>
            <a:endParaRPr lang="en-US" sz="3200" dirty="0">
              <a:solidFill>
                <a:schemeClr val="bg1"/>
              </a:solidFill>
            </a:endParaRPr>
          </a:p>
        </p:txBody>
      </p:sp>
      <p:pic>
        <p:nvPicPr>
          <p:cNvPr id="5" name="Picture 4">
            <a:extLst>
              <a:ext uri="{FF2B5EF4-FFF2-40B4-BE49-F238E27FC236}">
                <a16:creationId xmlns:a16="http://schemas.microsoft.com/office/drawing/2014/main" id="{D155DDDA-4643-49F0-91B2-BD09A39B8C1B}"/>
              </a:ext>
            </a:extLst>
          </p:cNvPr>
          <p:cNvPicPr>
            <a:picLocks noChangeAspect="1"/>
          </p:cNvPicPr>
          <p:nvPr/>
        </p:nvPicPr>
        <p:blipFill>
          <a:blip r:embed="rId3"/>
          <a:stretch>
            <a:fillRect/>
          </a:stretch>
        </p:blipFill>
        <p:spPr>
          <a:xfrm>
            <a:off x="7086600" y="0"/>
            <a:ext cx="5105400" cy="6870230"/>
          </a:xfrm>
          <a:prstGeom prst="rect">
            <a:avLst/>
          </a:prstGeom>
        </p:spPr>
      </p:pic>
    </p:spTree>
    <p:extLst>
      <p:ext uri="{BB962C8B-B14F-4D97-AF65-F5344CB8AC3E}">
        <p14:creationId xmlns:p14="http://schemas.microsoft.com/office/powerpoint/2010/main" val="3208396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13A2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B316-AEB9-4B59-868E-7C8D3515D4B8}"/>
              </a:ext>
            </a:extLst>
          </p:cNvPr>
          <p:cNvSpPr>
            <a:spLocks noGrp="1"/>
          </p:cNvSpPr>
          <p:nvPr>
            <p:ph type="ctrTitle"/>
          </p:nvPr>
        </p:nvSpPr>
        <p:spPr>
          <a:xfrm>
            <a:off x="298173" y="253350"/>
            <a:ext cx="6460436" cy="2171798"/>
          </a:xfrm>
        </p:spPr>
        <p:txBody>
          <a:bodyPr anchor="t">
            <a:noAutofit/>
          </a:bodyPr>
          <a:lstStyle/>
          <a:p>
            <a:pPr>
              <a:lnSpc>
                <a:spcPct val="100000"/>
              </a:lnSpc>
            </a:pPr>
            <a:r>
              <a:rPr lang="en-US" dirty="0">
                <a:solidFill>
                  <a:schemeClr val="accent4">
                    <a:lumMod val="20000"/>
                    <a:lumOff val="80000"/>
                  </a:schemeClr>
                </a:solidFill>
                <a:latin typeface="Algerian" panose="04020705040A02060702" pitchFamily="82" charset="0"/>
              </a:rPr>
              <a:t>1</a:t>
            </a:r>
            <a:r>
              <a:rPr lang="en-US" baseline="30000" dirty="0">
                <a:solidFill>
                  <a:schemeClr val="accent4">
                    <a:lumMod val="20000"/>
                    <a:lumOff val="80000"/>
                  </a:schemeClr>
                </a:solidFill>
                <a:latin typeface="Algerian" panose="04020705040A02060702" pitchFamily="82" charset="0"/>
              </a:rPr>
              <a:t>st</a:t>
            </a:r>
            <a:r>
              <a:rPr lang="en-US" dirty="0">
                <a:solidFill>
                  <a:schemeClr val="accent4">
                    <a:lumMod val="20000"/>
                    <a:lumOff val="80000"/>
                  </a:schemeClr>
                </a:solidFill>
                <a:latin typeface="Algerian" panose="04020705040A02060702" pitchFamily="82" charset="0"/>
              </a:rPr>
              <a:t> Century Attitudes</a:t>
            </a:r>
          </a:p>
        </p:txBody>
      </p:sp>
      <p:sp>
        <p:nvSpPr>
          <p:cNvPr id="3" name="Subtitle 2">
            <a:extLst>
              <a:ext uri="{FF2B5EF4-FFF2-40B4-BE49-F238E27FC236}">
                <a16:creationId xmlns:a16="http://schemas.microsoft.com/office/drawing/2014/main" id="{CBB0EE55-F0B3-4615-9C4E-5C376BDEF6CA}"/>
              </a:ext>
            </a:extLst>
          </p:cNvPr>
          <p:cNvSpPr>
            <a:spLocks noGrp="1"/>
          </p:cNvSpPr>
          <p:nvPr>
            <p:ph type="subTitle" idx="1"/>
          </p:nvPr>
        </p:nvSpPr>
        <p:spPr>
          <a:xfrm>
            <a:off x="298173" y="2703443"/>
            <a:ext cx="6599584" cy="3578088"/>
          </a:xfrm>
        </p:spPr>
        <p:txBody>
          <a:bodyPr>
            <a:noAutofit/>
          </a:bodyPr>
          <a:lstStyle/>
          <a:p>
            <a:r>
              <a:rPr lang="en-US" sz="5400" b="1" dirty="0">
                <a:solidFill>
                  <a:schemeClr val="accent4">
                    <a:lumMod val="20000"/>
                    <a:lumOff val="80000"/>
                  </a:schemeClr>
                </a:solidFill>
              </a:rPr>
              <a:t>Jews</a:t>
            </a:r>
          </a:p>
          <a:p>
            <a:r>
              <a:rPr lang="en-US" sz="4400" dirty="0">
                <a:solidFill>
                  <a:schemeClr val="bg1"/>
                </a:solidFill>
              </a:rPr>
              <a:t>Matt. 10:5; John 4:8</a:t>
            </a:r>
          </a:p>
          <a:p>
            <a:r>
              <a:rPr lang="en-US" sz="5400" b="1" dirty="0">
                <a:solidFill>
                  <a:schemeClr val="accent4">
                    <a:lumMod val="20000"/>
                    <a:lumOff val="80000"/>
                  </a:schemeClr>
                </a:solidFill>
              </a:rPr>
              <a:t>Jesus</a:t>
            </a:r>
          </a:p>
          <a:p>
            <a:r>
              <a:rPr lang="en-US" sz="4400" dirty="0">
                <a:solidFill>
                  <a:schemeClr val="bg1"/>
                </a:solidFill>
              </a:rPr>
              <a:t>Luke 10:33; John 4:10</a:t>
            </a:r>
          </a:p>
        </p:txBody>
      </p:sp>
      <p:pic>
        <p:nvPicPr>
          <p:cNvPr id="5" name="Picture 4">
            <a:extLst>
              <a:ext uri="{FF2B5EF4-FFF2-40B4-BE49-F238E27FC236}">
                <a16:creationId xmlns:a16="http://schemas.microsoft.com/office/drawing/2014/main" id="{D155DDDA-4643-49F0-91B2-BD09A39B8C1B}"/>
              </a:ext>
            </a:extLst>
          </p:cNvPr>
          <p:cNvPicPr>
            <a:picLocks noChangeAspect="1"/>
          </p:cNvPicPr>
          <p:nvPr/>
        </p:nvPicPr>
        <p:blipFill>
          <a:blip r:embed="rId3"/>
          <a:stretch>
            <a:fillRect/>
          </a:stretch>
        </p:blipFill>
        <p:spPr>
          <a:xfrm>
            <a:off x="7086600" y="0"/>
            <a:ext cx="5105400" cy="6870230"/>
          </a:xfrm>
          <a:prstGeom prst="rect">
            <a:avLst/>
          </a:prstGeom>
        </p:spPr>
      </p:pic>
    </p:spTree>
    <p:extLst>
      <p:ext uri="{BB962C8B-B14F-4D97-AF65-F5344CB8AC3E}">
        <p14:creationId xmlns:p14="http://schemas.microsoft.com/office/powerpoint/2010/main" val="2466714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13A2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B316-AEB9-4B59-868E-7C8D3515D4B8}"/>
              </a:ext>
            </a:extLst>
          </p:cNvPr>
          <p:cNvSpPr>
            <a:spLocks noGrp="1"/>
          </p:cNvSpPr>
          <p:nvPr>
            <p:ph type="ctrTitle"/>
          </p:nvPr>
        </p:nvSpPr>
        <p:spPr>
          <a:xfrm>
            <a:off x="298173" y="253350"/>
            <a:ext cx="6460436" cy="2171798"/>
          </a:xfrm>
        </p:spPr>
        <p:txBody>
          <a:bodyPr anchor="t">
            <a:noAutofit/>
          </a:bodyPr>
          <a:lstStyle/>
          <a:p>
            <a:pPr>
              <a:lnSpc>
                <a:spcPct val="100000"/>
              </a:lnSpc>
            </a:pPr>
            <a:r>
              <a:rPr lang="en-US" dirty="0">
                <a:solidFill>
                  <a:schemeClr val="accent4">
                    <a:lumMod val="20000"/>
                    <a:lumOff val="80000"/>
                  </a:schemeClr>
                </a:solidFill>
                <a:latin typeface="Algerian" panose="04020705040A02060702" pitchFamily="82" charset="0"/>
              </a:rPr>
              <a:t>(John 4) The Conversation</a:t>
            </a:r>
          </a:p>
        </p:txBody>
      </p:sp>
      <p:sp>
        <p:nvSpPr>
          <p:cNvPr id="3" name="Subtitle 2">
            <a:extLst>
              <a:ext uri="{FF2B5EF4-FFF2-40B4-BE49-F238E27FC236}">
                <a16:creationId xmlns:a16="http://schemas.microsoft.com/office/drawing/2014/main" id="{CBB0EE55-F0B3-4615-9C4E-5C376BDEF6CA}"/>
              </a:ext>
            </a:extLst>
          </p:cNvPr>
          <p:cNvSpPr>
            <a:spLocks noGrp="1"/>
          </p:cNvSpPr>
          <p:nvPr>
            <p:ph type="subTitle" idx="1"/>
          </p:nvPr>
        </p:nvSpPr>
        <p:spPr>
          <a:xfrm>
            <a:off x="298173" y="2703443"/>
            <a:ext cx="6599584" cy="3578088"/>
          </a:xfrm>
        </p:spPr>
        <p:txBody>
          <a:bodyPr>
            <a:noAutofit/>
          </a:bodyPr>
          <a:lstStyle/>
          <a:p>
            <a:r>
              <a:rPr lang="en-US" sz="5400" b="1" dirty="0">
                <a:solidFill>
                  <a:schemeClr val="accent4">
                    <a:lumMod val="20000"/>
                    <a:lumOff val="80000"/>
                  </a:schemeClr>
                </a:solidFill>
              </a:rPr>
              <a:t>Jesus is the Messiah</a:t>
            </a:r>
          </a:p>
          <a:p>
            <a:r>
              <a:rPr lang="en-US" sz="5400" dirty="0">
                <a:solidFill>
                  <a:schemeClr val="bg1"/>
                </a:solidFill>
              </a:rPr>
              <a:t>(10,14,22,25-26)</a:t>
            </a:r>
          </a:p>
          <a:p>
            <a:r>
              <a:rPr lang="en-US" sz="5400" b="1" dirty="0">
                <a:solidFill>
                  <a:schemeClr val="accent4">
                    <a:lumMod val="20000"/>
                    <a:lumOff val="80000"/>
                  </a:schemeClr>
                </a:solidFill>
              </a:rPr>
              <a:t>True Worship</a:t>
            </a:r>
          </a:p>
          <a:p>
            <a:r>
              <a:rPr lang="en-US" sz="5400" dirty="0">
                <a:solidFill>
                  <a:schemeClr val="bg1"/>
                </a:solidFill>
              </a:rPr>
              <a:t>(21-24)</a:t>
            </a:r>
          </a:p>
        </p:txBody>
      </p:sp>
      <p:pic>
        <p:nvPicPr>
          <p:cNvPr id="5" name="Picture 4">
            <a:extLst>
              <a:ext uri="{FF2B5EF4-FFF2-40B4-BE49-F238E27FC236}">
                <a16:creationId xmlns:a16="http://schemas.microsoft.com/office/drawing/2014/main" id="{D155DDDA-4643-49F0-91B2-BD09A39B8C1B}"/>
              </a:ext>
            </a:extLst>
          </p:cNvPr>
          <p:cNvPicPr>
            <a:picLocks noChangeAspect="1"/>
          </p:cNvPicPr>
          <p:nvPr/>
        </p:nvPicPr>
        <p:blipFill>
          <a:blip r:embed="rId3"/>
          <a:stretch>
            <a:fillRect/>
          </a:stretch>
        </p:blipFill>
        <p:spPr>
          <a:xfrm>
            <a:off x="7086600" y="0"/>
            <a:ext cx="5105400" cy="6870230"/>
          </a:xfrm>
          <a:prstGeom prst="rect">
            <a:avLst/>
          </a:prstGeom>
        </p:spPr>
      </p:pic>
    </p:spTree>
    <p:extLst>
      <p:ext uri="{BB962C8B-B14F-4D97-AF65-F5344CB8AC3E}">
        <p14:creationId xmlns:p14="http://schemas.microsoft.com/office/powerpoint/2010/main" val="2605173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13A2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B316-AEB9-4B59-868E-7C8D3515D4B8}"/>
              </a:ext>
            </a:extLst>
          </p:cNvPr>
          <p:cNvSpPr>
            <a:spLocks noGrp="1"/>
          </p:cNvSpPr>
          <p:nvPr>
            <p:ph type="ctrTitle"/>
          </p:nvPr>
        </p:nvSpPr>
        <p:spPr>
          <a:xfrm>
            <a:off x="408214" y="511767"/>
            <a:ext cx="6221186" cy="1349691"/>
          </a:xfrm>
        </p:spPr>
        <p:txBody>
          <a:bodyPr anchor="t">
            <a:normAutofit/>
          </a:bodyPr>
          <a:lstStyle/>
          <a:p>
            <a:pPr>
              <a:lnSpc>
                <a:spcPct val="100000"/>
              </a:lnSpc>
            </a:pPr>
            <a:r>
              <a:rPr lang="en-US" sz="7200" dirty="0">
                <a:solidFill>
                  <a:schemeClr val="accent4">
                    <a:lumMod val="20000"/>
                    <a:lumOff val="80000"/>
                  </a:schemeClr>
                </a:solidFill>
                <a:latin typeface="Algerian" panose="04020705040A02060702" pitchFamily="82" charset="0"/>
              </a:rPr>
              <a:t>Conclusion</a:t>
            </a:r>
            <a:endParaRPr lang="en-US" sz="5400" dirty="0">
              <a:solidFill>
                <a:schemeClr val="accent4">
                  <a:lumMod val="20000"/>
                  <a:lumOff val="80000"/>
                </a:schemeClr>
              </a:solidFill>
              <a:latin typeface="+mn-lt"/>
            </a:endParaRPr>
          </a:p>
        </p:txBody>
      </p:sp>
      <p:sp>
        <p:nvSpPr>
          <p:cNvPr id="3" name="Subtitle 2">
            <a:extLst>
              <a:ext uri="{FF2B5EF4-FFF2-40B4-BE49-F238E27FC236}">
                <a16:creationId xmlns:a16="http://schemas.microsoft.com/office/drawing/2014/main" id="{CBB0EE55-F0B3-4615-9C4E-5C376BDEF6CA}"/>
              </a:ext>
            </a:extLst>
          </p:cNvPr>
          <p:cNvSpPr>
            <a:spLocks noGrp="1"/>
          </p:cNvSpPr>
          <p:nvPr>
            <p:ph type="subTitle" idx="1"/>
          </p:nvPr>
        </p:nvSpPr>
        <p:spPr>
          <a:xfrm>
            <a:off x="408214" y="2126974"/>
            <a:ext cx="6221186" cy="4381401"/>
          </a:xfrm>
        </p:spPr>
        <p:txBody>
          <a:bodyPr>
            <a:noAutofit/>
          </a:bodyPr>
          <a:lstStyle/>
          <a:p>
            <a:r>
              <a:rPr lang="en-US" sz="4800" dirty="0">
                <a:solidFill>
                  <a:schemeClr val="accent4">
                    <a:lumMod val="20000"/>
                    <a:lumOff val="80000"/>
                  </a:schemeClr>
                </a:solidFill>
              </a:rPr>
              <a:t>Jesus was accepted by the Samaritans as well.</a:t>
            </a:r>
          </a:p>
          <a:p>
            <a:r>
              <a:rPr lang="en-US" sz="4800" dirty="0">
                <a:solidFill>
                  <a:schemeClr val="bg1"/>
                </a:solidFill>
              </a:rPr>
              <a:t>(John 4:39-42)</a:t>
            </a:r>
          </a:p>
          <a:p>
            <a:endParaRPr lang="en-US" sz="1800" dirty="0">
              <a:solidFill>
                <a:schemeClr val="accent4">
                  <a:lumMod val="20000"/>
                  <a:lumOff val="80000"/>
                </a:schemeClr>
              </a:solidFill>
            </a:endParaRPr>
          </a:p>
          <a:p>
            <a:r>
              <a:rPr lang="en-US" sz="4800" b="1" dirty="0">
                <a:solidFill>
                  <a:schemeClr val="accent4">
                    <a:lumMod val="20000"/>
                    <a:lumOff val="80000"/>
                  </a:schemeClr>
                </a:solidFill>
              </a:rPr>
              <a:t>All who believe and obey may be saved!</a:t>
            </a:r>
          </a:p>
        </p:txBody>
      </p:sp>
      <p:pic>
        <p:nvPicPr>
          <p:cNvPr id="5" name="Picture 4">
            <a:extLst>
              <a:ext uri="{FF2B5EF4-FFF2-40B4-BE49-F238E27FC236}">
                <a16:creationId xmlns:a16="http://schemas.microsoft.com/office/drawing/2014/main" id="{D155DDDA-4643-49F0-91B2-BD09A39B8C1B}"/>
              </a:ext>
            </a:extLst>
          </p:cNvPr>
          <p:cNvPicPr>
            <a:picLocks noChangeAspect="1"/>
          </p:cNvPicPr>
          <p:nvPr/>
        </p:nvPicPr>
        <p:blipFill>
          <a:blip r:embed="rId3"/>
          <a:stretch>
            <a:fillRect/>
          </a:stretch>
        </p:blipFill>
        <p:spPr>
          <a:xfrm>
            <a:off x="7086600" y="0"/>
            <a:ext cx="5105400" cy="6870230"/>
          </a:xfrm>
          <a:prstGeom prst="rect">
            <a:avLst/>
          </a:prstGeom>
        </p:spPr>
      </p:pic>
    </p:spTree>
    <p:extLst>
      <p:ext uri="{BB962C8B-B14F-4D97-AF65-F5344CB8AC3E}">
        <p14:creationId xmlns:p14="http://schemas.microsoft.com/office/powerpoint/2010/main" val="1883411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3196</Words>
  <Application>Microsoft Office PowerPoint</Application>
  <PresentationFormat>Widescreen</PresentationFormat>
  <Paragraphs>139</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Algerian</vt:lpstr>
      <vt:lpstr>Calibri Light</vt:lpstr>
      <vt:lpstr>Arial</vt:lpstr>
      <vt:lpstr>Alex Brush</vt:lpstr>
      <vt:lpstr>Calibri</vt:lpstr>
      <vt:lpstr>Office Theme</vt:lpstr>
      <vt:lpstr>the Samaritans (2 Kings 17)</vt:lpstr>
      <vt:lpstr>PowerPoint Presentation</vt:lpstr>
      <vt:lpstr>Fall of Israel</vt:lpstr>
      <vt:lpstr>1st Century Attitudes</vt:lpstr>
      <vt:lpstr>(John 4) The Conversation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Samaritans (2 Kings 17)</dc:title>
  <dc:creator>Stan Cox</dc:creator>
  <cp:lastModifiedBy>Stan Cox</cp:lastModifiedBy>
  <cp:revision>1</cp:revision>
  <dcterms:created xsi:type="dcterms:W3CDTF">2022-01-05T23:40:43Z</dcterms:created>
  <dcterms:modified xsi:type="dcterms:W3CDTF">2022-01-09T03:01:31Z</dcterms:modified>
</cp:coreProperties>
</file>