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5"/>
  </p:notesMasterIdLst>
  <p:handoutMasterIdLst>
    <p:handoutMasterId r:id="rId6"/>
  </p:handoutMasterIdLst>
  <p:sldIdLst>
    <p:sldId id="256" r:id="rId2"/>
    <p:sldId id="257" r:id="rId3"/>
    <p:sldId id="258" r:id="rId4"/>
  </p:sldIdLst>
  <p:sldSz cx="12192000" cy="6858000"/>
  <p:notesSz cx="6858000" cy="9144000"/>
  <p:embeddedFontLst>
    <p:embeddedFont>
      <p:font typeface="BadaBoom BB" panose="020B0603050302020204" pitchFamily="34" charset="0"/>
      <p:regular r:id="rId7"/>
    </p:embeddedFont>
    <p:embeddedFont>
      <p:font typeface="Calibri" panose="020F0502020204030204" pitchFamily="34" charset="0"/>
      <p:regular r:id="rId8"/>
      <p:bold r:id="rId9"/>
      <p:italic r:id="rId10"/>
      <p:boldItalic r:id="rId11"/>
    </p:embeddedFont>
    <p:embeddedFont>
      <p:font typeface="Calibri Light" panose="020F0302020204030204" pitchFamily="34" charset="0"/>
      <p:regular r:id="rId12"/>
      <p:italic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11EFD6-5CC6-4839-9CD1-C2CFB01D3908}" v="156" dt="2022-09-24T01:04:47.9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0812" autoAdjust="0"/>
  </p:normalViewPr>
  <p:slideViewPr>
    <p:cSldViewPr snapToGrid="0">
      <p:cViewPr>
        <p:scale>
          <a:sx n="42" d="100"/>
          <a:sy n="42" d="100"/>
        </p:scale>
        <p:origin x="2179" y="326"/>
      </p:cViewPr>
      <p:guideLst/>
    </p:cSldViewPr>
  </p:slideViewPr>
  <p:notesTextViewPr>
    <p:cViewPr>
      <p:scale>
        <a:sx n="1" d="1"/>
        <a:sy n="1" d="1"/>
      </p:scale>
      <p:origin x="0" y="0"/>
    </p:cViewPr>
  </p:notesTextViewPr>
  <p:notesViewPr>
    <p:cSldViewPr snapToGrid="0">
      <p:cViewPr varScale="1">
        <p:scale>
          <a:sx n="60" d="100"/>
          <a:sy n="60" d="100"/>
        </p:scale>
        <p:origin x="3187"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font" Target="fonts/font5.fntdata"/><Relationship Id="rId5" Type="http://schemas.openxmlformats.org/officeDocument/2006/relationships/notesMaster" Target="notesMasters/notesMaster1.xml"/><Relationship Id="rId15" Type="http://schemas.openxmlformats.org/officeDocument/2006/relationships/viewProps" Target="viewProps.xml"/><Relationship Id="rId10" Type="http://schemas.openxmlformats.org/officeDocument/2006/relationships/font" Target="fonts/font4.fntdata"/><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C611EFD6-5CC6-4839-9CD1-C2CFB01D3908}"/>
    <pc:docChg chg="undo custSel addSld delSld modSld modHandout">
      <pc:chgData name="Stan Cox" userId="9376f276357bfffd" providerId="LiveId" clId="{C611EFD6-5CC6-4839-9CD1-C2CFB01D3908}" dt="2022-09-24T01:12:09.335" v="6525" actId="20577"/>
      <pc:docMkLst>
        <pc:docMk/>
      </pc:docMkLst>
      <pc:sldChg chg="addSp delSp mod modNotesTx">
        <pc:chgData name="Stan Cox" userId="9376f276357bfffd" providerId="LiveId" clId="{C611EFD6-5CC6-4839-9CD1-C2CFB01D3908}" dt="2022-09-23T22:34:36.585" v="3166" actId="6549"/>
        <pc:sldMkLst>
          <pc:docMk/>
          <pc:sldMk cId="2917058096" sldId="256"/>
        </pc:sldMkLst>
        <pc:picChg chg="add del">
          <ac:chgData name="Stan Cox" userId="9376f276357bfffd" providerId="LiveId" clId="{C611EFD6-5CC6-4839-9CD1-C2CFB01D3908}" dt="2022-09-23T22:34:17.836" v="3165" actId="478"/>
          <ac:picMkLst>
            <pc:docMk/>
            <pc:sldMk cId="2917058096" sldId="256"/>
            <ac:picMk id="6" creationId="{B1CCEA94-AE61-4464-8586-100C43099738}"/>
          </ac:picMkLst>
        </pc:picChg>
      </pc:sldChg>
      <pc:sldChg chg="add del setBg">
        <pc:chgData name="Stan Cox" userId="9376f276357bfffd" providerId="LiveId" clId="{C611EFD6-5CC6-4839-9CD1-C2CFB01D3908}" dt="2022-09-23T22:34:05.935" v="3160"/>
        <pc:sldMkLst>
          <pc:docMk/>
          <pc:sldMk cId="516209797" sldId="257"/>
        </pc:sldMkLst>
      </pc:sldChg>
      <pc:sldChg chg="add del setBg">
        <pc:chgData name="Stan Cox" userId="9376f276357bfffd" providerId="LiveId" clId="{C611EFD6-5CC6-4839-9CD1-C2CFB01D3908}" dt="2022-09-23T22:34:14.256" v="3163"/>
        <pc:sldMkLst>
          <pc:docMk/>
          <pc:sldMk cId="1009905830" sldId="257"/>
        </pc:sldMkLst>
      </pc:sldChg>
      <pc:sldChg chg="modSp add mod modTransition modAnim modNotesTx">
        <pc:chgData name="Stan Cox" userId="9376f276357bfffd" providerId="LiveId" clId="{C611EFD6-5CC6-4839-9CD1-C2CFB01D3908}" dt="2022-09-24T01:05:52.045" v="6085" actId="20577"/>
        <pc:sldMkLst>
          <pc:docMk/>
          <pc:sldMk cId="1277128163" sldId="257"/>
        </pc:sldMkLst>
        <pc:spChg chg="mod">
          <ac:chgData name="Stan Cox" userId="9376f276357bfffd" providerId="LiveId" clId="{C611EFD6-5CC6-4839-9CD1-C2CFB01D3908}" dt="2022-09-23T22:37:33.179" v="3288" actId="1036"/>
          <ac:spMkLst>
            <pc:docMk/>
            <pc:sldMk cId="1277128163" sldId="257"/>
            <ac:spMk id="2" creationId="{71593499-A868-C5B1-EC67-76A36E8C22F5}"/>
          </ac:spMkLst>
        </pc:spChg>
        <pc:spChg chg="mod">
          <ac:chgData name="Stan Cox" userId="9376f276357bfffd" providerId="LiveId" clId="{C611EFD6-5CC6-4839-9CD1-C2CFB01D3908}" dt="2022-09-24T00:59:53.729" v="5808" actId="20577"/>
          <ac:spMkLst>
            <pc:docMk/>
            <pc:sldMk cId="1277128163" sldId="257"/>
            <ac:spMk id="3" creationId="{A1E05C65-B7FD-55FE-63A1-58B561403CD1}"/>
          </ac:spMkLst>
        </pc:spChg>
        <pc:picChg chg="mod">
          <ac:chgData name="Stan Cox" userId="9376f276357bfffd" providerId="LiveId" clId="{C611EFD6-5CC6-4839-9CD1-C2CFB01D3908}" dt="2022-09-24T00:47:41.344" v="5034" actId="14100"/>
          <ac:picMkLst>
            <pc:docMk/>
            <pc:sldMk cId="1277128163" sldId="257"/>
            <ac:picMk id="5" creationId="{08D735C6-B56B-07F7-F23F-5A95E8B2D9E0}"/>
          </ac:picMkLst>
        </pc:picChg>
      </pc:sldChg>
      <pc:sldChg chg="add del setBg">
        <pc:chgData name="Stan Cox" userId="9376f276357bfffd" providerId="LiveId" clId="{C611EFD6-5CC6-4839-9CD1-C2CFB01D3908}" dt="2022-09-24T01:00:23.214" v="5810"/>
        <pc:sldMkLst>
          <pc:docMk/>
          <pc:sldMk cId="1852365180" sldId="258"/>
        </pc:sldMkLst>
      </pc:sldChg>
      <pc:sldChg chg="modSp add mod modTransition modNotesTx">
        <pc:chgData name="Stan Cox" userId="9376f276357bfffd" providerId="LiveId" clId="{C611EFD6-5CC6-4839-9CD1-C2CFB01D3908}" dt="2022-09-24T01:10:12.553" v="6381" actId="113"/>
        <pc:sldMkLst>
          <pc:docMk/>
          <pc:sldMk cId="3474310306" sldId="258"/>
        </pc:sldMkLst>
        <pc:spChg chg="mod">
          <ac:chgData name="Stan Cox" userId="9376f276357bfffd" providerId="LiveId" clId="{C611EFD6-5CC6-4839-9CD1-C2CFB01D3908}" dt="2022-09-24T01:04:25.960" v="6074" actId="14100"/>
          <ac:spMkLst>
            <pc:docMk/>
            <pc:sldMk cId="3474310306" sldId="258"/>
            <ac:spMk id="2" creationId="{71593499-A868-C5B1-EC67-76A36E8C22F5}"/>
          </ac:spMkLst>
        </pc:spChg>
        <pc:spChg chg="mod">
          <ac:chgData name="Stan Cox" userId="9376f276357bfffd" providerId="LiveId" clId="{C611EFD6-5CC6-4839-9CD1-C2CFB01D3908}" dt="2022-09-24T01:05:16.953" v="6078" actId="20577"/>
          <ac:spMkLst>
            <pc:docMk/>
            <pc:sldMk cId="3474310306" sldId="258"/>
            <ac:spMk id="3" creationId="{A1E05C65-B7FD-55FE-63A1-58B561403CD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62CDB6-99C0-71EF-D694-BF8B240F7687}"/>
              </a:ext>
            </a:extLst>
          </p:cNvPr>
          <p:cNvSpPr>
            <a:spLocks noGrp="1"/>
          </p:cNvSpPr>
          <p:nvPr>
            <p:ph type="hdr" sz="quarter"/>
          </p:nvPr>
        </p:nvSpPr>
        <p:spPr>
          <a:xfrm>
            <a:off x="0" y="0"/>
            <a:ext cx="3581400" cy="800100"/>
          </a:xfrm>
          <a:prstGeom prst="rect">
            <a:avLst/>
          </a:prstGeom>
        </p:spPr>
        <p:txBody>
          <a:bodyPr vert="horz" lIns="91440" tIns="45720" rIns="91440" bIns="45720" rtlCol="0"/>
          <a:lstStyle>
            <a:lvl1pPr algn="l">
              <a:defRPr sz="1200"/>
            </a:lvl1pPr>
          </a:lstStyle>
          <a:p>
            <a:r>
              <a:rPr lang="en-US" sz="2400" dirty="0">
                <a:latin typeface="BadaBoom BB" panose="020B0603050302020204" pitchFamily="34" charset="0"/>
              </a:rPr>
              <a:t>The Strength of Israel</a:t>
            </a:r>
          </a:p>
          <a:p>
            <a:r>
              <a:rPr lang="en-US" dirty="0"/>
              <a:t>1 Samuel 15</a:t>
            </a:r>
          </a:p>
        </p:txBody>
      </p:sp>
      <p:sp>
        <p:nvSpPr>
          <p:cNvPr id="3" name="Date Placeholder 2">
            <a:extLst>
              <a:ext uri="{FF2B5EF4-FFF2-40B4-BE49-F238E27FC236}">
                <a16:creationId xmlns:a16="http://schemas.microsoft.com/office/drawing/2014/main" id="{3CA64FBB-8B73-C3C9-D040-A904CE138B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September 25, 2022 @ 11am</a:t>
            </a:r>
          </a:p>
        </p:txBody>
      </p:sp>
      <p:sp>
        <p:nvSpPr>
          <p:cNvPr id="4" name="Footer Placeholder 3">
            <a:extLst>
              <a:ext uri="{FF2B5EF4-FFF2-40B4-BE49-F238E27FC236}">
                <a16:creationId xmlns:a16="http://schemas.microsoft.com/office/drawing/2014/main" id="{D76AD6FA-04F1-8018-6C8F-8C8E7E6D08C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CBBB61FE-CC93-2A74-85AF-D98F313D65A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94ABA3E4-9AF3-460B-9018-CF1C4E798B62}" type="slidenum">
              <a:rPr lang="en-US" smtClean="0"/>
              <a:t>‹#›</a:t>
            </a:fld>
            <a:endParaRPr lang="en-US" dirty="0"/>
          </a:p>
        </p:txBody>
      </p:sp>
    </p:spTree>
    <p:extLst>
      <p:ext uri="{BB962C8B-B14F-4D97-AF65-F5344CB8AC3E}">
        <p14:creationId xmlns:p14="http://schemas.microsoft.com/office/powerpoint/2010/main" val="2919516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436BA4-9D04-432E-ABC1-6320754A34B9}" type="datetimeFigureOut">
              <a:rPr lang="en-US" smtClean="0"/>
              <a:t>9/22/2022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E020A2-3449-4A63-B77C-8E501FC9CEB0}" type="slidenum">
              <a:rPr lang="en-US" smtClean="0"/>
              <a:t>‹#›</a:t>
            </a:fld>
            <a:endParaRPr lang="en-US"/>
          </a:p>
        </p:txBody>
      </p:sp>
    </p:spTree>
    <p:extLst>
      <p:ext uri="{BB962C8B-B14F-4D97-AF65-F5344CB8AC3E}">
        <p14:creationId xmlns:p14="http://schemas.microsoft.com/office/powerpoint/2010/main" val="3946561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Strength of Israel</a:t>
            </a:r>
          </a:p>
          <a:p>
            <a:r>
              <a:rPr lang="en-US" b="1" dirty="0"/>
              <a:t>Introduction:</a:t>
            </a:r>
          </a:p>
          <a:p>
            <a:pPr marL="171450" indent="-171450">
              <a:buFont typeface="Arial" panose="020B0604020202020204" pitchFamily="34" charset="0"/>
              <a:buChar char="•"/>
            </a:pPr>
            <a:r>
              <a:rPr lang="en-US" b="1" dirty="0"/>
              <a:t>Many are familiar with the account of Saul’s disobedience in 1 Samuel 15.</a:t>
            </a:r>
          </a:p>
          <a:p>
            <a:pPr marL="628650" lvl="1" indent="-171450">
              <a:buFont typeface="Arial" panose="020B0604020202020204" pitchFamily="34" charset="0"/>
              <a:buChar char="•"/>
            </a:pPr>
            <a:r>
              <a:rPr lang="en-US" dirty="0"/>
              <a:t>The latter part of chapter 14 reveals that Saul had established his sovereignty over Israel, and had been effective in fighting against the nations surrounding God’s people.  (Ammonites, Edomites, Philistines).</a:t>
            </a:r>
          </a:p>
          <a:p>
            <a:pPr marL="628650" lvl="1" indent="-171450">
              <a:buFont typeface="Arial" panose="020B0604020202020204" pitchFamily="34" charset="0"/>
              <a:buChar char="•"/>
            </a:pPr>
            <a:r>
              <a:rPr lang="en-US" dirty="0"/>
              <a:t>Samuel came to Saul in chapter 15, giving instructions from God:</a:t>
            </a:r>
          </a:p>
          <a:p>
            <a:pPr marL="0" lvl="0" indent="0">
              <a:buFont typeface="Arial" panose="020B0604020202020204" pitchFamily="34" charset="0"/>
              <a:buNone/>
            </a:pPr>
            <a:r>
              <a:rPr lang="en-US" b="1" dirty="0"/>
              <a:t>(1 Samuel 15:1-3), </a:t>
            </a:r>
            <a:r>
              <a:rPr lang="en-US" i="1" dirty="0"/>
              <a:t>“Samuel also said to Saul, “The Lord sent me to anoint you king over His people, over Israel. Now therefore, heed the voice of the words of the Lord.</a:t>
            </a:r>
            <a:r>
              <a:rPr lang="en-US" i="1" baseline="30000" dirty="0"/>
              <a:t> 2</a:t>
            </a:r>
            <a:r>
              <a:rPr lang="en-US" i="1" dirty="0"/>
              <a:t> Thus says the Lord of hosts: ‘I will punish Amalek for what he did to Israel, how he ambushed him on the way when he came up from Egypt.</a:t>
            </a:r>
            <a:r>
              <a:rPr lang="en-US" i="1" baseline="30000" dirty="0"/>
              <a:t> 3</a:t>
            </a:r>
            <a:r>
              <a:rPr lang="en-US" i="1" dirty="0"/>
              <a:t> Now go and attack Amalek, and utterly destroy all that they have, and do not spare them. But kill both man and woman, infant and nursing child, ox and sheep, camel and donkey.’”</a:t>
            </a:r>
          </a:p>
          <a:p>
            <a:pPr marL="171450" lvl="0" indent="-171450">
              <a:buFont typeface="Arial" panose="020B0604020202020204" pitchFamily="34" charset="0"/>
              <a:buChar char="•"/>
            </a:pPr>
            <a:r>
              <a:rPr lang="en-US" b="1" i="0" dirty="0"/>
              <a:t>Saul attacked the Amalekites, but did not fully obey God’s command to utterly destroy them</a:t>
            </a:r>
          </a:p>
          <a:p>
            <a:pPr marL="628650" lvl="1" indent="-171450">
              <a:buFont typeface="Arial" panose="020B0604020202020204" pitchFamily="34" charset="0"/>
              <a:buChar char="•"/>
            </a:pPr>
            <a:r>
              <a:rPr lang="en-US" i="0" dirty="0"/>
              <a:t> First, He spared King Agag (took him alive) </a:t>
            </a:r>
            <a:r>
              <a:rPr lang="en-US" b="1" i="0" dirty="0"/>
              <a:t>(15:8).</a:t>
            </a:r>
          </a:p>
          <a:p>
            <a:pPr marL="628650" lvl="1" indent="-171450">
              <a:buFont typeface="Arial" panose="020B0604020202020204" pitchFamily="34" charset="0"/>
              <a:buChar char="•"/>
            </a:pPr>
            <a:r>
              <a:rPr lang="en-US" i="0" dirty="0"/>
              <a:t>Second, he “and the people” spared the best of the sheep, the oxen, the fatlings, the lambs, </a:t>
            </a:r>
            <a:r>
              <a:rPr lang="en-US" i="1" dirty="0"/>
              <a:t>“and all that was good, and were unwilling to utterly destroy them” </a:t>
            </a:r>
            <a:r>
              <a:rPr lang="en-US" b="1" i="0" dirty="0"/>
              <a:t>(15:9).</a:t>
            </a:r>
          </a:p>
          <a:p>
            <a:pPr marL="171450" lvl="0" indent="-171450">
              <a:buFont typeface="Arial" panose="020B0604020202020204" pitchFamily="34" charset="0"/>
              <a:buChar char="•"/>
            </a:pPr>
            <a:r>
              <a:rPr lang="en-US" b="1" i="0" dirty="0"/>
              <a:t>When confronted by Samuel, Saul tried to rationalize action.</a:t>
            </a:r>
          </a:p>
          <a:p>
            <a:pPr marL="628650" lvl="1" indent="-171450">
              <a:buFont typeface="Arial" panose="020B0604020202020204" pitchFamily="34" charset="0"/>
              <a:buChar char="•"/>
            </a:pPr>
            <a:r>
              <a:rPr lang="en-US" b="0" i="0" dirty="0"/>
              <a:t>First, he claimed to have </a:t>
            </a:r>
            <a:r>
              <a:rPr lang="en-US" b="0" i="1" dirty="0"/>
              <a:t>“performed the commandment of the Lord” </a:t>
            </a:r>
            <a:r>
              <a:rPr lang="en-US" b="1" i="0" dirty="0"/>
              <a:t>(15:13)</a:t>
            </a:r>
          </a:p>
          <a:p>
            <a:pPr marL="0" lvl="0" indent="0">
              <a:buFont typeface="Arial" panose="020B0604020202020204" pitchFamily="34" charset="0"/>
              <a:buNone/>
            </a:pPr>
            <a:r>
              <a:rPr lang="en-US" b="1" i="0" dirty="0"/>
              <a:t>(1 Samuel 15:14), “</a:t>
            </a:r>
            <a:r>
              <a:rPr lang="en-US" dirty="0"/>
              <a:t>But Samuel said, “What then is this bleating of the sheep in my ears, and the lowing of the oxen which I hear?”</a:t>
            </a:r>
          </a:p>
          <a:p>
            <a:pPr marL="628650" lvl="1" indent="-171450">
              <a:buFont typeface="Arial" panose="020B0604020202020204" pitchFamily="34" charset="0"/>
              <a:buChar char="•"/>
            </a:pPr>
            <a:r>
              <a:rPr lang="en-US" b="0" i="0" dirty="0"/>
              <a:t>He then tried to put responsibility onto the people (though he was the king!)</a:t>
            </a:r>
          </a:p>
          <a:p>
            <a:pPr marL="0" lvl="0" indent="0">
              <a:buFont typeface="Arial" panose="020B0604020202020204" pitchFamily="34" charset="0"/>
              <a:buNone/>
            </a:pPr>
            <a:r>
              <a:rPr lang="en-US" b="1" i="0" dirty="0"/>
              <a:t>(</a:t>
            </a:r>
            <a:r>
              <a:rPr lang="en-US" b="1" dirty="0"/>
              <a:t>1 Samuel 15:15), </a:t>
            </a:r>
            <a:r>
              <a:rPr lang="en-US" i="1" dirty="0"/>
              <a:t>“And Saul said, ‘They have brought them from the Amalekites; for the people spared the best of the sheep and the oxen, to sacrifice to the Lord your God; and the rest we have utterly destroyed.’”</a:t>
            </a:r>
          </a:p>
          <a:p>
            <a:pPr marL="1085850" lvl="2" indent="-171450">
              <a:buFont typeface="Arial" panose="020B0604020202020204" pitchFamily="34" charset="0"/>
              <a:buChar char="•"/>
            </a:pPr>
            <a:r>
              <a:rPr lang="en-US" i="0" dirty="0"/>
              <a:t>Consider the prophet Samuel’s response</a:t>
            </a:r>
          </a:p>
          <a:p>
            <a:pPr marL="0" lvl="0" indent="0">
              <a:buFont typeface="Arial" panose="020B0604020202020204" pitchFamily="34" charset="0"/>
              <a:buNone/>
            </a:pPr>
            <a:r>
              <a:rPr lang="en-US" b="1" i="0" dirty="0"/>
              <a:t>(</a:t>
            </a:r>
            <a:r>
              <a:rPr lang="en-US" b="1" dirty="0"/>
              <a:t>1 Samuel 15:22-23), </a:t>
            </a:r>
            <a:r>
              <a:rPr lang="en-US" i="1" dirty="0"/>
              <a:t>“So Samuel said: ‘Has the Lord as great delight in burnt offerings and sacrifices, as in obeying the voice of the Lord? Behold, to obey is better than sacrifice, and to heed than the fat of rams. </a:t>
            </a:r>
            <a:r>
              <a:rPr lang="en-US" i="1" baseline="30000" dirty="0"/>
              <a:t>23</a:t>
            </a:r>
            <a:r>
              <a:rPr lang="en-US" i="1" dirty="0"/>
              <a:t> For rebellion is as the sin of witchcraft, and stubbornness is as iniquity and idolatry. Because you have rejected the word of the Lord, He also has rejected you from being king.’”</a:t>
            </a:r>
          </a:p>
          <a:p>
            <a:pPr marL="171450" lvl="0" indent="-171450">
              <a:buFont typeface="Arial" panose="020B0604020202020204" pitchFamily="34" charset="0"/>
              <a:buChar char="•"/>
            </a:pPr>
            <a:r>
              <a:rPr lang="en-US" b="1" i="0" dirty="0"/>
              <a:t>Saul finally confessed his sin, and asked for mercy. But on this occasion, received none.  There were to be consequences for his sin</a:t>
            </a:r>
          </a:p>
          <a:p>
            <a:pPr marL="0" lvl="0" indent="0">
              <a:buFont typeface="Arial" panose="020B0604020202020204" pitchFamily="34" charset="0"/>
              <a:buNone/>
            </a:pPr>
            <a:r>
              <a:rPr lang="en-US" b="1" dirty="0"/>
              <a:t>(1 Samuel 15:26-29), </a:t>
            </a:r>
            <a:r>
              <a:rPr lang="en-US" i="1" dirty="0"/>
              <a:t>“But Samuel said to Saul, ‘I will not return with you, for you have rejected the word of the Lord, and the Lord has rejected you from being king over Israel.’ </a:t>
            </a:r>
            <a:r>
              <a:rPr lang="en-US" i="1" baseline="30000" dirty="0"/>
              <a:t>27</a:t>
            </a:r>
            <a:r>
              <a:rPr lang="en-US" i="1" dirty="0"/>
              <a:t> And as Samuel turned around to go away, Saul seized the edge of his robe, and it tore.</a:t>
            </a:r>
            <a:r>
              <a:rPr lang="en-US" i="1" baseline="30000" dirty="0"/>
              <a:t> 28</a:t>
            </a:r>
            <a:r>
              <a:rPr lang="en-US" i="1" dirty="0"/>
              <a:t> So Samuel said to him, ‘The Lord has torn the kingdom of Israel from you today, and has given it to a neighbor of yours, who is better than you.</a:t>
            </a:r>
            <a:r>
              <a:rPr lang="en-US" i="1" baseline="30000" dirty="0"/>
              <a:t> 29</a:t>
            </a:r>
            <a:r>
              <a:rPr lang="en-US" i="1" dirty="0"/>
              <a:t> And also the Strength of Israel will not lie nor relent. For He is not a man, that He should relent.’”</a:t>
            </a:r>
          </a:p>
          <a:p>
            <a:pPr marL="171450" lvl="0" indent="-171450">
              <a:buFont typeface="Arial" panose="020B0604020202020204" pitchFamily="34" charset="0"/>
              <a:buChar char="•"/>
            </a:pPr>
            <a:r>
              <a:rPr lang="en-US" b="1" i="0" dirty="0"/>
              <a:t>Our phrase, used of the God of Israel, </a:t>
            </a:r>
            <a:r>
              <a:rPr lang="en-US" b="0" i="1" dirty="0"/>
              <a:t>“And also the </a:t>
            </a:r>
            <a:r>
              <a:rPr lang="en-US" b="1" i="1" dirty="0"/>
              <a:t>Strength of Israel </a:t>
            </a:r>
            <a:r>
              <a:rPr lang="en-US" b="0" i="1" dirty="0"/>
              <a:t>will not lie nor relent. For He is not a man, that He should relent.” </a:t>
            </a:r>
            <a:r>
              <a:rPr lang="en-US" b="0" i="0" dirty="0"/>
              <a:t>(15:29).</a:t>
            </a:r>
          </a:p>
          <a:p>
            <a:pPr marL="628650" lvl="1" indent="-171450">
              <a:buFont typeface="Arial" panose="020B0604020202020204" pitchFamily="34" charset="0"/>
              <a:buChar char="•"/>
            </a:pPr>
            <a:r>
              <a:rPr lang="en-US" b="1" i="0" dirty="0"/>
              <a:t>Strength:</a:t>
            </a:r>
          </a:p>
          <a:p>
            <a:pPr marL="1085850" lvl="2" indent="-171450">
              <a:buFont typeface="Arial" panose="020B0604020202020204" pitchFamily="34" charset="0"/>
              <a:buChar char="•"/>
            </a:pPr>
            <a:r>
              <a:rPr lang="en-US" b="0" i="0" dirty="0"/>
              <a:t>Translations: perpetual (3) always (2) victory (2) strength (2) constantly (1) evermore (1)</a:t>
            </a:r>
          </a:p>
          <a:p>
            <a:pPr marL="1085850" lvl="2" indent="-171450">
              <a:buFont typeface="Arial" panose="020B0604020202020204" pitchFamily="34" charset="0"/>
              <a:buChar char="•"/>
            </a:pPr>
            <a:r>
              <a:rPr lang="en-US" b="0" i="0" dirty="0"/>
              <a:t>Definitions: 1) eminence; 2) enduring of life; 3) endurance in time; 4) everlastingness, ever</a:t>
            </a:r>
          </a:p>
          <a:p>
            <a:pPr marL="1085850" lvl="2" indent="-171450">
              <a:buFont typeface="Arial" panose="020B0604020202020204" pitchFamily="34" charset="0"/>
              <a:buChar char="•"/>
            </a:pPr>
            <a:r>
              <a:rPr lang="en-US" b="0" i="0" dirty="0"/>
              <a:t>Outline of Bible usage:  Eminence, perpetuity, strength, victory, everlastingness</a:t>
            </a:r>
          </a:p>
          <a:p>
            <a:pPr marL="1085850" lvl="2" indent="-171450">
              <a:buFont typeface="Arial" panose="020B0604020202020204" pitchFamily="34" charset="0"/>
              <a:buChar char="•"/>
            </a:pPr>
            <a:r>
              <a:rPr lang="en-US" b="0" i="0" dirty="0"/>
              <a:t>“He is not a man” – As the term is used of God, it is characteristic of deity, as contrasted with humanity</a:t>
            </a:r>
          </a:p>
          <a:p>
            <a:pPr marL="1085850" lvl="2" indent="-171450">
              <a:buFont typeface="Arial" panose="020B0604020202020204" pitchFamily="34" charset="0"/>
              <a:buChar char="•"/>
            </a:pPr>
            <a:r>
              <a:rPr lang="en-US" b="0" i="0" dirty="0"/>
              <a:t>God can be counted on.  He is always there. He endures. He is powerful, eminent and victorious</a:t>
            </a:r>
          </a:p>
          <a:p>
            <a:pPr marL="0" lvl="0" indent="0">
              <a:buFont typeface="Arial" panose="020B0604020202020204" pitchFamily="34" charset="0"/>
              <a:buNone/>
            </a:pPr>
            <a:r>
              <a:rPr lang="en-US" b="1" dirty="0"/>
              <a:t>(Isaiah 40:18-26), </a:t>
            </a:r>
            <a:r>
              <a:rPr lang="en-US" i="1" dirty="0"/>
              <a:t>“To whom then will you liken God? Or what likeness will you compare to Him? </a:t>
            </a:r>
            <a:r>
              <a:rPr lang="en-US" i="1" baseline="30000" dirty="0"/>
              <a:t>19</a:t>
            </a:r>
            <a:r>
              <a:rPr lang="en-US" i="1" dirty="0"/>
              <a:t> The workman molds an image, the goldsmith overspreads it with gold, and the silversmith casts silver chains. </a:t>
            </a:r>
            <a:r>
              <a:rPr lang="en-US" i="1" baseline="30000" dirty="0"/>
              <a:t>20</a:t>
            </a:r>
            <a:r>
              <a:rPr lang="en-US" i="1" dirty="0"/>
              <a:t> Whoever is too impoverished for such a contribution chooses a tree that will not rot; he seeks for himself a skillful workman to prepare a carved image that will not totter. </a:t>
            </a:r>
            <a:r>
              <a:rPr lang="en-US" i="1" baseline="30000" dirty="0"/>
              <a:t>21</a:t>
            </a:r>
            <a:r>
              <a:rPr lang="en-US" i="1" dirty="0"/>
              <a:t> Have you not known? Have you not heard? Has it not been told you from the beginning? Have you not understood from the foundations of the earth? </a:t>
            </a:r>
            <a:r>
              <a:rPr lang="en-US" i="1" baseline="30000" dirty="0"/>
              <a:t>22</a:t>
            </a:r>
            <a:r>
              <a:rPr lang="en-US" i="1" dirty="0"/>
              <a:t> It is He who sits above the circle of the earth, and its inhabitants are like grasshoppers, Who stretches out the heavens like a curtain, and spreads them out like a tent to dwell in. </a:t>
            </a:r>
            <a:r>
              <a:rPr lang="en-US" i="1" baseline="30000" dirty="0"/>
              <a:t>23</a:t>
            </a:r>
            <a:r>
              <a:rPr lang="en-US" i="1" dirty="0"/>
              <a:t> He brings the princes to nothing; He makes the judges of the earth useless. </a:t>
            </a:r>
            <a:r>
              <a:rPr lang="en-US" i="1" baseline="30000" dirty="0"/>
              <a:t>24</a:t>
            </a:r>
            <a:r>
              <a:rPr lang="en-US" i="1" dirty="0"/>
              <a:t> Scarcely shall they be planted, scarcely shall they be sown,</a:t>
            </a:r>
            <a:br>
              <a:rPr lang="en-US" i="1" dirty="0"/>
            </a:br>
            <a:r>
              <a:rPr lang="en-US" i="1" dirty="0"/>
              <a:t>scarcely shall their stock take root in the earth, when He will also blow on them, and they will wither, and the whirlwind will take them away like stubble. </a:t>
            </a:r>
            <a:r>
              <a:rPr lang="en-US" i="1" baseline="30000" dirty="0"/>
              <a:t>25</a:t>
            </a:r>
            <a:r>
              <a:rPr lang="en-US" i="1" dirty="0"/>
              <a:t> “To whom then will you liken Me, or to whom shall I be equal?” says the Holy One.</a:t>
            </a:r>
            <a:br>
              <a:rPr lang="en-US" i="1" dirty="0"/>
            </a:br>
            <a:r>
              <a:rPr lang="en-US" i="1" baseline="30000" dirty="0"/>
              <a:t>26</a:t>
            </a:r>
            <a:r>
              <a:rPr lang="en-US" i="1" dirty="0"/>
              <a:t> Lift up your eyes on high, and see who has created these things, Who brings out their host by number; He calls them all by name, by the greatness of His might and the strength of His power; not one is missing.“</a:t>
            </a:r>
          </a:p>
          <a:p>
            <a:pPr marL="628650" lvl="1" indent="-171450">
              <a:buFont typeface="Arial" panose="020B0604020202020204" pitchFamily="34" charset="0"/>
              <a:buChar char="•"/>
            </a:pPr>
            <a:r>
              <a:rPr lang="en-US" b="1" i="0" dirty="0"/>
              <a:t>Lie:</a:t>
            </a:r>
          </a:p>
          <a:p>
            <a:pPr marL="1085850" lvl="2" indent="-171450">
              <a:buFont typeface="Arial" panose="020B0604020202020204" pitchFamily="34" charset="0"/>
              <a:buChar char="•"/>
            </a:pPr>
            <a:r>
              <a:rPr lang="en-US" b="0" i="0" dirty="0"/>
              <a:t>Definition: To cheat, deal falsely or lie</a:t>
            </a:r>
          </a:p>
          <a:p>
            <a:pPr marL="1085850" lvl="2" indent="-171450">
              <a:buFont typeface="Arial" panose="020B0604020202020204" pitchFamily="34" charset="0"/>
              <a:buChar char="•"/>
            </a:pPr>
            <a:r>
              <a:rPr lang="en-US" b="0" i="0" dirty="0"/>
              <a:t>Scripture Reference</a:t>
            </a:r>
          </a:p>
          <a:p>
            <a:pPr marL="628650" lvl="1" indent="-171450">
              <a:buFont typeface="Arial" panose="020B0604020202020204" pitchFamily="34" charset="0"/>
              <a:buChar char="•"/>
            </a:pPr>
            <a:r>
              <a:rPr lang="en-US" b="1" i="0" dirty="0"/>
              <a:t>Relent:</a:t>
            </a:r>
          </a:p>
          <a:p>
            <a:pPr marL="1085850" lvl="2" indent="-171450">
              <a:buFont typeface="Arial" panose="020B0604020202020204" pitchFamily="34" charset="0"/>
              <a:buChar char="•"/>
            </a:pPr>
            <a:r>
              <a:rPr lang="en-US" b="0" i="0" dirty="0"/>
              <a:t>Definition: to be sorry… to rue or regret a decision</a:t>
            </a:r>
          </a:p>
          <a:p>
            <a:pPr marL="1085850" lvl="2" indent="-171450">
              <a:buFont typeface="Arial" panose="020B0604020202020204" pitchFamily="34" charset="0"/>
              <a:buChar char="•"/>
            </a:pPr>
            <a:r>
              <a:rPr lang="en-US" b="0" i="0" dirty="0"/>
              <a:t>The idea is to be sorry for a wrong decision or improper action (used as “repent” in reference to man’s sin).</a:t>
            </a:r>
          </a:p>
          <a:p>
            <a:pPr marL="1085850" lvl="2" indent="-171450">
              <a:buFont typeface="Arial" panose="020B0604020202020204" pitchFamily="34" charset="0"/>
              <a:buChar char="•"/>
            </a:pPr>
            <a:r>
              <a:rPr lang="en-US" b="0" i="0" dirty="0"/>
              <a:t>God can change His mind.  But, God knew this was the right decision, and Samuel assured Saul there would be no change in God’s determination to give Saul’s kingdom to another. </a:t>
            </a:r>
          </a:p>
          <a:p>
            <a:pPr marL="0" lvl="0" indent="0">
              <a:buFont typeface="Arial" panose="020B0604020202020204" pitchFamily="34" charset="0"/>
              <a:buNone/>
            </a:pPr>
            <a:r>
              <a:rPr lang="en-US" b="1" i="0" dirty="0"/>
              <a:t>(Numbers 23:19) [Balaam said to </a:t>
            </a:r>
            <a:r>
              <a:rPr lang="en-US" b="1" i="0" dirty="0" err="1"/>
              <a:t>Balak</a:t>
            </a:r>
            <a:r>
              <a:rPr lang="en-US" b="1" i="0" dirty="0"/>
              <a:t>], </a:t>
            </a:r>
            <a:r>
              <a:rPr lang="en-US" b="0" i="0" dirty="0"/>
              <a:t>“</a:t>
            </a:r>
            <a:r>
              <a:rPr lang="en-US" i="1" dirty="0"/>
              <a:t>God is not a man, that He should lie, nor a son of man, that He should repent. Has He said, and will He not do? Or has He spoken, and will He not make it good?”</a:t>
            </a:r>
            <a:endParaRPr lang="en-US" b="0" i="1" dirty="0"/>
          </a:p>
          <a:p>
            <a:pPr marL="0" lvl="0" indent="0">
              <a:buFont typeface="Arial" panose="020B0604020202020204" pitchFamily="34" charset="0"/>
              <a:buNone/>
            </a:pPr>
            <a:r>
              <a:rPr lang="en-US" b="1" i="0" dirty="0"/>
              <a:t>(Malachi 3:6), </a:t>
            </a:r>
            <a:r>
              <a:rPr lang="en-US" b="0" i="1" dirty="0"/>
              <a:t>“</a:t>
            </a:r>
            <a:r>
              <a:rPr lang="en-US" i="1" dirty="0"/>
              <a:t>For I am the Lord, I do not change</a:t>
            </a:r>
            <a:r>
              <a:rPr lang="en-US" b="0" i="1" dirty="0"/>
              <a:t>.”</a:t>
            </a:r>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9E020A2-3449-4A63-B77C-8E501FC9CEB0}" type="slidenum">
              <a:rPr lang="en-US" smtClean="0"/>
              <a:t>1</a:t>
            </a:fld>
            <a:endParaRPr lang="en-US"/>
          </a:p>
        </p:txBody>
      </p:sp>
    </p:spTree>
    <p:extLst>
      <p:ext uri="{BB962C8B-B14F-4D97-AF65-F5344CB8AC3E}">
        <p14:creationId xmlns:p14="http://schemas.microsoft.com/office/powerpoint/2010/main" val="456092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i="0" dirty="0"/>
              <a:t>Lessons Learned from Saul’s Disobedience</a:t>
            </a:r>
          </a:p>
          <a:p>
            <a:pPr marL="171450" lvl="0" indent="-171450">
              <a:buFont typeface="Arial" panose="020B0604020202020204" pitchFamily="34" charset="0"/>
              <a:buChar char="•"/>
            </a:pPr>
            <a:r>
              <a:rPr lang="en-US" b="1" i="0" dirty="0"/>
              <a:t>There are consequences for our sin.</a:t>
            </a:r>
          </a:p>
          <a:p>
            <a:pPr marL="628650" lvl="1" indent="-171450">
              <a:buFont typeface="Arial" panose="020B0604020202020204" pitchFamily="34" charset="0"/>
              <a:buChar char="•"/>
            </a:pPr>
            <a:r>
              <a:rPr lang="en-US" b="0" i="0" dirty="0"/>
              <a:t>Of course, the most severe and eternal consequences are spiritual in nature.</a:t>
            </a:r>
          </a:p>
          <a:p>
            <a:pPr marL="0" lvl="0" indent="0">
              <a:buFont typeface="Arial" panose="020B0604020202020204" pitchFamily="34" charset="0"/>
              <a:buNone/>
            </a:pPr>
            <a:r>
              <a:rPr lang="en-US" b="1" i="0" dirty="0"/>
              <a:t>(</a:t>
            </a:r>
            <a:r>
              <a:rPr lang="en-US" b="1" dirty="0"/>
              <a:t>Galatians 6:7-8), </a:t>
            </a:r>
            <a:r>
              <a:rPr lang="en-US" i="1" dirty="0"/>
              <a:t>“Do not be deceived, God is not mocked; for whatever a man sows, that he will also reap.</a:t>
            </a:r>
            <a:r>
              <a:rPr lang="en-US" i="1" baseline="30000" dirty="0"/>
              <a:t> 8</a:t>
            </a:r>
            <a:r>
              <a:rPr lang="en-US" i="1" dirty="0"/>
              <a:t> For he who sows to his flesh will of the flesh reap corruption, but he who sows to the Spirit will of the Spirit reap everlasting life.”</a:t>
            </a:r>
          </a:p>
          <a:p>
            <a:pPr marL="628650" lvl="1" indent="-171450">
              <a:buFont typeface="Arial" panose="020B0604020202020204" pitchFamily="34" charset="0"/>
              <a:buChar char="•"/>
            </a:pPr>
            <a:r>
              <a:rPr lang="en-US" b="0" i="0" dirty="0"/>
              <a:t>However, there are often lasting, physical and social consequences of sin.</a:t>
            </a:r>
          </a:p>
          <a:p>
            <a:pPr marL="628650" lvl="1" indent="-171450">
              <a:buFont typeface="Arial" panose="020B0604020202020204" pitchFamily="34" charset="0"/>
              <a:buChar char="•"/>
            </a:pPr>
            <a:r>
              <a:rPr lang="en-US" b="0" i="0" dirty="0"/>
              <a:t>Drunkenness (Liver cirrhosis) ; infidelity (destroys families); theft (prison); deceit (ruined friendships, loss of trust), etc., etc., etc.</a:t>
            </a:r>
          </a:p>
          <a:p>
            <a:pPr marL="628650" lvl="1" indent="-171450">
              <a:buFont typeface="Arial" panose="020B0604020202020204" pitchFamily="34" charset="0"/>
              <a:buChar char="•"/>
            </a:pPr>
            <a:r>
              <a:rPr lang="en-US" b="0" i="0" dirty="0"/>
              <a:t>Saul lost his kingdom because of his sin. (1 Samuel 15)</a:t>
            </a:r>
          </a:p>
          <a:p>
            <a:pPr marL="628650" lvl="1" indent="-171450">
              <a:buFont typeface="Arial" panose="020B0604020202020204" pitchFamily="34" charset="0"/>
              <a:buChar char="•"/>
            </a:pPr>
            <a:r>
              <a:rPr lang="en-US" b="0" i="0" dirty="0"/>
              <a:t>Adam and Eve were driven from the Garden of Eden because of their sin (Genesis 3:24)</a:t>
            </a:r>
          </a:p>
          <a:p>
            <a:pPr marL="628650" lvl="1" indent="-171450">
              <a:buFont typeface="Arial" panose="020B0604020202020204" pitchFamily="34" charset="0"/>
              <a:buChar char="•"/>
            </a:pPr>
            <a:r>
              <a:rPr lang="en-US" b="0" i="0" dirty="0"/>
              <a:t>The Son of David died because of his sin with Bathsheba (2 Samuel 12:15-18)</a:t>
            </a:r>
          </a:p>
          <a:p>
            <a:pPr marL="628650" lvl="1" indent="-171450">
              <a:buFont typeface="Arial" panose="020B0604020202020204" pitchFamily="34" charset="0"/>
              <a:buChar char="•"/>
            </a:pPr>
            <a:r>
              <a:rPr lang="en-US" b="0" i="0" dirty="0"/>
              <a:t>Solomon’s heir lost the large part of his kingdom because of Solomon’s idolatry (1 Kings 11:11-12)</a:t>
            </a:r>
          </a:p>
          <a:p>
            <a:pPr marL="0" lvl="0" indent="0">
              <a:buFont typeface="Arial" panose="020B0604020202020204" pitchFamily="34" charset="0"/>
              <a:buNone/>
            </a:pPr>
            <a:r>
              <a:rPr lang="en-US" b="1" dirty="0"/>
              <a:t>(Proverbs 11:27-29), </a:t>
            </a:r>
            <a:r>
              <a:rPr lang="en-US" i="1" dirty="0"/>
              <a:t>“He who earnestly seeks good finds favor, but trouble will come to him who seeks evil. </a:t>
            </a:r>
            <a:r>
              <a:rPr lang="en-US" i="1" baseline="30000" dirty="0"/>
              <a:t>28</a:t>
            </a:r>
            <a:r>
              <a:rPr lang="en-US" i="1" dirty="0"/>
              <a:t> He who trusts in his riches will fall, but the righteous will flourish like foliage. </a:t>
            </a:r>
            <a:r>
              <a:rPr lang="en-US" i="1" baseline="30000" dirty="0"/>
              <a:t>29</a:t>
            </a:r>
            <a:r>
              <a:rPr lang="en-US" i="1" dirty="0"/>
              <a:t> He who troubles his own house will inherit the wind, and the fool will be servant to the wise of heart.”</a:t>
            </a:r>
            <a:endParaRPr lang="en-US" b="0" i="1" dirty="0"/>
          </a:p>
          <a:p>
            <a:pPr marL="171450" lvl="0" indent="-171450">
              <a:buFont typeface="Arial" panose="020B0604020202020204" pitchFamily="34" charset="0"/>
              <a:buChar char="•"/>
            </a:pPr>
            <a:r>
              <a:rPr lang="en-US" b="1" i="0" dirty="0"/>
              <a:t>Certain aspects of God’s interaction with man are not negotiable.</a:t>
            </a:r>
          </a:p>
          <a:p>
            <a:pPr marL="628650" lvl="1" indent="-171450">
              <a:buFont typeface="Arial" panose="020B0604020202020204" pitchFamily="34" charset="0"/>
              <a:buChar char="•"/>
            </a:pPr>
            <a:r>
              <a:rPr lang="en-US" b="0" i="0" dirty="0"/>
              <a:t>Saul wanted mercy from God, but God’s longsuffering was at an end with the king. Enough had been done, his punishment was set.</a:t>
            </a:r>
          </a:p>
          <a:p>
            <a:pPr marL="628650" lvl="1" indent="-171450">
              <a:buFont typeface="Arial" panose="020B0604020202020204" pitchFamily="34" charset="0"/>
              <a:buChar char="•"/>
            </a:pPr>
            <a:r>
              <a:rPr lang="en-US" b="0" i="0" dirty="0"/>
              <a:t>Israel also taxed God’s patience. Finally to the point where judgment was inexorable.  In effect, it was too late to escape His wrath.</a:t>
            </a:r>
          </a:p>
          <a:p>
            <a:pPr marL="628650" lvl="1" indent="-171450">
              <a:buFont typeface="Arial" panose="020B0604020202020204" pitchFamily="34" charset="0"/>
              <a:buChar char="•"/>
            </a:pPr>
            <a:r>
              <a:rPr lang="en-US" b="0" i="0" dirty="0"/>
              <a:t>For us too, it can become too late to repent</a:t>
            </a:r>
          </a:p>
          <a:p>
            <a:pPr marL="0" lvl="0" indent="0">
              <a:buFont typeface="Arial" panose="020B0604020202020204" pitchFamily="34" charset="0"/>
              <a:buNone/>
            </a:pPr>
            <a:r>
              <a:rPr lang="en-US" b="1" i="0" dirty="0"/>
              <a:t>(2 Peter 3:9-10), </a:t>
            </a:r>
            <a:r>
              <a:rPr lang="en-US" b="0" i="1" dirty="0"/>
              <a:t>“</a:t>
            </a:r>
            <a:r>
              <a:rPr lang="en-US" i="1" dirty="0"/>
              <a:t>The Lord is not slack concerning His promise, as some count slackness, but is longsuffering toward us, not willing that any should perish but that all should come to repentance. </a:t>
            </a:r>
            <a:r>
              <a:rPr lang="en-US" i="1" baseline="30000" dirty="0"/>
              <a:t>10</a:t>
            </a:r>
            <a:r>
              <a:rPr lang="en-US" i="1" dirty="0"/>
              <a:t> But the day of the Lord will come as a thief in the night, in which the heavens will pass away with a great noise, and the elements will melt with fervent heat; both the earth and the works that are in it will be burned up.”</a:t>
            </a:r>
            <a:endParaRPr lang="en-US" b="0" i="1" dirty="0"/>
          </a:p>
          <a:p>
            <a:pPr marL="628650" lvl="1" indent="-171450">
              <a:buFont typeface="Arial" panose="020B0604020202020204" pitchFamily="34" charset="0"/>
              <a:buChar char="•"/>
            </a:pPr>
            <a:r>
              <a:rPr lang="en-US" b="0" i="0" dirty="0"/>
              <a:t>Also, we can’t through rationalization or excuse escape the consequence of our sin!</a:t>
            </a:r>
          </a:p>
          <a:p>
            <a:pPr marL="0" lvl="0" indent="0">
              <a:buFont typeface="Arial" panose="020B0604020202020204" pitchFamily="34" charset="0"/>
              <a:buNone/>
            </a:pPr>
            <a:r>
              <a:rPr lang="en-US" b="1" i="0" dirty="0"/>
              <a:t>(2 Thessalonians 1:6-8), </a:t>
            </a:r>
            <a:r>
              <a:rPr lang="en-US" b="0" i="1" dirty="0"/>
              <a:t>“S</a:t>
            </a:r>
            <a:r>
              <a:rPr lang="en-US" i="1" dirty="0"/>
              <a:t>ince it is a righteous thing with God to repay with tribulation those who trouble you,</a:t>
            </a:r>
            <a:r>
              <a:rPr lang="en-US" i="1" baseline="30000" dirty="0"/>
              <a:t> 7</a:t>
            </a:r>
            <a:r>
              <a:rPr lang="en-US" i="1" dirty="0"/>
              <a:t> and to give you who are troubled rest with us when the Lord Jesus is revealed from heaven with His mighty angels,</a:t>
            </a:r>
            <a:r>
              <a:rPr lang="en-US" i="1" baseline="30000" dirty="0"/>
              <a:t> 8</a:t>
            </a:r>
            <a:r>
              <a:rPr lang="en-US" i="1" dirty="0"/>
              <a:t> in flaming fire taking vengeance on those who do not know God, and on those who do not obey the gospel of our Lord Jesus Christ.”</a:t>
            </a:r>
            <a:endParaRPr lang="en-US" b="0" i="1" dirty="0"/>
          </a:p>
          <a:p>
            <a:pPr marL="171450" lvl="0" indent="-171450">
              <a:buFont typeface="Arial" panose="020B0604020202020204" pitchFamily="34" charset="0"/>
              <a:buChar char="•"/>
            </a:pPr>
            <a:r>
              <a:rPr lang="en-US" b="1" i="0" dirty="0"/>
              <a:t>God is faithful (more than a man) in how he deals with mankind.</a:t>
            </a:r>
          </a:p>
          <a:p>
            <a:pPr marL="628650" lvl="1" indent="-171450">
              <a:buFont typeface="Arial" panose="020B0604020202020204" pitchFamily="34" charset="0"/>
              <a:buChar char="•"/>
            </a:pPr>
            <a:r>
              <a:rPr lang="en-US" b="0" i="0" dirty="0"/>
              <a:t>I am daily thankful that my judge is the righteous and unchanging God of Heaven</a:t>
            </a:r>
          </a:p>
          <a:p>
            <a:pPr marL="1085850" lvl="2" indent="-171450">
              <a:buFont typeface="Arial" panose="020B0604020202020204" pitchFamily="34" charset="0"/>
              <a:buChar char="•"/>
            </a:pPr>
            <a:r>
              <a:rPr lang="en-US" b="0" i="0" dirty="0"/>
              <a:t>He is incapable of acting capriciously</a:t>
            </a:r>
          </a:p>
          <a:p>
            <a:pPr marL="1085850" lvl="2" indent="-171450">
              <a:buFont typeface="Arial" panose="020B0604020202020204" pitchFamily="34" charset="0"/>
              <a:buChar char="•"/>
            </a:pPr>
            <a:r>
              <a:rPr lang="en-US" b="0" i="0" dirty="0"/>
              <a:t>His will never be a respecter of persons</a:t>
            </a:r>
          </a:p>
          <a:p>
            <a:pPr marL="1085850" lvl="2" indent="-171450">
              <a:buFont typeface="Arial" panose="020B0604020202020204" pitchFamily="34" charset="0"/>
              <a:buChar char="•"/>
            </a:pPr>
            <a:r>
              <a:rPr lang="en-US" b="0" i="0" dirty="0"/>
              <a:t>He will always deal with many consistently, and in accord with His own nature.</a:t>
            </a:r>
          </a:p>
          <a:p>
            <a:pPr marL="628650" lvl="1" indent="-171450">
              <a:buFont typeface="Arial" panose="020B0604020202020204" pitchFamily="34" charset="0"/>
              <a:buChar char="•"/>
            </a:pPr>
            <a:r>
              <a:rPr lang="en-US" b="0" i="0" dirty="0"/>
              <a:t>This is how he dealt with Saul.  Saul’s punishment was just, a byproduct of his disobedience</a:t>
            </a:r>
          </a:p>
          <a:p>
            <a:pPr marL="0" lvl="0" indent="0">
              <a:buFont typeface="Arial" panose="020B0604020202020204" pitchFamily="34" charset="0"/>
              <a:buNone/>
            </a:pPr>
            <a:r>
              <a:rPr lang="en-US" b="1" i="0" dirty="0"/>
              <a:t>(</a:t>
            </a:r>
            <a:r>
              <a:rPr lang="en-US" b="1" dirty="0"/>
              <a:t>1 Samuel 15:23b), </a:t>
            </a:r>
            <a:r>
              <a:rPr lang="en-US" i="1" dirty="0"/>
              <a:t>“Because you have rejected the word of the Lord, He also has rejected you from being king.”</a:t>
            </a:r>
          </a:p>
          <a:p>
            <a:pPr marL="628650" lvl="1" indent="-171450">
              <a:buFont typeface="Arial" panose="020B0604020202020204" pitchFamily="34" charset="0"/>
              <a:buChar char="•"/>
            </a:pPr>
            <a:r>
              <a:rPr lang="en-US" b="0" i="0" dirty="0"/>
              <a:t>On the other end of the spectrum, he dealt faithfully and fairly with Abraham (and as such we know He will deal faithfully with us as well.</a:t>
            </a:r>
          </a:p>
          <a:p>
            <a:pPr marL="0" lvl="0" indent="0">
              <a:buFont typeface="Arial" panose="020B0604020202020204" pitchFamily="34" charset="0"/>
              <a:buNone/>
            </a:pPr>
            <a:r>
              <a:rPr lang="en-US" b="1" dirty="0"/>
              <a:t>(Hebrews 6:13-18), </a:t>
            </a:r>
            <a:r>
              <a:rPr lang="en-US" i="1" dirty="0"/>
              <a:t>“For when God made a promise to Abraham, because He could swear by no one greater, He swore by Himself,</a:t>
            </a:r>
            <a:r>
              <a:rPr lang="en-US" i="1" baseline="30000" dirty="0"/>
              <a:t> 14</a:t>
            </a:r>
            <a:r>
              <a:rPr lang="en-US" i="1" dirty="0"/>
              <a:t> saying, “Surely blessing I will bless you, and multiplying I will multiply you.”</a:t>
            </a:r>
            <a:r>
              <a:rPr lang="en-US" i="1" baseline="30000" dirty="0"/>
              <a:t> 15</a:t>
            </a:r>
            <a:r>
              <a:rPr lang="en-US" i="1" dirty="0"/>
              <a:t> And so, after he had patiently endured, he obtained the promise.</a:t>
            </a:r>
            <a:r>
              <a:rPr lang="en-US" i="1" baseline="30000" dirty="0"/>
              <a:t> 16</a:t>
            </a:r>
            <a:r>
              <a:rPr lang="en-US" i="1" dirty="0"/>
              <a:t> For men indeed swear by the greater, and an oath for confirmation is for them an end of all dispute.</a:t>
            </a:r>
            <a:r>
              <a:rPr lang="en-US" i="1" baseline="30000" dirty="0"/>
              <a:t> 17</a:t>
            </a:r>
            <a:r>
              <a:rPr lang="en-US" i="1" dirty="0"/>
              <a:t> Thus God, determining to show more abundantly to the heirs of promise the immutability of His counsel, confirmed it by an oath,</a:t>
            </a:r>
            <a:r>
              <a:rPr lang="en-US" i="1" baseline="30000" dirty="0"/>
              <a:t> 18</a:t>
            </a:r>
            <a:r>
              <a:rPr lang="en-US" i="1" dirty="0"/>
              <a:t> that by two immutable things, in which it is impossible for God to lie, we might have strong consolation, who have fled for refuge to lay hold of the hope set before us.”</a:t>
            </a:r>
          </a:p>
          <a:p>
            <a:pPr marL="628650" lvl="1" indent="-171450">
              <a:buFont typeface="Arial" panose="020B0604020202020204" pitchFamily="34" charset="0"/>
              <a:buChar char="•"/>
            </a:pPr>
            <a:r>
              <a:rPr lang="en-US" i="0" dirty="0"/>
              <a:t>We can trust God!</a:t>
            </a:r>
          </a:p>
          <a:p>
            <a:pPr marL="0" lvl="0" indent="0">
              <a:buFont typeface="Arial" panose="020B0604020202020204" pitchFamily="34" charset="0"/>
              <a:buNone/>
            </a:pPr>
            <a:r>
              <a:rPr lang="en-US" b="1" dirty="0"/>
              <a:t>(Psalms 9:10), </a:t>
            </a:r>
            <a:r>
              <a:rPr lang="en-US" i="1" dirty="0"/>
              <a:t>“And those who know Your name will put their trust in You; for You, Lord, have not forsaken those who seek You.”</a:t>
            </a:r>
            <a:endParaRPr lang="en-US" b="0"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E020A2-3449-4A63-B77C-8E501FC9CE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7130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dirty="0"/>
              <a:t>Conclusion</a:t>
            </a:r>
          </a:p>
          <a:p>
            <a:pPr marL="171450" lvl="0" indent="-171450">
              <a:buFont typeface="Arial" panose="020B0604020202020204" pitchFamily="34" charset="0"/>
              <a:buChar char="•"/>
            </a:pPr>
            <a:r>
              <a:rPr lang="en-US" b="1" dirty="0"/>
              <a:t>God was the strength of Israel (our text)</a:t>
            </a:r>
          </a:p>
          <a:p>
            <a:pPr marL="628650" lvl="1" indent="-171450">
              <a:buFont typeface="Arial" panose="020B0604020202020204" pitchFamily="34" charset="0"/>
              <a:buChar char="•"/>
            </a:pPr>
            <a:r>
              <a:rPr lang="en-US" dirty="0"/>
              <a:t>God is our strength as well.</a:t>
            </a:r>
          </a:p>
          <a:p>
            <a:pPr marL="171450" lvl="0" indent="-171450">
              <a:buFont typeface="Arial" panose="020B0604020202020204" pitchFamily="34" charset="0"/>
              <a:buChar char="•"/>
            </a:pPr>
            <a:r>
              <a:rPr lang="en-US" b="1" dirty="0"/>
              <a:t>Consider his help in withstanding the devil</a:t>
            </a:r>
          </a:p>
          <a:p>
            <a:pPr marL="0" lvl="0" indent="0">
              <a:buFont typeface="Arial" panose="020B0604020202020204" pitchFamily="34" charset="0"/>
              <a:buNone/>
            </a:pPr>
            <a:r>
              <a:rPr lang="en-US" b="1" dirty="0"/>
              <a:t>(Ephesians 6:10-13), </a:t>
            </a:r>
            <a:r>
              <a:rPr lang="en-US" i="1" dirty="0"/>
              <a:t>“Finally, my brethren, be strong in the Lord and in the power of His might.</a:t>
            </a:r>
            <a:r>
              <a:rPr lang="en-US" i="1" baseline="30000" dirty="0"/>
              <a:t> 11</a:t>
            </a:r>
            <a:r>
              <a:rPr lang="en-US" i="1" dirty="0"/>
              <a:t> Put on the whole armor of God, that you may be able to stand against the wiles of the devil.</a:t>
            </a:r>
            <a:r>
              <a:rPr lang="en-US" i="1" baseline="30000" dirty="0"/>
              <a:t> 12</a:t>
            </a:r>
            <a:r>
              <a:rPr lang="en-US" i="1" dirty="0"/>
              <a:t> For we do not wrestle against flesh and blood, but against principalities, against powers, against the rulers of the darkness of this age, against spiritual hosts of wickedness in the heavenly places.</a:t>
            </a:r>
            <a:r>
              <a:rPr lang="en-US" i="1" baseline="30000" dirty="0"/>
              <a:t> 13</a:t>
            </a:r>
            <a:r>
              <a:rPr lang="en-US" i="1" dirty="0"/>
              <a:t> Therefore take up the whole armor of God, that you may be able to withstand in the evil day, and having done all, to stand.”</a:t>
            </a:r>
          </a:p>
          <a:p>
            <a:pPr marL="171450" lvl="0" indent="-171450">
              <a:buFont typeface="Arial" panose="020B0604020202020204" pitchFamily="34" charset="0"/>
              <a:buChar char="•"/>
            </a:pPr>
            <a:r>
              <a:rPr lang="en-US" b="1" dirty="0"/>
              <a:t>With God’s help and might, we can conquer the enemy, and reap our reward!</a:t>
            </a:r>
          </a:p>
          <a:p>
            <a:pPr marL="0" lvl="0" indent="0">
              <a:buFont typeface="Arial" panose="020B0604020202020204" pitchFamily="34" charset="0"/>
              <a:buNone/>
            </a:pPr>
            <a:r>
              <a:rPr lang="en-US" b="1" dirty="0"/>
              <a:t>(Philippians 4:13), </a:t>
            </a:r>
            <a:r>
              <a:rPr lang="en-US" i="1" dirty="0"/>
              <a:t>“I can do all things through Christ who strengthens me.”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E020A2-3449-4A63-B77C-8E501FC9CE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718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F78AB-4193-80A6-E0A8-CB0C695B05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6834B3-7157-7146-2B1F-C4E54F4788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A6B520-65DF-CAAC-728B-13CE987EF578}"/>
              </a:ext>
            </a:extLst>
          </p:cNvPr>
          <p:cNvSpPr>
            <a:spLocks noGrp="1"/>
          </p:cNvSpPr>
          <p:nvPr>
            <p:ph type="dt" sz="half" idx="10"/>
          </p:nvPr>
        </p:nvSpPr>
        <p:spPr/>
        <p:txBody>
          <a:bodyPr/>
          <a:lstStyle/>
          <a:p>
            <a:fld id="{5D0D75B0-F855-44C7-B9CB-481A2FE4843B}" type="datetimeFigureOut">
              <a:rPr lang="en-US" smtClean="0"/>
              <a:t>9/22/2022</a:t>
            </a:fld>
            <a:endParaRPr lang="en-US"/>
          </a:p>
        </p:txBody>
      </p:sp>
      <p:sp>
        <p:nvSpPr>
          <p:cNvPr id="5" name="Footer Placeholder 4">
            <a:extLst>
              <a:ext uri="{FF2B5EF4-FFF2-40B4-BE49-F238E27FC236}">
                <a16:creationId xmlns:a16="http://schemas.microsoft.com/office/drawing/2014/main" id="{17FCCEAC-CD5F-0CB6-DD0E-DBA05E7EDE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C59139-112C-89EA-2029-8F5D7020E442}"/>
              </a:ext>
            </a:extLst>
          </p:cNvPr>
          <p:cNvSpPr>
            <a:spLocks noGrp="1"/>
          </p:cNvSpPr>
          <p:nvPr>
            <p:ph type="sldNum" sz="quarter" idx="12"/>
          </p:nvPr>
        </p:nvSpPr>
        <p:spPr/>
        <p:txBody>
          <a:bodyPr/>
          <a:lstStyle/>
          <a:p>
            <a:fld id="{F0929665-9D78-4ECA-88C7-11118DEC04D4}" type="slidenum">
              <a:rPr lang="en-US" smtClean="0"/>
              <a:t>‹#›</a:t>
            </a:fld>
            <a:endParaRPr lang="en-US"/>
          </a:p>
        </p:txBody>
      </p:sp>
    </p:spTree>
    <p:extLst>
      <p:ext uri="{BB962C8B-B14F-4D97-AF65-F5344CB8AC3E}">
        <p14:creationId xmlns:p14="http://schemas.microsoft.com/office/powerpoint/2010/main" val="3952347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66418-3744-4B34-2943-F7559E21AC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35CF1F-14E8-995F-E5E4-117EB48D66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EE4881-9AB4-8FC0-714E-B5222F3C1866}"/>
              </a:ext>
            </a:extLst>
          </p:cNvPr>
          <p:cNvSpPr>
            <a:spLocks noGrp="1"/>
          </p:cNvSpPr>
          <p:nvPr>
            <p:ph type="dt" sz="half" idx="10"/>
          </p:nvPr>
        </p:nvSpPr>
        <p:spPr/>
        <p:txBody>
          <a:bodyPr/>
          <a:lstStyle/>
          <a:p>
            <a:fld id="{5D0D75B0-F855-44C7-B9CB-481A2FE4843B}" type="datetimeFigureOut">
              <a:rPr lang="en-US" smtClean="0"/>
              <a:t>9/22/2022</a:t>
            </a:fld>
            <a:endParaRPr lang="en-US"/>
          </a:p>
        </p:txBody>
      </p:sp>
      <p:sp>
        <p:nvSpPr>
          <p:cNvPr id="5" name="Footer Placeholder 4">
            <a:extLst>
              <a:ext uri="{FF2B5EF4-FFF2-40B4-BE49-F238E27FC236}">
                <a16:creationId xmlns:a16="http://schemas.microsoft.com/office/drawing/2014/main" id="{F02B4884-D10B-3A35-8796-0541B883B5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3B9D61-49A4-B26A-3DB0-0B5CC8D1ADB6}"/>
              </a:ext>
            </a:extLst>
          </p:cNvPr>
          <p:cNvSpPr>
            <a:spLocks noGrp="1"/>
          </p:cNvSpPr>
          <p:nvPr>
            <p:ph type="sldNum" sz="quarter" idx="12"/>
          </p:nvPr>
        </p:nvSpPr>
        <p:spPr/>
        <p:txBody>
          <a:bodyPr/>
          <a:lstStyle/>
          <a:p>
            <a:fld id="{F0929665-9D78-4ECA-88C7-11118DEC04D4}" type="slidenum">
              <a:rPr lang="en-US" smtClean="0"/>
              <a:t>‹#›</a:t>
            </a:fld>
            <a:endParaRPr lang="en-US"/>
          </a:p>
        </p:txBody>
      </p:sp>
    </p:spTree>
    <p:extLst>
      <p:ext uri="{BB962C8B-B14F-4D97-AF65-F5344CB8AC3E}">
        <p14:creationId xmlns:p14="http://schemas.microsoft.com/office/powerpoint/2010/main" val="341748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5E562A-320E-13A0-339C-BFEB3C7857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C3D88A-E352-AC54-ABC4-6910C97193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97CDA0-7DB2-AA6D-6841-AD1AC610C195}"/>
              </a:ext>
            </a:extLst>
          </p:cNvPr>
          <p:cNvSpPr>
            <a:spLocks noGrp="1"/>
          </p:cNvSpPr>
          <p:nvPr>
            <p:ph type="dt" sz="half" idx="10"/>
          </p:nvPr>
        </p:nvSpPr>
        <p:spPr/>
        <p:txBody>
          <a:bodyPr/>
          <a:lstStyle/>
          <a:p>
            <a:fld id="{5D0D75B0-F855-44C7-B9CB-481A2FE4843B}" type="datetimeFigureOut">
              <a:rPr lang="en-US" smtClean="0"/>
              <a:t>9/22/2022</a:t>
            </a:fld>
            <a:endParaRPr lang="en-US"/>
          </a:p>
        </p:txBody>
      </p:sp>
      <p:sp>
        <p:nvSpPr>
          <p:cNvPr id="5" name="Footer Placeholder 4">
            <a:extLst>
              <a:ext uri="{FF2B5EF4-FFF2-40B4-BE49-F238E27FC236}">
                <a16:creationId xmlns:a16="http://schemas.microsoft.com/office/drawing/2014/main" id="{05729124-EB3B-9424-0770-2AE3BDE385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828F76-5C17-5232-6F3E-71684DE6DBE7}"/>
              </a:ext>
            </a:extLst>
          </p:cNvPr>
          <p:cNvSpPr>
            <a:spLocks noGrp="1"/>
          </p:cNvSpPr>
          <p:nvPr>
            <p:ph type="sldNum" sz="quarter" idx="12"/>
          </p:nvPr>
        </p:nvSpPr>
        <p:spPr/>
        <p:txBody>
          <a:bodyPr/>
          <a:lstStyle/>
          <a:p>
            <a:fld id="{F0929665-9D78-4ECA-88C7-11118DEC04D4}" type="slidenum">
              <a:rPr lang="en-US" smtClean="0"/>
              <a:t>‹#›</a:t>
            </a:fld>
            <a:endParaRPr lang="en-US"/>
          </a:p>
        </p:txBody>
      </p:sp>
    </p:spTree>
    <p:extLst>
      <p:ext uri="{BB962C8B-B14F-4D97-AF65-F5344CB8AC3E}">
        <p14:creationId xmlns:p14="http://schemas.microsoft.com/office/powerpoint/2010/main" val="1179921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FAE7B-39F8-AC74-23BA-EED21AFF4A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B6A156-7085-DA2E-8D4C-0FE28AAA04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88986B-BF21-A157-46EC-2B1F5DCC33F2}"/>
              </a:ext>
            </a:extLst>
          </p:cNvPr>
          <p:cNvSpPr>
            <a:spLocks noGrp="1"/>
          </p:cNvSpPr>
          <p:nvPr>
            <p:ph type="dt" sz="half" idx="10"/>
          </p:nvPr>
        </p:nvSpPr>
        <p:spPr/>
        <p:txBody>
          <a:bodyPr/>
          <a:lstStyle/>
          <a:p>
            <a:fld id="{5D0D75B0-F855-44C7-B9CB-481A2FE4843B}" type="datetimeFigureOut">
              <a:rPr lang="en-US" smtClean="0"/>
              <a:t>9/22/2022</a:t>
            </a:fld>
            <a:endParaRPr lang="en-US"/>
          </a:p>
        </p:txBody>
      </p:sp>
      <p:sp>
        <p:nvSpPr>
          <p:cNvPr id="5" name="Footer Placeholder 4">
            <a:extLst>
              <a:ext uri="{FF2B5EF4-FFF2-40B4-BE49-F238E27FC236}">
                <a16:creationId xmlns:a16="http://schemas.microsoft.com/office/drawing/2014/main" id="{711F43BA-95AC-E37D-646A-8303E8CFD3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A1B9A8-A924-F89E-2FB6-99B105E8B25E}"/>
              </a:ext>
            </a:extLst>
          </p:cNvPr>
          <p:cNvSpPr>
            <a:spLocks noGrp="1"/>
          </p:cNvSpPr>
          <p:nvPr>
            <p:ph type="sldNum" sz="quarter" idx="12"/>
          </p:nvPr>
        </p:nvSpPr>
        <p:spPr/>
        <p:txBody>
          <a:bodyPr/>
          <a:lstStyle/>
          <a:p>
            <a:fld id="{F0929665-9D78-4ECA-88C7-11118DEC04D4}" type="slidenum">
              <a:rPr lang="en-US" smtClean="0"/>
              <a:t>‹#›</a:t>
            </a:fld>
            <a:endParaRPr lang="en-US"/>
          </a:p>
        </p:txBody>
      </p:sp>
    </p:spTree>
    <p:extLst>
      <p:ext uri="{BB962C8B-B14F-4D97-AF65-F5344CB8AC3E}">
        <p14:creationId xmlns:p14="http://schemas.microsoft.com/office/powerpoint/2010/main" val="1091899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C1555-FC9A-736D-B6F4-8971AB8A2C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B908DA-7370-5E4A-867F-C5CC35E94B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BD15A5-0D2C-0BE3-58B0-B40B979954B2}"/>
              </a:ext>
            </a:extLst>
          </p:cNvPr>
          <p:cNvSpPr>
            <a:spLocks noGrp="1"/>
          </p:cNvSpPr>
          <p:nvPr>
            <p:ph type="dt" sz="half" idx="10"/>
          </p:nvPr>
        </p:nvSpPr>
        <p:spPr/>
        <p:txBody>
          <a:bodyPr/>
          <a:lstStyle/>
          <a:p>
            <a:fld id="{5D0D75B0-F855-44C7-B9CB-481A2FE4843B}" type="datetimeFigureOut">
              <a:rPr lang="en-US" smtClean="0"/>
              <a:t>9/22/2022</a:t>
            </a:fld>
            <a:endParaRPr lang="en-US"/>
          </a:p>
        </p:txBody>
      </p:sp>
      <p:sp>
        <p:nvSpPr>
          <p:cNvPr id="5" name="Footer Placeholder 4">
            <a:extLst>
              <a:ext uri="{FF2B5EF4-FFF2-40B4-BE49-F238E27FC236}">
                <a16:creationId xmlns:a16="http://schemas.microsoft.com/office/drawing/2014/main" id="{460E1C68-E00C-E510-1270-E9E5D302F3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B615E-A8B5-6132-5DFD-65F797A1FC3B}"/>
              </a:ext>
            </a:extLst>
          </p:cNvPr>
          <p:cNvSpPr>
            <a:spLocks noGrp="1"/>
          </p:cNvSpPr>
          <p:nvPr>
            <p:ph type="sldNum" sz="quarter" idx="12"/>
          </p:nvPr>
        </p:nvSpPr>
        <p:spPr/>
        <p:txBody>
          <a:bodyPr/>
          <a:lstStyle/>
          <a:p>
            <a:fld id="{F0929665-9D78-4ECA-88C7-11118DEC04D4}" type="slidenum">
              <a:rPr lang="en-US" smtClean="0"/>
              <a:t>‹#›</a:t>
            </a:fld>
            <a:endParaRPr lang="en-US"/>
          </a:p>
        </p:txBody>
      </p:sp>
    </p:spTree>
    <p:extLst>
      <p:ext uri="{BB962C8B-B14F-4D97-AF65-F5344CB8AC3E}">
        <p14:creationId xmlns:p14="http://schemas.microsoft.com/office/powerpoint/2010/main" val="2211575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BDCE5-F274-B40F-EF4D-2D1B1679B2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C88410-BAF5-F572-1878-F95DB738F2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7E79AB-64D7-5EE6-B55B-EA1AB5FC7F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C9C0D7-2F94-E45E-83E9-3516EFA18A94}"/>
              </a:ext>
            </a:extLst>
          </p:cNvPr>
          <p:cNvSpPr>
            <a:spLocks noGrp="1"/>
          </p:cNvSpPr>
          <p:nvPr>
            <p:ph type="dt" sz="half" idx="10"/>
          </p:nvPr>
        </p:nvSpPr>
        <p:spPr/>
        <p:txBody>
          <a:bodyPr/>
          <a:lstStyle/>
          <a:p>
            <a:fld id="{5D0D75B0-F855-44C7-B9CB-481A2FE4843B}" type="datetimeFigureOut">
              <a:rPr lang="en-US" smtClean="0"/>
              <a:t>9/22/2022</a:t>
            </a:fld>
            <a:endParaRPr lang="en-US"/>
          </a:p>
        </p:txBody>
      </p:sp>
      <p:sp>
        <p:nvSpPr>
          <p:cNvPr id="6" name="Footer Placeholder 5">
            <a:extLst>
              <a:ext uri="{FF2B5EF4-FFF2-40B4-BE49-F238E27FC236}">
                <a16:creationId xmlns:a16="http://schemas.microsoft.com/office/drawing/2014/main" id="{D6D207C9-B485-1E3D-9F4B-30F8B08836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06D724-B1C7-058D-66FA-6CB07308AD86}"/>
              </a:ext>
            </a:extLst>
          </p:cNvPr>
          <p:cNvSpPr>
            <a:spLocks noGrp="1"/>
          </p:cNvSpPr>
          <p:nvPr>
            <p:ph type="sldNum" sz="quarter" idx="12"/>
          </p:nvPr>
        </p:nvSpPr>
        <p:spPr/>
        <p:txBody>
          <a:bodyPr/>
          <a:lstStyle/>
          <a:p>
            <a:fld id="{F0929665-9D78-4ECA-88C7-11118DEC04D4}" type="slidenum">
              <a:rPr lang="en-US" smtClean="0"/>
              <a:t>‹#›</a:t>
            </a:fld>
            <a:endParaRPr lang="en-US"/>
          </a:p>
        </p:txBody>
      </p:sp>
    </p:spTree>
    <p:extLst>
      <p:ext uri="{BB962C8B-B14F-4D97-AF65-F5344CB8AC3E}">
        <p14:creationId xmlns:p14="http://schemas.microsoft.com/office/powerpoint/2010/main" val="1622012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B2837-2A49-AD87-3C49-F0391088990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B45B8F-1566-347B-3AA5-26988CBDE8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BE09DB-886A-2D43-DE76-9FF1BB8192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1AF322-6F6E-D281-8223-C6A6840519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8EB996-B920-F38F-CE06-754387FB26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22FBAD-3C80-AC90-F9E3-C8FCDC5616B0}"/>
              </a:ext>
            </a:extLst>
          </p:cNvPr>
          <p:cNvSpPr>
            <a:spLocks noGrp="1"/>
          </p:cNvSpPr>
          <p:nvPr>
            <p:ph type="dt" sz="half" idx="10"/>
          </p:nvPr>
        </p:nvSpPr>
        <p:spPr/>
        <p:txBody>
          <a:bodyPr/>
          <a:lstStyle/>
          <a:p>
            <a:fld id="{5D0D75B0-F855-44C7-B9CB-481A2FE4843B}" type="datetimeFigureOut">
              <a:rPr lang="en-US" smtClean="0"/>
              <a:t>9/22/2022</a:t>
            </a:fld>
            <a:endParaRPr lang="en-US"/>
          </a:p>
        </p:txBody>
      </p:sp>
      <p:sp>
        <p:nvSpPr>
          <p:cNvPr id="8" name="Footer Placeholder 7">
            <a:extLst>
              <a:ext uri="{FF2B5EF4-FFF2-40B4-BE49-F238E27FC236}">
                <a16:creationId xmlns:a16="http://schemas.microsoft.com/office/drawing/2014/main" id="{F85A0079-36ED-1C11-A38B-C7EBAD0669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EF7989-E690-B61C-313E-53898333ED36}"/>
              </a:ext>
            </a:extLst>
          </p:cNvPr>
          <p:cNvSpPr>
            <a:spLocks noGrp="1"/>
          </p:cNvSpPr>
          <p:nvPr>
            <p:ph type="sldNum" sz="quarter" idx="12"/>
          </p:nvPr>
        </p:nvSpPr>
        <p:spPr/>
        <p:txBody>
          <a:bodyPr/>
          <a:lstStyle/>
          <a:p>
            <a:fld id="{F0929665-9D78-4ECA-88C7-11118DEC04D4}" type="slidenum">
              <a:rPr lang="en-US" smtClean="0"/>
              <a:t>‹#›</a:t>
            </a:fld>
            <a:endParaRPr lang="en-US"/>
          </a:p>
        </p:txBody>
      </p:sp>
    </p:spTree>
    <p:extLst>
      <p:ext uri="{BB962C8B-B14F-4D97-AF65-F5344CB8AC3E}">
        <p14:creationId xmlns:p14="http://schemas.microsoft.com/office/powerpoint/2010/main" val="2517683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DE703-965A-DAEF-78F0-2F858209CC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B93D72-8AAB-AB4D-B61D-F0C5D4F47EDB}"/>
              </a:ext>
            </a:extLst>
          </p:cNvPr>
          <p:cNvSpPr>
            <a:spLocks noGrp="1"/>
          </p:cNvSpPr>
          <p:nvPr>
            <p:ph type="dt" sz="half" idx="10"/>
          </p:nvPr>
        </p:nvSpPr>
        <p:spPr/>
        <p:txBody>
          <a:bodyPr/>
          <a:lstStyle/>
          <a:p>
            <a:fld id="{5D0D75B0-F855-44C7-B9CB-481A2FE4843B}" type="datetimeFigureOut">
              <a:rPr lang="en-US" smtClean="0"/>
              <a:t>9/22/2022</a:t>
            </a:fld>
            <a:endParaRPr lang="en-US"/>
          </a:p>
        </p:txBody>
      </p:sp>
      <p:sp>
        <p:nvSpPr>
          <p:cNvPr id="4" name="Footer Placeholder 3">
            <a:extLst>
              <a:ext uri="{FF2B5EF4-FFF2-40B4-BE49-F238E27FC236}">
                <a16:creationId xmlns:a16="http://schemas.microsoft.com/office/drawing/2014/main" id="{3DD753C0-12E5-DA87-55E2-4126D9CDE9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E9587B-4574-10CF-0234-9CECFD8D6408}"/>
              </a:ext>
            </a:extLst>
          </p:cNvPr>
          <p:cNvSpPr>
            <a:spLocks noGrp="1"/>
          </p:cNvSpPr>
          <p:nvPr>
            <p:ph type="sldNum" sz="quarter" idx="12"/>
          </p:nvPr>
        </p:nvSpPr>
        <p:spPr/>
        <p:txBody>
          <a:bodyPr/>
          <a:lstStyle/>
          <a:p>
            <a:fld id="{F0929665-9D78-4ECA-88C7-11118DEC04D4}" type="slidenum">
              <a:rPr lang="en-US" smtClean="0"/>
              <a:t>‹#›</a:t>
            </a:fld>
            <a:endParaRPr lang="en-US"/>
          </a:p>
        </p:txBody>
      </p:sp>
    </p:spTree>
    <p:extLst>
      <p:ext uri="{BB962C8B-B14F-4D97-AF65-F5344CB8AC3E}">
        <p14:creationId xmlns:p14="http://schemas.microsoft.com/office/powerpoint/2010/main" val="811738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001F13-65E7-3208-9407-9CB60935EF6E}"/>
              </a:ext>
            </a:extLst>
          </p:cNvPr>
          <p:cNvSpPr>
            <a:spLocks noGrp="1"/>
          </p:cNvSpPr>
          <p:nvPr>
            <p:ph type="dt" sz="half" idx="10"/>
          </p:nvPr>
        </p:nvSpPr>
        <p:spPr/>
        <p:txBody>
          <a:bodyPr/>
          <a:lstStyle/>
          <a:p>
            <a:fld id="{5D0D75B0-F855-44C7-B9CB-481A2FE4843B}" type="datetimeFigureOut">
              <a:rPr lang="en-US" smtClean="0"/>
              <a:t>9/22/2022</a:t>
            </a:fld>
            <a:endParaRPr lang="en-US"/>
          </a:p>
        </p:txBody>
      </p:sp>
      <p:sp>
        <p:nvSpPr>
          <p:cNvPr id="3" name="Footer Placeholder 2">
            <a:extLst>
              <a:ext uri="{FF2B5EF4-FFF2-40B4-BE49-F238E27FC236}">
                <a16:creationId xmlns:a16="http://schemas.microsoft.com/office/drawing/2014/main" id="{0193FFDE-0982-522B-4554-A94FADC8B2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F9B7FB-182B-36C0-585B-49E858687AF5}"/>
              </a:ext>
            </a:extLst>
          </p:cNvPr>
          <p:cNvSpPr>
            <a:spLocks noGrp="1"/>
          </p:cNvSpPr>
          <p:nvPr>
            <p:ph type="sldNum" sz="quarter" idx="12"/>
          </p:nvPr>
        </p:nvSpPr>
        <p:spPr/>
        <p:txBody>
          <a:bodyPr/>
          <a:lstStyle/>
          <a:p>
            <a:fld id="{F0929665-9D78-4ECA-88C7-11118DEC04D4}" type="slidenum">
              <a:rPr lang="en-US" smtClean="0"/>
              <a:t>‹#›</a:t>
            </a:fld>
            <a:endParaRPr lang="en-US"/>
          </a:p>
        </p:txBody>
      </p:sp>
    </p:spTree>
    <p:extLst>
      <p:ext uri="{BB962C8B-B14F-4D97-AF65-F5344CB8AC3E}">
        <p14:creationId xmlns:p14="http://schemas.microsoft.com/office/powerpoint/2010/main" val="119332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AA0CB-AC52-3508-FA73-692BE8B8D4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09E7DE-002B-101E-148C-70B3947916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933BC57-AC3C-D280-C433-6A8542C1DE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B79541-DBBF-AC7D-B4B2-838D7639FBB1}"/>
              </a:ext>
            </a:extLst>
          </p:cNvPr>
          <p:cNvSpPr>
            <a:spLocks noGrp="1"/>
          </p:cNvSpPr>
          <p:nvPr>
            <p:ph type="dt" sz="half" idx="10"/>
          </p:nvPr>
        </p:nvSpPr>
        <p:spPr/>
        <p:txBody>
          <a:bodyPr/>
          <a:lstStyle/>
          <a:p>
            <a:fld id="{5D0D75B0-F855-44C7-B9CB-481A2FE4843B}" type="datetimeFigureOut">
              <a:rPr lang="en-US" smtClean="0"/>
              <a:t>9/22/2022</a:t>
            </a:fld>
            <a:endParaRPr lang="en-US"/>
          </a:p>
        </p:txBody>
      </p:sp>
      <p:sp>
        <p:nvSpPr>
          <p:cNvPr id="6" name="Footer Placeholder 5">
            <a:extLst>
              <a:ext uri="{FF2B5EF4-FFF2-40B4-BE49-F238E27FC236}">
                <a16:creationId xmlns:a16="http://schemas.microsoft.com/office/drawing/2014/main" id="{6A9905D0-4A48-025B-3FBC-B623CB40F6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D7C57B-A7A9-AEA0-BB44-D64B0823A715}"/>
              </a:ext>
            </a:extLst>
          </p:cNvPr>
          <p:cNvSpPr>
            <a:spLocks noGrp="1"/>
          </p:cNvSpPr>
          <p:nvPr>
            <p:ph type="sldNum" sz="quarter" idx="12"/>
          </p:nvPr>
        </p:nvSpPr>
        <p:spPr/>
        <p:txBody>
          <a:bodyPr/>
          <a:lstStyle/>
          <a:p>
            <a:fld id="{F0929665-9D78-4ECA-88C7-11118DEC04D4}" type="slidenum">
              <a:rPr lang="en-US" smtClean="0"/>
              <a:t>‹#›</a:t>
            </a:fld>
            <a:endParaRPr lang="en-US"/>
          </a:p>
        </p:txBody>
      </p:sp>
    </p:spTree>
    <p:extLst>
      <p:ext uri="{BB962C8B-B14F-4D97-AF65-F5344CB8AC3E}">
        <p14:creationId xmlns:p14="http://schemas.microsoft.com/office/powerpoint/2010/main" val="1508080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87B58-CC56-33C1-5309-8CAA48DE5C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786369-A529-4594-CAF1-085906EC5B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1E2F62A-052F-788D-D9F5-E9E2DC8BC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02F850-4524-C034-4B15-97E0A06FDC0A}"/>
              </a:ext>
            </a:extLst>
          </p:cNvPr>
          <p:cNvSpPr>
            <a:spLocks noGrp="1"/>
          </p:cNvSpPr>
          <p:nvPr>
            <p:ph type="dt" sz="half" idx="10"/>
          </p:nvPr>
        </p:nvSpPr>
        <p:spPr/>
        <p:txBody>
          <a:bodyPr/>
          <a:lstStyle/>
          <a:p>
            <a:fld id="{5D0D75B0-F855-44C7-B9CB-481A2FE4843B}" type="datetimeFigureOut">
              <a:rPr lang="en-US" smtClean="0"/>
              <a:t>9/22/2022</a:t>
            </a:fld>
            <a:endParaRPr lang="en-US"/>
          </a:p>
        </p:txBody>
      </p:sp>
      <p:sp>
        <p:nvSpPr>
          <p:cNvPr id="6" name="Footer Placeholder 5">
            <a:extLst>
              <a:ext uri="{FF2B5EF4-FFF2-40B4-BE49-F238E27FC236}">
                <a16:creationId xmlns:a16="http://schemas.microsoft.com/office/drawing/2014/main" id="{9E9799CE-CF13-CBE1-3BB5-D5ADB3ABF4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741A78-F99B-4E0E-FA53-7F2CF535A8C9}"/>
              </a:ext>
            </a:extLst>
          </p:cNvPr>
          <p:cNvSpPr>
            <a:spLocks noGrp="1"/>
          </p:cNvSpPr>
          <p:nvPr>
            <p:ph type="sldNum" sz="quarter" idx="12"/>
          </p:nvPr>
        </p:nvSpPr>
        <p:spPr/>
        <p:txBody>
          <a:bodyPr/>
          <a:lstStyle/>
          <a:p>
            <a:fld id="{F0929665-9D78-4ECA-88C7-11118DEC04D4}" type="slidenum">
              <a:rPr lang="en-US" smtClean="0"/>
              <a:t>‹#›</a:t>
            </a:fld>
            <a:endParaRPr lang="en-US"/>
          </a:p>
        </p:txBody>
      </p:sp>
    </p:spTree>
    <p:extLst>
      <p:ext uri="{BB962C8B-B14F-4D97-AF65-F5344CB8AC3E}">
        <p14:creationId xmlns:p14="http://schemas.microsoft.com/office/powerpoint/2010/main" val="2055994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883D26-618B-9008-B9E8-36EC4BEE8F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856EE0-D6BA-6FFA-B65B-21D2EEDC3D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2DD088-5A84-7EF7-FD46-4FDF780393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0D75B0-F855-44C7-B9CB-481A2FE4843B}" type="datetimeFigureOut">
              <a:rPr lang="en-US" smtClean="0"/>
              <a:t>9/22/2022</a:t>
            </a:fld>
            <a:endParaRPr lang="en-US"/>
          </a:p>
        </p:txBody>
      </p:sp>
      <p:sp>
        <p:nvSpPr>
          <p:cNvPr id="5" name="Footer Placeholder 4">
            <a:extLst>
              <a:ext uri="{FF2B5EF4-FFF2-40B4-BE49-F238E27FC236}">
                <a16:creationId xmlns:a16="http://schemas.microsoft.com/office/drawing/2014/main" id="{A00C5143-6465-7A64-F511-471365FB5F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509213D-C5AA-630A-9F1F-572407C9A2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929665-9D78-4ECA-88C7-11118DEC04D4}" type="slidenum">
              <a:rPr lang="en-US" smtClean="0"/>
              <a:t>‹#›</a:t>
            </a:fld>
            <a:endParaRPr lang="en-US"/>
          </a:p>
        </p:txBody>
      </p:sp>
    </p:spTree>
    <p:extLst>
      <p:ext uri="{BB962C8B-B14F-4D97-AF65-F5344CB8AC3E}">
        <p14:creationId xmlns:p14="http://schemas.microsoft.com/office/powerpoint/2010/main" val="396721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93499-A868-C5B1-EC67-76A36E8C22F5}"/>
              </a:ext>
            </a:extLst>
          </p:cNvPr>
          <p:cNvSpPr>
            <a:spLocks noGrp="1"/>
          </p:cNvSpPr>
          <p:nvPr>
            <p:ph type="ctrTitle"/>
          </p:nvPr>
        </p:nvSpPr>
        <p:spPr>
          <a:xfrm>
            <a:off x="445828" y="504968"/>
            <a:ext cx="5650171" cy="4572001"/>
          </a:xfrm>
        </p:spPr>
        <p:txBody>
          <a:bodyPr anchor="t">
            <a:noAutofit/>
          </a:bodyPr>
          <a:lstStyle/>
          <a:p>
            <a:r>
              <a:rPr lang="en-US" sz="9600" dirty="0">
                <a:latin typeface="BadaBoom BB" panose="020B0603050302020204" pitchFamily="34" charset="0"/>
              </a:rPr>
              <a:t>The Strength of </a:t>
            </a:r>
            <a:r>
              <a:rPr lang="en-US" sz="12000" dirty="0">
                <a:latin typeface="BadaBoom BB" panose="020B0603050302020204" pitchFamily="34" charset="0"/>
              </a:rPr>
              <a:t>Israel</a:t>
            </a:r>
          </a:p>
        </p:txBody>
      </p:sp>
      <p:sp>
        <p:nvSpPr>
          <p:cNvPr id="3" name="Subtitle 2">
            <a:extLst>
              <a:ext uri="{FF2B5EF4-FFF2-40B4-BE49-F238E27FC236}">
                <a16:creationId xmlns:a16="http://schemas.microsoft.com/office/drawing/2014/main" id="{A1E05C65-B7FD-55FE-63A1-58B561403CD1}"/>
              </a:ext>
            </a:extLst>
          </p:cNvPr>
          <p:cNvSpPr>
            <a:spLocks noGrp="1"/>
          </p:cNvSpPr>
          <p:nvPr>
            <p:ph type="subTitle" idx="1"/>
          </p:nvPr>
        </p:nvSpPr>
        <p:spPr>
          <a:xfrm>
            <a:off x="941696" y="5400377"/>
            <a:ext cx="4863152" cy="1172183"/>
          </a:xfrm>
        </p:spPr>
        <p:txBody>
          <a:bodyPr>
            <a:normAutofit/>
          </a:bodyPr>
          <a:lstStyle/>
          <a:p>
            <a:r>
              <a:rPr lang="en-US" sz="4800" b="1" dirty="0"/>
              <a:t>1 Samuel 15</a:t>
            </a:r>
          </a:p>
        </p:txBody>
      </p:sp>
      <p:pic>
        <p:nvPicPr>
          <p:cNvPr id="5" name="Picture 4" descr="Logo&#10;&#10;Description automatically generated">
            <a:extLst>
              <a:ext uri="{FF2B5EF4-FFF2-40B4-BE49-F238E27FC236}">
                <a16:creationId xmlns:a16="http://schemas.microsoft.com/office/drawing/2014/main" id="{08D735C6-B56B-07F7-F23F-5A95E8B2D9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7153" y="-459185"/>
            <a:ext cx="5650172" cy="8240827"/>
          </a:xfrm>
          <a:prstGeom prst="rect">
            <a:avLst/>
          </a:prstGeom>
        </p:spPr>
      </p:pic>
    </p:spTree>
    <p:extLst>
      <p:ext uri="{BB962C8B-B14F-4D97-AF65-F5344CB8AC3E}">
        <p14:creationId xmlns:p14="http://schemas.microsoft.com/office/powerpoint/2010/main" val="2917058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93499-A868-C5B1-EC67-76A36E8C22F5}"/>
              </a:ext>
            </a:extLst>
          </p:cNvPr>
          <p:cNvSpPr>
            <a:spLocks noGrp="1"/>
          </p:cNvSpPr>
          <p:nvPr>
            <p:ph type="ctrTitle"/>
          </p:nvPr>
        </p:nvSpPr>
        <p:spPr>
          <a:xfrm>
            <a:off x="277092" y="181329"/>
            <a:ext cx="11720944" cy="1172183"/>
          </a:xfrm>
        </p:spPr>
        <p:txBody>
          <a:bodyPr anchor="t">
            <a:noAutofit/>
          </a:bodyPr>
          <a:lstStyle/>
          <a:p>
            <a:r>
              <a:rPr lang="en-US" dirty="0">
                <a:latin typeface="BadaBoom BB" panose="020B0603050302020204" pitchFamily="34" charset="0"/>
              </a:rPr>
              <a:t>Lessons Learned from Saul’s Disobedience</a:t>
            </a:r>
          </a:p>
        </p:txBody>
      </p:sp>
      <p:sp>
        <p:nvSpPr>
          <p:cNvPr id="3" name="Subtitle 2">
            <a:extLst>
              <a:ext uri="{FF2B5EF4-FFF2-40B4-BE49-F238E27FC236}">
                <a16:creationId xmlns:a16="http://schemas.microsoft.com/office/drawing/2014/main" id="{A1E05C65-B7FD-55FE-63A1-58B561403CD1}"/>
              </a:ext>
            </a:extLst>
          </p:cNvPr>
          <p:cNvSpPr>
            <a:spLocks noGrp="1"/>
          </p:cNvSpPr>
          <p:nvPr>
            <p:ph type="subTitle" idx="1"/>
          </p:nvPr>
        </p:nvSpPr>
        <p:spPr>
          <a:xfrm>
            <a:off x="429491" y="1353513"/>
            <a:ext cx="11166763" cy="5219048"/>
          </a:xfrm>
        </p:spPr>
        <p:txBody>
          <a:bodyPr>
            <a:normAutofit/>
          </a:bodyPr>
          <a:lstStyle/>
          <a:p>
            <a:pPr marL="685800" indent="-685800" algn="l">
              <a:spcBef>
                <a:spcPts val="0"/>
              </a:spcBef>
              <a:spcAft>
                <a:spcPts val="400"/>
              </a:spcAft>
              <a:buFont typeface="Arial" panose="020B0604020202020204" pitchFamily="34" charset="0"/>
              <a:buChar char="•"/>
            </a:pPr>
            <a:r>
              <a:rPr lang="en-US" sz="4400" b="1" dirty="0"/>
              <a:t>There are consequences for our sin</a:t>
            </a:r>
          </a:p>
          <a:p>
            <a:pPr algn="l" defTabSz="603250">
              <a:spcBef>
                <a:spcPts val="0"/>
              </a:spcBef>
              <a:spcAft>
                <a:spcPts val="400"/>
              </a:spcAft>
            </a:pPr>
            <a:r>
              <a:rPr lang="en-US" sz="4400" b="1" dirty="0"/>
              <a:t>		</a:t>
            </a:r>
            <a:r>
              <a:rPr lang="en-US" sz="4400" dirty="0"/>
              <a:t>Galatians 6:7-8; Proverbs 11:27-19</a:t>
            </a:r>
          </a:p>
          <a:p>
            <a:pPr marL="685800" indent="-685800" algn="l">
              <a:spcBef>
                <a:spcPts val="0"/>
              </a:spcBef>
              <a:spcAft>
                <a:spcPts val="400"/>
              </a:spcAft>
              <a:buFont typeface="Arial" panose="020B0604020202020204" pitchFamily="34" charset="0"/>
              <a:buChar char="•"/>
            </a:pPr>
            <a:r>
              <a:rPr lang="en-US" sz="4400" b="1" dirty="0"/>
              <a:t>Certain aspects of God’s dealings                   with man are not negotiable</a:t>
            </a:r>
          </a:p>
          <a:p>
            <a:pPr algn="l" defTabSz="603250">
              <a:spcBef>
                <a:spcPts val="0"/>
              </a:spcBef>
              <a:spcAft>
                <a:spcPts val="400"/>
              </a:spcAft>
            </a:pPr>
            <a:r>
              <a:rPr lang="en-US" sz="4400" b="1" dirty="0"/>
              <a:t>		</a:t>
            </a:r>
            <a:r>
              <a:rPr lang="en-US" sz="4400" dirty="0"/>
              <a:t>2 Peter 3:9-10 ; 2 Thess. 1:6-8</a:t>
            </a:r>
          </a:p>
          <a:p>
            <a:pPr marL="685800" indent="-685800" algn="l">
              <a:spcBef>
                <a:spcPts val="0"/>
              </a:spcBef>
              <a:spcAft>
                <a:spcPts val="400"/>
              </a:spcAft>
              <a:buFont typeface="Arial" panose="020B0604020202020204" pitchFamily="34" charset="0"/>
              <a:buChar char="•"/>
            </a:pPr>
            <a:r>
              <a:rPr lang="en-US" sz="4400" b="1" dirty="0"/>
              <a:t>God is faithful in dealing                                   with mankind</a:t>
            </a:r>
          </a:p>
          <a:p>
            <a:pPr algn="l" defTabSz="603250">
              <a:spcBef>
                <a:spcPts val="0"/>
              </a:spcBef>
              <a:spcAft>
                <a:spcPts val="400"/>
              </a:spcAft>
            </a:pPr>
            <a:r>
              <a:rPr lang="en-US" sz="4400" b="1" dirty="0"/>
              <a:t>		</a:t>
            </a:r>
            <a:r>
              <a:rPr lang="en-US" sz="4400" dirty="0"/>
              <a:t>Hebrews 6:13-18; Psalm 9:10</a:t>
            </a:r>
          </a:p>
        </p:txBody>
      </p:sp>
      <p:pic>
        <p:nvPicPr>
          <p:cNvPr id="5" name="Picture 4" descr="Logo&#10;&#10;Description automatically generated">
            <a:extLst>
              <a:ext uri="{FF2B5EF4-FFF2-40B4-BE49-F238E27FC236}">
                <a16:creationId xmlns:a16="http://schemas.microsoft.com/office/drawing/2014/main" id="{08D735C6-B56B-07F7-F23F-5A95E8B2D9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89136" y="1181111"/>
            <a:ext cx="4465875" cy="6513520"/>
          </a:xfrm>
          <a:prstGeom prst="rect">
            <a:avLst/>
          </a:prstGeom>
        </p:spPr>
      </p:pic>
    </p:spTree>
    <p:extLst>
      <p:ext uri="{BB962C8B-B14F-4D97-AF65-F5344CB8AC3E}">
        <p14:creationId xmlns:p14="http://schemas.microsoft.com/office/powerpoint/2010/main" val="127712816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anim calcmode="lin" valueType="num">
                                      <p:cBhvr>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93499-A868-C5B1-EC67-76A36E8C22F5}"/>
              </a:ext>
            </a:extLst>
          </p:cNvPr>
          <p:cNvSpPr>
            <a:spLocks noGrp="1"/>
          </p:cNvSpPr>
          <p:nvPr>
            <p:ph type="ctrTitle"/>
          </p:nvPr>
        </p:nvSpPr>
        <p:spPr>
          <a:xfrm>
            <a:off x="1262691" y="254208"/>
            <a:ext cx="4833309" cy="1172183"/>
          </a:xfrm>
        </p:spPr>
        <p:txBody>
          <a:bodyPr anchor="t">
            <a:noAutofit/>
          </a:bodyPr>
          <a:lstStyle/>
          <a:p>
            <a:r>
              <a:rPr lang="en-US" sz="7200" dirty="0">
                <a:latin typeface="BadaBoom BB" panose="020B0603050302020204" pitchFamily="34" charset="0"/>
              </a:rPr>
              <a:t>Conclusion</a:t>
            </a:r>
            <a:endParaRPr lang="en-US" sz="8800" dirty="0">
              <a:latin typeface="BadaBoom BB" panose="020B0603050302020204" pitchFamily="34" charset="0"/>
            </a:endParaRPr>
          </a:p>
        </p:txBody>
      </p:sp>
      <p:sp>
        <p:nvSpPr>
          <p:cNvPr id="3" name="Subtitle 2">
            <a:extLst>
              <a:ext uri="{FF2B5EF4-FFF2-40B4-BE49-F238E27FC236}">
                <a16:creationId xmlns:a16="http://schemas.microsoft.com/office/drawing/2014/main" id="{A1E05C65-B7FD-55FE-63A1-58B561403CD1}"/>
              </a:ext>
            </a:extLst>
          </p:cNvPr>
          <p:cNvSpPr>
            <a:spLocks noGrp="1"/>
          </p:cNvSpPr>
          <p:nvPr>
            <p:ph type="subTitle" idx="1"/>
          </p:nvPr>
        </p:nvSpPr>
        <p:spPr>
          <a:xfrm>
            <a:off x="384048" y="1389815"/>
            <a:ext cx="6528815" cy="5431609"/>
          </a:xfrm>
        </p:spPr>
        <p:txBody>
          <a:bodyPr>
            <a:normAutofit/>
          </a:bodyPr>
          <a:lstStyle/>
          <a:p>
            <a:r>
              <a:rPr lang="en-US" sz="4000" dirty="0"/>
              <a:t>God was the</a:t>
            </a:r>
            <a:br>
              <a:rPr lang="en-US" sz="4000" dirty="0"/>
            </a:br>
            <a:r>
              <a:rPr lang="en-US" sz="4000" dirty="0"/>
              <a:t>Strength of Israel</a:t>
            </a:r>
          </a:p>
          <a:p>
            <a:endParaRPr lang="en-US" sz="1000" dirty="0"/>
          </a:p>
          <a:p>
            <a:r>
              <a:rPr lang="en-US" sz="4000" dirty="0"/>
              <a:t>God is our Strength </a:t>
            </a:r>
            <a:br>
              <a:rPr lang="en-US" sz="4000" dirty="0"/>
            </a:br>
            <a:r>
              <a:rPr lang="en-US" sz="4000" dirty="0"/>
              <a:t>as well</a:t>
            </a:r>
          </a:p>
          <a:p>
            <a:endParaRPr lang="en-US" sz="1000" dirty="0"/>
          </a:p>
          <a:p>
            <a:r>
              <a:rPr lang="en-US" sz="4000" b="1" dirty="0"/>
              <a:t>His steadfastness gives us a foundation that enables us. We too are strong, in Him!</a:t>
            </a:r>
          </a:p>
        </p:txBody>
      </p:sp>
      <p:pic>
        <p:nvPicPr>
          <p:cNvPr id="5" name="Picture 4" descr="Logo&#10;&#10;Description automatically generated">
            <a:extLst>
              <a:ext uri="{FF2B5EF4-FFF2-40B4-BE49-F238E27FC236}">
                <a16:creationId xmlns:a16="http://schemas.microsoft.com/office/drawing/2014/main" id="{08D735C6-B56B-07F7-F23F-5A95E8B2D9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7153" y="-459185"/>
            <a:ext cx="5650172" cy="8240827"/>
          </a:xfrm>
          <a:prstGeom prst="rect">
            <a:avLst/>
          </a:prstGeom>
        </p:spPr>
      </p:pic>
    </p:spTree>
    <p:extLst>
      <p:ext uri="{BB962C8B-B14F-4D97-AF65-F5344CB8AC3E}">
        <p14:creationId xmlns:p14="http://schemas.microsoft.com/office/powerpoint/2010/main" val="347431030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1976</TotalTime>
  <Words>2324</Words>
  <Application>Microsoft Office PowerPoint</Application>
  <PresentationFormat>Widescreen</PresentationFormat>
  <Paragraphs>89</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Calibri</vt:lpstr>
      <vt:lpstr>Arial</vt:lpstr>
      <vt:lpstr>Calibri Light</vt:lpstr>
      <vt:lpstr>BadaBoom BB</vt:lpstr>
      <vt:lpstr>Office Theme</vt:lpstr>
      <vt:lpstr>The Strength of Israel</vt:lpstr>
      <vt:lpstr>Lessons Learned from Saul’s Disobedience</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Strength of Israel</dc:title>
  <dc:creator>Stan Cox</dc:creator>
  <cp:lastModifiedBy>Stan Cox</cp:lastModifiedBy>
  <cp:revision>1</cp:revision>
  <dcterms:created xsi:type="dcterms:W3CDTF">2022-09-22T16:33:11Z</dcterms:created>
  <dcterms:modified xsi:type="dcterms:W3CDTF">2022-09-24T01:29:18Z</dcterms:modified>
</cp:coreProperties>
</file>