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9" r:id="rId3"/>
    <p:sldId id="258" r:id="rId4"/>
    <p:sldId id="260" r:id="rId5"/>
    <p:sldId id="263" r:id="rId6"/>
    <p:sldId id="261" r:id="rId7"/>
    <p:sldId id="264" r:id="rId8"/>
    <p:sldId id="262" r:id="rId9"/>
    <p:sldId id="257" r:id="rId1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060" autoAdjust="0"/>
  </p:normalViewPr>
  <p:slideViewPr>
    <p:cSldViewPr>
      <p:cViewPr varScale="1">
        <p:scale>
          <a:sx n="56" d="100"/>
          <a:sy n="56" d="100"/>
        </p:scale>
        <p:origin x="-1692" y="-90"/>
      </p:cViewPr>
      <p:guideLst>
        <p:guide orient="horz" pos="2160"/>
        <p:guide pos="2880"/>
      </p:guideLst>
    </p:cSldViewPr>
  </p:slideViewPr>
  <p:notesTextViewPr>
    <p:cViewPr>
      <p:scale>
        <a:sx n="1" d="1"/>
        <a:sy n="1" d="1"/>
      </p:scale>
      <p:origin x="0" y="0"/>
    </p:cViewPr>
  </p:notesTextViewPr>
  <p:notesViewPr>
    <p:cSldViewPr>
      <p:cViewPr>
        <p:scale>
          <a:sx n="200" d="100"/>
          <a:sy n="200" d="100"/>
        </p:scale>
        <p:origin x="-72" y="8442"/>
      </p:cViewPr>
      <p:guideLst>
        <p:guide orient="horz" pos="2932"/>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56739" y="155152"/>
            <a:ext cx="3056414" cy="465455"/>
          </a:xfrm>
          <a:prstGeom prst="rect">
            <a:avLst/>
          </a:prstGeom>
        </p:spPr>
        <p:txBody>
          <a:bodyPr vert="horz" lIns="93497" tIns="46749" rIns="93497" bIns="46749" rtlCol="0"/>
          <a:lstStyle>
            <a:lvl1pPr algn="l">
              <a:defRPr sz="1200"/>
            </a:lvl1pPr>
          </a:lstStyle>
          <a:p>
            <a:r>
              <a:rPr lang="en-US" sz="1600" dirty="0">
                <a:latin typeface="Bernard MT Condensed" pitchFamily="18" charset="0"/>
              </a:rPr>
              <a:t>The Tax Collector (Luke 19:1-10)</a:t>
            </a:r>
          </a:p>
        </p:txBody>
      </p:sp>
      <p:sp>
        <p:nvSpPr>
          <p:cNvPr id="3" name="Date Placeholder 2"/>
          <p:cNvSpPr>
            <a:spLocks noGrp="1"/>
          </p:cNvSpPr>
          <p:nvPr>
            <p:ph type="dt" sz="quarter" idx="1"/>
          </p:nvPr>
        </p:nvSpPr>
        <p:spPr>
          <a:xfrm>
            <a:off x="3840110" y="155152"/>
            <a:ext cx="3056414" cy="465455"/>
          </a:xfrm>
          <a:prstGeom prst="rect">
            <a:avLst/>
          </a:prstGeom>
        </p:spPr>
        <p:txBody>
          <a:bodyPr vert="horz" lIns="93497" tIns="46749" rIns="93497" bIns="46749" rtlCol="0"/>
          <a:lstStyle>
            <a:lvl1pPr algn="r">
              <a:defRPr sz="1200"/>
            </a:lvl1pPr>
          </a:lstStyle>
          <a:p>
            <a:fld id="{C249814D-8B39-46F3-AA86-97E572C7F475}" type="datetimeFigureOut">
              <a:rPr lang="en-US" smtClean="0"/>
              <a:t>7/8/2012</a:t>
            </a:fld>
            <a:endParaRPr lang="en-US"/>
          </a:p>
        </p:txBody>
      </p:sp>
      <p:sp>
        <p:nvSpPr>
          <p:cNvPr id="4" name="Footer Placeholder 3"/>
          <p:cNvSpPr>
            <a:spLocks noGrp="1"/>
          </p:cNvSpPr>
          <p:nvPr>
            <p:ph type="ftr" sz="quarter" idx="2"/>
          </p:nvPr>
        </p:nvSpPr>
        <p:spPr>
          <a:xfrm>
            <a:off x="156739" y="8688493"/>
            <a:ext cx="3056414" cy="465455"/>
          </a:xfrm>
          <a:prstGeom prst="rect">
            <a:avLst/>
          </a:prstGeom>
        </p:spPr>
        <p:txBody>
          <a:bodyPr vert="horz" lIns="93497" tIns="46749" rIns="93497" bIns="46749" rtlCol="0" anchor="b"/>
          <a:lstStyle>
            <a:lvl1pPr algn="l">
              <a:defRPr sz="1200"/>
            </a:lvl1pPr>
          </a:lstStyle>
          <a:p>
            <a:r>
              <a:rPr lang="en-US" dirty="0" smtClean="0"/>
              <a:t>West Side church of Christ, Stan Cox</a:t>
            </a:r>
            <a:endParaRPr lang="en-US" dirty="0"/>
          </a:p>
        </p:txBody>
      </p:sp>
    </p:spTree>
    <p:extLst>
      <p:ext uri="{BB962C8B-B14F-4D97-AF65-F5344CB8AC3E}">
        <p14:creationId xmlns:p14="http://schemas.microsoft.com/office/powerpoint/2010/main" val="25648075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en-US"/>
          </a:p>
        </p:txBody>
      </p:sp>
      <p:sp>
        <p:nvSpPr>
          <p:cNvPr id="3" name="Date Placeholder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8532420B-8D3B-404D-A82B-00EF13A7CABB}" type="datetimeFigureOut">
              <a:rPr lang="en-US" smtClean="0"/>
              <a:t>7/8/2012</a:t>
            </a:fld>
            <a:endParaRPr lang="en-US"/>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a:p>
        </p:txBody>
      </p:sp>
      <p:sp>
        <p:nvSpPr>
          <p:cNvPr id="5" name="Notes Placeholder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en-US"/>
          </a:p>
        </p:txBody>
      </p:sp>
      <p:sp>
        <p:nvSpPr>
          <p:cNvPr id="7" name="Slide Number Placeholder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DA689955-775E-4865-8FD6-E19C552B7A8E}" type="slidenum">
              <a:rPr lang="en-US" smtClean="0"/>
              <a:t>‹#›</a:t>
            </a:fld>
            <a:endParaRPr lang="en-US"/>
          </a:p>
        </p:txBody>
      </p:sp>
    </p:spTree>
    <p:extLst>
      <p:ext uri="{BB962C8B-B14F-4D97-AF65-F5344CB8AC3E}">
        <p14:creationId xmlns:p14="http://schemas.microsoft.com/office/powerpoint/2010/main" val="28546714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Taken from some notes by Joe Price,</a:t>
            </a:r>
            <a:r>
              <a:rPr lang="en-US" baseline="0" dirty="0" smtClean="0"/>
              <a:t> in “The Spirit’s Sword” (May 26, 2002)</a:t>
            </a:r>
          </a:p>
          <a:p>
            <a:r>
              <a:rPr lang="en-US" baseline="0" dirty="0" smtClean="0"/>
              <a:t>Preached at West Side on July 8, 2012 PM</a:t>
            </a:r>
          </a:p>
          <a:p>
            <a:r>
              <a:rPr lang="en-US" baseline="0" dirty="0" smtClean="0"/>
              <a:t>Print Slides: 3, 8, 9</a:t>
            </a:r>
            <a:endParaRPr lang="en-US" dirty="0"/>
          </a:p>
        </p:txBody>
      </p:sp>
      <p:sp>
        <p:nvSpPr>
          <p:cNvPr id="4" name="Slide Number Placeholder 3"/>
          <p:cNvSpPr>
            <a:spLocks noGrp="1"/>
          </p:cNvSpPr>
          <p:nvPr>
            <p:ph type="sldNum" sz="quarter" idx="10"/>
          </p:nvPr>
        </p:nvSpPr>
        <p:spPr/>
        <p:txBody>
          <a:bodyPr/>
          <a:lstStyle/>
          <a:p>
            <a:fld id="{DA689955-775E-4865-8FD6-E19C552B7A8E}" type="slidenum">
              <a:rPr lang="en-US" smtClean="0"/>
              <a:t>9</a:t>
            </a:fld>
            <a:endParaRPr lang="en-US"/>
          </a:p>
        </p:txBody>
      </p:sp>
    </p:spTree>
    <p:extLst>
      <p:ext uri="{BB962C8B-B14F-4D97-AF65-F5344CB8AC3E}">
        <p14:creationId xmlns:p14="http://schemas.microsoft.com/office/powerpoint/2010/main" val="31059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Bernard MT Condensed"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bg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DE851FBE-2526-4A38-B9B3-D22200E3D5C3}"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559573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51FBE-2526-4A38-B9B3-D22200E3D5C3}"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2072921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51FBE-2526-4A38-B9B3-D22200E3D5C3}"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208896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E851FBE-2526-4A38-B9B3-D22200E3D5C3}"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85666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851FBE-2526-4A38-B9B3-D22200E3D5C3}" type="datetimeFigureOut">
              <a:rPr lang="en-US" smtClean="0"/>
              <a:t>7/8/2012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537378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E851FBE-2526-4A38-B9B3-D22200E3D5C3}"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6939401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E851FBE-2526-4A38-B9B3-D22200E3D5C3}" type="datetimeFigureOut">
              <a:rPr lang="en-US" smtClean="0"/>
              <a:t>7/8/2012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58154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851FBE-2526-4A38-B9B3-D22200E3D5C3}" type="datetimeFigureOut">
              <a:rPr lang="en-US" smtClean="0"/>
              <a:t>7/8/2012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3768962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851FBE-2526-4A38-B9B3-D22200E3D5C3}" type="datetimeFigureOut">
              <a:rPr lang="en-US" smtClean="0"/>
              <a:t>7/8/2012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966586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51FBE-2526-4A38-B9B3-D22200E3D5C3}"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95176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851FBE-2526-4A38-B9B3-D22200E3D5C3}" type="datetimeFigureOut">
              <a:rPr lang="en-US" smtClean="0"/>
              <a:t>7/8/2012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C30161-7557-4F01-B5F4-031FCE09843D}" type="slidenum">
              <a:rPr lang="en-US" smtClean="0"/>
              <a:t>‹#›</a:t>
            </a:fld>
            <a:endParaRPr lang="en-US"/>
          </a:p>
        </p:txBody>
      </p:sp>
    </p:spTree>
    <p:extLst>
      <p:ext uri="{BB962C8B-B14F-4D97-AF65-F5344CB8AC3E}">
        <p14:creationId xmlns:p14="http://schemas.microsoft.com/office/powerpoint/2010/main" val="1064775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851FBE-2526-4A38-B9B3-D22200E3D5C3}" type="datetimeFigureOut">
              <a:rPr lang="en-US" smtClean="0"/>
              <a:t>7/8/2012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C30161-7557-4F01-B5F4-031FCE09843D}" type="slidenum">
              <a:rPr lang="en-US" smtClean="0"/>
              <a:t>‹#›</a:t>
            </a:fld>
            <a:endParaRPr lang="en-US"/>
          </a:p>
        </p:txBody>
      </p:sp>
    </p:spTree>
    <p:extLst>
      <p:ext uri="{BB962C8B-B14F-4D97-AF65-F5344CB8AC3E}">
        <p14:creationId xmlns:p14="http://schemas.microsoft.com/office/powerpoint/2010/main" val="21896168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2400" y="-1066800"/>
            <a:ext cx="10566400" cy="7924800"/>
          </a:xfrm>
          <a:prstGeom prst="rect">
            <a:avLst/>
          </a:prstGeom>
        </p:spPr>
      </p:pic>
      <p:sp>
        <p:nvSpPr>
          <p:cNvPr id="2" name="Title 1"/>
          <p:cNvSpPr>
            <a:spLocks noGrp="1"/>
          </p:cNvSpPr>
          <p:nvPr>
            <p:ph type="ctrTitle"/>
          </p:nvPr>
        </p:nvSpPr>
        <p:spPr>
          <a:xfrm>
            <a:off x="304800" y="381000"/>
            <a:ext cx="5257800" cy="1470025"/>
          </a:xfrm>
        </p:spPr>
        <p:txBody>
          <a:bodyPr>
            <a:normAutofit/>
          </a:bodyPr>
          <a:lstStyle/>
          <a:p>
            <a:r>
              <a:rPr lang="en-US" sz="5400" dirty="0" smtClean="0">
                <a:solidFill>
                  <a:srgbClr val="FFFF00"/>
                </a:solidFill>
              </a:rPr>
              <a:t>The Tax Collector</a:t>
            </a:r>
            <a:endParaRPr lang="en-US" sz="5400" dirty="0">
              <a:solidFill>
                <a:srgbClr val="FFFF00"/>
              </a:solidFill>
            </a:endParaRPr>
          </a:p>
        </p:txBody>
      </p:sp>
      <p:sp>
        <p:nvSpPr>
          <p:cNvPr id="3" name="Subtitle 2"/>
          <p:cNvSpPr>
            <a:spLocks noGrp="1"/>
          </p:cNvSpPr>
          <p:nvPr>
            <p:ph type="subTitle" idx="1"/>
          </p:nvPr>
        </p:nvSpPr>
        <p:spPr>
          <a:xfrm>
            <a:off x="838200" y="2814637"/>
            <a:ext cx="4114800" cy="1752600"/>
          </a:xfrm>
        </p:spPr>
        <p:txBody>
          <a:bodyPr/>
          <a:lstStyle/>
          <a:p>
            <a:r>
              <a:rPr lang="en-US" sz="3600" b="1" dirty="0" smtClean="0"/>
              <a:t>Luke 19:1-10</a:t>
            </a:r>
          </a:p>
          <a:p>
            <a:r>
              <a:rPr lang="en-US" dirty="0" smtClean="0"/>
              <a:t>(Read)</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2057400"/>
            <a:ext cx="3047999" cy="269239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668028" y="5404991"/>
            <a:ext cx="7713971" cy="1077218"/>
          </a:xfrm>
          <a:prstGeom prst="rect">
            <a:avLst/>
          </a:prstGeom>
          <a:noFill/>
        </p:spPr>
        <p:txBody>
          <a:bodyPr wrap="none" rtlCol="0">
            <a:spAutoFit/>
          </a:bodyPr>
          <a:lstStyle/>
          <a:p>
            <a:pPr algn="ctr"/>
            <a:r>
              <a:rPr lang="en-US" sz="3200" b="1" dirty="0" smtClean="0">
                <a:solidFill>
                  <a:srgbClr val="FFFF00"/>
                </a:solidFill>
                <a:latin typeface="Georgia" pitchFamily="18" charset="0"/>
              </a:rPr>
              <a:t>Why were they unpopular,</a:t>
            </a:r>
          </a:p>
          <a:p>
            <a:pPr algn="ctr"/>
            <a:r>
              <a:rPr lang="en-US" sz="3200" b="1" dirty="0" smtClean="0">
                <a:solidFill>
                  <a:srgbClr val="FFFF00"/>
                </a:solidFill>
                <a:latin typeface="Georgia" pitchFamily="18" charset="0"/>
              </a:rPr>
              <a:t>and likened to the worst of sinners?</a:t>
            </a:r>
            <a:endParaRPr lang="en-US" sz="3200" b="1" dirty="0">
              <a:solidFill>
                <a:srgbClr val="FFFF00"/>
              </a:solidFill>
              <a:latin typeface="Georgia" pitchFamily="18" charset="0"/>
            </a:endParaRPr>
          </a:p>
        </p:txBody>
      </p:sp>
    </p:spTree>
    <p:extLst>
      <p:ext uri="{BB962C8B-B14F-4D97-AF65-F5344CB8AC3E}">
        <p14:creationId xmlns:p14="http://schemas.microsoft.com/office/powerpoint/2010/main" val="3867332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The Tax Collector</a:t>
            </a:r>
            <a:endParaRPr lang="en-US" dirty="0">
              <a:latin typeface="Bernard MT Condensed" pitchFamily="18" charset="0"/>
            </a:endParaRPr>
          </a:p>
        </p:txBody>
      </p:sp>
      <p:sp>
        <p:nvSpPr>
          <p:cNvPr id="3" name="Content Placeholder 2"/>
          <p:cNvSpPr>
            <a:spLocks noGrp="1"/>
          </p:cNvSpPr>
          <p:nvPr>
            <p:ph idx="1"/>
          </p:nvPr>
        </p:nvSpPr>
        <p:spPr>
          <a:xfrm>
            <a:off x="299883" y="1219200"/>
            <a:ext cx="8534400" cy="5334000"/>
          </a:xfrm>
        </p:spPr>
        <p:txBody>
          <a:bodyPr>
            <a:normAutofit/>
          </a:bodyPr>
          <a:lstStyle/>
          <a:p>
            <a:pPr marL="0" indent="0">
              <a:buNone/>
            </a:pPr>
            <a:r>
              <a:rPr lang="en-US" b="1" dirty="0" smtClean="0">
                <a:solidFill>
                  <a:srgbClr val="FFFF00"/>
                </a:solidFill>
                <a:latin typeface="Georgia" pitchFamily="18" charset="0"/>
              </a:rPr>
              <a:t>Was notorious for greed, and                    tactics of extortion and blackmail</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47799" cy="127888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60479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839200" cy="868362"/>
          </a:xfrm>
        </p:spPr>
        <p:txBody>
          <a:bodyPr>
            <a:normAutofit/>
          </a:bodyPr>
          <a:lstStyle/>
          <a:p>
            <a:pPr algn="l"/>
            <a:r>
              <a:rPr lang="en-US" dirty="0" err="1" smtClean="0">
                <a:latin typeface="Bernard MT Condensed" pitchFamily="18" charset="0"/>
              </a:rPr>
              <a:t>McGarvey</a:t>
            </a:r>
            <a:r>
              <a:rPr lang="en-US" dirty="0" smtClean="0">
                <a:latin typeface="Bernard MT Condensed" pitchFamily="18" charset="0"/>
              </a:rPr>
              <a:t> (The Fourfold Gospel) pg. 76</a:t>
            </a:r>
            <a:endParaRPr lang="en-US" dirty="0">
              <a:latin typeface="Bernard MT Condensed" pitchFamily="18" charset="0"/>
            </a:endParaRPr>
          </a:p>
        </p:txBody>
      </p:sp>
      <p:sp>
        <p:nvSpPr>
          <p:cNvPr id="3" name="Content Placeholder 2"/>
          <p:cNvSpPr>
            <a:spLocks noGrp="1"/>
          </p:cNvSpPr>
          <p:nvPr>
            <p:ph idx="1"/>
          </p:nvPr>
        </p:nvSpPr>
        <p:spPr>
          <a:xfrm>
            <a:off x="381000" y="1143000"/>
            <a:ext cx="8382000" cy="5562600"/>
          </a:xfrm>
        </p:spPr>
        <p:txBody>
          <a:bodyPr>
            <a:normAutofit/>
          </a:bodyPr>
          <a:lstStyle/>
          <a:p>
            <a:pPr marL="0" indent="236538">
              <a:buNone/>
            </a:pPr>
            <a:r>
              <a:rPr lang="en-US" sz="2200" dirty="0" smtClean="0">
                <a:solidFill>
                  <a:schemeClr val="bg1"/>
                </a:solidFill>
                <a:latin typeface="Georgia" pitchFamily="18" charset="0"/>
              </a:rPr>
              <a:t>The Roman Government did not collect its own taxes. Instead of doing so, it divided the empire into districts, and sold the privilege of collecting the taxes in these districts to certain capitalists and men of rank. The capitalists employed agents to do the actual collecting. These agents were usually natives of the districts in which they lived, and those in Palestine were called publicans. Their masters urged and encouraged them to make the most fraudulent and vexatious exactions. They systematically overcharged the people and often brought false accusation to obtain money by blackmail. These publicans were justly regarded by the Jews as apostates and traitors, and were classed with the lowest and most abandoned characters. The system was bad, but its practitioners were worse. The Greeks regarded the word “publican” as synonymous with “plunderer.” </a:t>
            </a:r>
            <a:r>
              <a:rPr lang="en-US" sz="2200" dirty="0" err="1" smtClean="0">
                <a:solidFill>
                  <a:schemeClr val="bg1"/>
                </a:solidFill>
                <a:latin typeface="Georgia" pitchFamily="18" charset="0"/>
              </a:rPr>
              <a:t>Suidas</a:t>
            </a:r>
            <a:r>
              <a:rPr lang="en-US" sz="2200" dirty="0" smtClean="0">
                <a:solidFill>
                  <a:schemeClr val="bg1"/>
                </a:solidFill>
                <a:latin typeface="Georgia" pitchFamily="18" charset="0"/>
              </a:rPr>
              <a:t> pictures the life of a publican as “unrestrained plunder, unblushing greed, unreasonable pettifogging, shameless business.”</a:t>
            </a:r>
            <a:endParaRPr lang="en-US" sz="2200" b="1" dirty="0">
              <a:solidFill>
                <a:schemeClr val="bg1"/>
              </a:solidFill>
              <a:latin typeface="Georgia" pitchFamily="18" charset="0"/>
            </a:endParaRPr>
          </a:p>
        </p:txBody>
      </p:sp>
    </p:spTree>
    <p:extLst>
      <p:ext uri="{BB962C8B-B14F-4D97-AF65-F5344CB8AC3E}">
        <p14:creationId xmlns:p14="http://schemas.microsoft.com/office/powerpoint/2010/main" val="38604798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The Tax Collector</a:t>
            </a:r>
            <a:endParaRPr lang="en-US" dirty="0">
              <a:latin typeface="Bernard MT Condensed" pitchFamily="18" charset="0"/>
            </a:endParaRPr>
          </a:p>
        </p:txBody>
      </p:sp>
      <p:sp>
        <p:nvSpPr>
          <p:cNvPr id="3" name="Content Placeholder 2"/>
          <p:cNvSpPr>
            <a:spLocks noGrp="1"/>
          </p:cNvSpPr>
          <p:nvPr>
            <p:ph idx="1"/>
          </p:nvPr>
        </p:nvSpPr>
        <p:spPr>
          <a:xfrm>
            <a:off x="299883" y="1219200"/>
            <a:ext cx="8534400" cy="5334000"/>
          </a:xfrm>
        </p:spPr>
        <p:txBody>
          <a:bodyPr>
            <a:normAutofit/>
          </a:bodyPr>
          <a:lstStyle/>
          <a:p>
            <a:pPr marL="0" indent="0">
              <a:buNone/>
            </a:pPr>
            <a:r>
              <a:rPr lang="en-US" b="1" dirty="0" smtClean="0">
                <a:solidFill>
                  <a:schemeClr val="bg1"/>
                </a:solidFill>
                <a:latin typeface="Georgia" pitchFamily="18" charset="0"/>
              </a:rPr>
              <a:t>Was notorious for greed, and             tactics of extortion and blackmail</a:t>
            </a:r>
          </a:p>
          <a:p>
            <a:pPr marL="0" indent="0">
              <a:buNone/>
            </a:pPr>
            <a:r>
              <a:rPr lang="en-US" b="1" dirty="0" smtClean="0">
                <a:solidFill>
                  <a:srgbClr val="FFFF00"/>
                </a:solidFill>
                <a:latin typeface="Georgia" pitchFamily="18" charset="0"/>
              </a:rPr>
              <a:t>So, regarded with contempt</a:t>
            </a:r>
          </a:p>
          <a:p>
            <a:pPr lvl="1"/>
            <a:r>
              <a:rPr lang="en-US" i="1" dirty="0" smtClean="0">
                <a:solidFill>
                  <a:schemeClr val="bg1"/>
                </a:solidFill>
                <a:latin typeface="Georgia" pitchFamily="18" charset="0"/>
              </a:rPr>
              <a:t>Luke 7:34</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47799" cy="127888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8131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Luke 7:33-34</a:t>
            </a:r>
            <a:endParaRPr lang="en-US" dirty="0">
              <a:latin typeface="Bernard MT Condensed" pitchFamily="18" charset="0"/>
            </a:endParaRPr>
          </a:p>
        </p:txBody>
      </p:sp>
      <p:sp>
        <p:nvSpPr>
          <p:cNvPr id="3" name="Content Placeholder 2"/>
          <p:cNvSpPr>
            <a:spLocks noGrp="1"/>
          </p:cNvSpPr>
          <p:nvPr>
            <p:ph idx="1"/>
          </p:nvPr>
        </p:nvSpPr>
        <p:spPr>
          <a:xfrm>
            <a:off x="457200" y="1066800"/>
            <a:ext cx="8229600" cy="5334000"/>
          </a:xfrm>
        </p:spPr>
        <p:txBody>
          <a:bodyPr/>
          <a:lstStyle/>
          <a:p>
            <a:pPr marL="0" indent="236538">
              <a:buNone/>
            </a:pPr>
            <a:r>
              <a:rPr lang="en-US" dirty="0" smtClean="0">
                <a:solidFill>
                  <a:schemeClr val="bg1"/>
                </a:solidFill>
                <a:latin typeface="Georgia" pitchFamily="18" charset="0"/>
              </a:rPr>
              <a:t>For John the Baptist came                        neither eating bread nor                          drinking wine, and you say, ‘He has a demon.’ </a:t>
            </a:r>
            <a:r>
              <a:rPr lang="en-US" baseline="30000" dirty="0" smtClean="0">
                <a:solidFill>
                  <a:schemeClr val="bg1"/>
                </a:solidFill>
                <a:latin typeface="Georgia" pitchFamily="18" charset="0"/>
              </a:rPr>
              <a:t>34</a:t>
            </a:r>
            <a:r>
              <a:rPr lang="en-US" dirty="0" smtClean="0">
                <a:solidFill>
                  <a:schemeClr val="bg1"/>
                </a:solidFill>
                <a:latin typeface="Georgia" pitchFamily="18" charset="0"/>
              </a:rPr>
              <a:t> The Son of Man has come eating and drinking, and you say, ‘Look, a glutton and a winebibber, a friend of tax collectors and sinners!’ </a:t>
            </a:r>
            <a:endParaRPr lang="en-US" b="1" dirty="0">
              <a:solidFill>
                <a:schemeClr val="bg1"/>
              </a:solidFill>
              <a:latin typeface="Georg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304800"/>
            <a:ext cx="2181225" cy="1112870"/>
          </a:xfrm>
          <a:prstGeom prst="rect">
            <a:avLst/>
          </a:prstGeom>
        </p:spPr>
      </p:pic>
    </p:spTree>
    <p:extLst>
      <p:ext uri="{BB962C8B-B14F-4D97-AF65-F5344CB8AC3E}">
        <p14:creationId xmlns:p14="http://schemas.microsoft.com/office/powerpoint/2010/main" val="1582149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The Tax Collector</a:t>
            </a:r>
            <a:endParaRPr lang="en-US" dirty="0">
              <a:latin typeface="Bernard MT Condensed" pitchFamily="18" charset="0"/>
            </a:endParaRPr>
          </a:p>
        </p:txBody>
      </p:sp>
      <p:sp>
        <p:nvSpPr>
          <p:cNvPr id="3" name="Content Placeholder 2"/>
          <p:cNvSpPr>
            <a:spLocks noGrp="1"/>
          </p:cNvSpPr>
          <p:nvPr>
            <p:ph idx="1"/>
          </p:nvPr>
        </p:nvSpPr>
        <p:spPr>
          <a:xfrm>
            <a:off x="299883" y="1219200"/>
            <a:ext cx="8534400" cy="5334000"/>
          </a:xfrm>
        </p:spPr>
        <p:txBody>
          <a:bodyPr>
            <a:normAutofit/>
          </a:bodyPr>
          <a:lstStyle/>
          <a:p>
            <a:pPr marL="0" indent="0">
              <a:buNone/>
            </a:pPr>
            <a:r>
              <a:rPr lang="en-US" b="1" dirty="0" smtClean="0">
                <a:solidFill>
                  <a:schemeClr val="bg1"/>
                </a:solidFill>
                <a:latin typeface="Georgia" pitchFamily="18" charset="0"/>
              </a:rPr>
              <a:t>Was notorious for greed,  and            tactics of extortion and blackmail</a:t>
            </a:r>
          </a:p>
          <a:p>
            <a:pPr marL="0" indent="0">
              <a:buNone/>
            </a:pPr>
            <a:r>
              <a:rPr lang="en-US" b="1" dirty="0" smtClean="0">
                <a:solidFill>
                  <a:schemeClr val="bg1"/>
                </a:solidFill>
                <a:latin typeface="Georgia" pitchFamily="18" charset="0"/>
              </a:rPr>
              <a:t>So, regarded with contempt</a:t>
            </a:r>
          </a:p>
          <a:p>
            <a:pPr lvl="1"/>
            <a:r>
              <a:rPr lang="en-US" i="1" dirty="0" smtClean="0">
                <a:solidFill>
                  <a:schemeClr val="bg1"/>
                </a:solidFill>
                <a:latin typeface="Georgia" pitchFamily="18" charset="0"/>
              </a:rPr>
              <a:t>Luke 7:34</a:t>
            </a:r>
          </a:p>
          <a:p>
            <a:pPr marL="0" indent="0">
              <a:buNone/>
            </a:pPr>
            <a:r>
              <a:rPr lang="en-US" b="1" dirty="0" smtClean="0">
                <a:solidFill>
                  <a:srgbClr val="FFFF00"/>
                </a:solidFill>
                <a:latin typeface="Georgia" pitchFamily="18" charset="0"/>
              </a:rPr>
              <a:t>Note: The stereotype was not always accurate</a:t>
            </a:r>
          </a:p>
          <a:p>
            <a:pPr lvl="1"/>
            <a:r>
              <a:rPr lang="en-US" i="1" dirty="0" smtClean="0">
                <a:solidFill>
                  <a:schemeClr val="bg1"/>
                </a:solidFill>
                <a:latin typeface="Georgia" pitchFamily="18" charset="0"/>
              </a:rPr>
              <a:t>Luke 19:7-10</a:t>
            </a: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287594"/>
            <a:ext cx="1447799" cy="127888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6057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Luke 19:7-10</a:t>
            </a:r>
            <a:endParaRPr lang="en-US" dirty="0">
              <a:latin typeface="Bernard MT Condensed" pitchFamily="18" charset="0"/>
            </a:endParaRPr>
          </a:p>
        </p:txBody>
      </p:sp>
      <p:sp>
        <p:nvSpPr>
          <p:cNvPr id="3" name="Content Placeholder 2"/>
          <p:cNvSpPr>
            <a:spLocks noGrp="1"/>
          </p:cNvSpPr>
          <p:nvPr>
            <p:ph idx="1"/>
          </p:nvPr>
        </p:nvSpPr>
        <p:spPr>
          <a:xfrm>
            <a:off x="457200" y="1066800"/>
            <a:ext cx="8229600" cy="5334000"/>
          </a:xfrm>
        </p:spPr>
        <p:txBody>
          <a:bodyPr>
            <a:normAutofit/>
          </a:bodyPr>
          <a:lstStyle/>
          <a:p>
            <a:pPr marL="0" indent="236538">
              <a:buNone/>
            </a:pPr>
            <a:r>
              <a:rPr lang="en-US" sz="3000" dirty="0" smtClean="0">
                <a:solidFill>
                  <a:schemeClr val="bg1"/>
                </a:solidFill>
                <a:latin typeface="Georgia" pitchFamily="18" charset="0"/>
              </a:rPr>
              <a:t>But when they saw it, they all                  complained, saying, “He has gone                       to be a guest with a man who is a sinner.”            </a:t>
            </a:r>
            <a:r>
              <a:rPr lang="en-US" sz="3000" baseline="30000" dirty="0" smtClean="0">
                <a:solidFill>
                  <a:schemeClr val="bg1"/>
                </a:solidFill>
                <a:latin typeface="Georgia" pitchFamily="18" charset="0"/>
              </a:rPr>
              <a:t>8</a:t>
            </a:r>
            <a:r>
              <a:rPr lang="en-US" sz="3000" dirty="0" smtClean="0">
                <a:solidFill>
                  <a:schemeClr val="bg1"/>
                </a:solidFill>
                <a:latin typeface="Georgia" pitchFamily="18" charset="0"/>
              </a:rPr>
              <a:t> Then </a:t>
            </a:r>
            <a:r>
              <a:rPr lang="en-US" sz="3000" dirty="0" err="1" smtClean="0">
                <a:solidFill>
                  <a:schemeClr val="bg1"/>
                </a:solidFill>
                <a:latin typeface="Georgia" pitchFamily="18" charset="0"/>
              </a:rPr>
              <a:t>Zacchaeus</a:t>
            </a:r>
            <a:r>
              <a:rPr lang="en-US" sz="3000" dirty="0" smtClean="0">
                <a:solidFill>
                  <a:schemeClr val="bg1"/>
                </a:solidFill>
                <a:latin typeface="Georgia" pitchFamily="18" charset="0"/>
              </a:rPr>
              <a:t> stood and said to the Lord, “Look, Lord, I give half of my goods to the poor; and if I have taken anything from anyone by false accusation, I restore fourfold.”  </a:t>
            </a:r>
            <a:r>
              <a:rPr lang="en-US" sz="3000" baseline="30000" dirty="0" smtClean="0">
                <a:solidFill>
                  <a:schemeClr val="bg1"/>
                </a:solidFill>
                <a:latin typeface="Georgia" pitchFamily="18" charset="0"/>
              </a:rPr>
              <a:t>9</a:t>
            </a:r>
            <a:r>
              <a:rPr lang="en-US" sz="3000" dirty="0" smtClean="0">
                <a:solidFill>
                  <a:schemeClr val="bg1"/>
                </a:solidFill>
                <a:latin typeface="Georgia" pitchFamily="18" charset="0"/>
              </a:rPr>
              <a:t> And Jesus said to him, “Today salvation has come to this house, because he also is a son of Abraham; </a:t>
            </a:r>
            <a:r>
              <a:rPr lang="en-US" sz="3000" baseline="30000" dirty="0" smtClean="0">
                <a:solidFill>
                  <a:schemeClr val="bg1"/>
                </a:solidFill>
                <a:latin typeface="Georgia" pitchFamily="18" charset="0"/>
              </a:rPr>
              <a:t>10</a:t>
            </a:r>
            <a:r>
              <a:rPr lang="en-US" sz="3000" dirty="0" smtClean="0">
                <a:solidFill>
                  <a:schemeClr val="bg1"/>
                </a:solidFill>
                <a:latin typeface="Georgia" pitchFamily="18" charset="0"/>
              </a:rPr>
              <a:t> for the Son of Man has come to seek and to save that which was lost.”</a:t>
            </a:r>
            <a:endParaRPr lang="en-US" sz="3000" b="1" dirty="0">
              <a:solidFill>
                <a:schemeClr val="bg1"/>
              </a:solidFill>
              <a:latin typeface="Georgia"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304800"/>
            <a:ext cx="2181225" cy="1112870"/>
          </a:xfrm>
          <a:prstGeom prst="rect">
            <a:avLst/>
          </a:prstGeom>
        </p:spPr>
      </p:pic>
    </p:spTree>
    <p:extLst>
      <p:ext uri="{BB962C8B-B14F-4D97-AF65-F5344CB8AC3E}">
        <p14:creationId xmlns:p14="http://schemas.microsoft.com/office/powerpoint/2010/main" val="15821499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The Tax Collector</a:t>
            </a:r>
            <a:endParaRPr lang="en-US" dirty="0">
              <a:latin typeface="Bernard MT Condensed" pitchFamily="18" charset="0"/>
            </a:endParaRPr>
          </a:p>
        </p:txBody>
      </p:sp>
      <p:sp>
        <p:nvSpPr>
          <p:cNvPr id="3" name="Content Placeholder 2"/>
          <p:cNvSpPr>
            <a:spLocks noGrp="1"/>
          </p:cNvSpPr>
          <p:nvPr>
            <p:ph idx="1"/>
          </p:nvPr>
        </p:nvSpPr>
        <p:spPr>
          <a:xfrm>
            <a:off x="299883" y="1219200"/>
            <a:ext cx="8534400" cy="5334000"/>
          </a:xfrm>
        </p:spPr>
        <p:txBody>
          <a:bodyPr>
            <a:normAutofit/>
          </a:bodyPr>
          <a:lstStyle/>
          <a:p>
            <a:pPr marL="0" indent="0">
              <a:buNone/>
            </a:pPr>
            <a:r>
              <a:rPr lang="en-US" b="1" dirty="0" smtClean="0">
                <a:solidFill>
                  <a:schemeClr val="bg1"/>
                </a:solidFill>
                <a:latin typeface="Georgia" pitchFamily="18" charset="0"/>
              </a:rPr>
              <a:t>Was notorious for greed, and         tactics of extortion and blackmail</a:t>
            </a:r>
          </a:p>
          <a:p>
            <a:pPr marL="0" indent="0">
              <a:buNone/>
            </a:pPr>
            <a:r>
              <a:rPr lang="en-US" b="1" dirty="0" smtClean="0">
                <a:solidFill>
                  <a:schemeClr val="bg1"/>
                </a:solidFill>
                <a:latin typeface="Georgia" pitchFamily="18" charset="0"/>
              </a:rPr>
              <a:t>So, regarded with contempt</a:t>
            </a:r>
          </a:p>
          <a:p>
            <a:pPr lvl="1"/>
            <a:r>
              <a:rPr lang="en-US" i="1" dirty="0" smtClean="0">
                <a:solidFill>
                  <a:schemeClr val="bg1"/>
                </a:solidFill>
                <a:latin typeface="Georgia" pitchFamily="18" charset="0"/>
              </a:rPr>
              <a:t>Luke 7:34</a:t>
            </a:r>
          </a:p>
          <a:p>
            <a:pPr marL="0" indent="0">
              <a:buNone/>
            </a:pPr>
            <a:r>
              <a:rPr lang="en-US" b="1" dirty="0" smtClean="0">
                <a:solidFill>
                  <a:schemeClr val="bg1"/>
                </a:solidFill>
                <a:latin typeface="Georgia" pitchFamily="18" charset="0"/>
              </a:rPr>
              <a:t>Note: The stereotype was not always accurate</a:t>
            </a:r>
          </a:p>
          <a:p>
            <a:pPr lvl="1"/>
            <a:r>
              <a:rPr lang="en-US" i="1" dirty="0" smtClean="0">
                <a:solidFill>
                  <a:schemeClr val="bg1"/>
                </a:solidFill>
                <a:latin typeface="Georgia" pitchFamily="18" charset="0"/>
              </a:rPr>
              <a:t>Luke 19:7-10</a:t>
            </a:r>
          </a:p>
          <a:p>
            <a:pPr marL="0" indent="0">
              <a:buNone/>
            </a:pPr>
            <a:r>
              <a:rPr lang="en-US" b="1" dirty="0" smtClean="0">
                <a:solidFill>
                  <a:srgbClr val="FFFF00"/>
                </a:solidFill>
                <a:latin typeface="Georgia" pitchFamily="18" charset="0"/>
              </a:rPr>
              <a:t>The Lord desires to save all who come to repentance!</a:t>
            </a:r>
          </a:p>
          <a:p>
            <a:pPr lvl="1"/>
            <a:r>
              <a:rPr lang="en-US" i="1" dirty="0" smtClean="0">
                <a:solidFill>
                  <a:schemeClr val="bg1"/>
                </a:solidFill>
                <a:latin typeface="Georgia" pitchFamily="18" charset="0"/>
              </a:rPr>
              <a:t>Luke 15:1-7 (Read)</a:t>
            </a:r>
          </a:p>
          <a:p>
            <a:endParaRPr lang="en-US" b="1" dirty="0">
              <a:solidFill>
                <a:schemeClr val="bg1"/>
              </a:solidFill>
              <a:latin typeface="Georgia" pitchFamily="18" charset="0"/>
            </a:endParaRPr>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304800"/>
            <a:ext cx="1447799" cy="127888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16057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229600" cy="868362"/>
          </a:xfrm>
        </p:spPr>
        <p:txBody>
          <a:bodyPr/>
          <a:lstStyle/>
          <a:p>
            <a:pPr algn="l"/>
            <a:r>
              <a:rPr lang="en-US" dirty="0" smtClean="0">
                <a:latin typeface="Bernard MT Condensed" pitchFamily="18" charset="0"/>
              </a:rPr>
              <a:t>Conclusion</a:t>
            </a:r>
            <a:endParaRPr lang="en-US" dirty="0">
              <a:latin typeface="Bernard MT Condensed" pitchFamily="18" charset="0"/>
            </a:endParaRPr>
          </a:p>
        </p:txBody>
      </p:sp>
      <p:sp>
        <p:nvSpPr>
          <p:cNvPr id="3" name="Content Placeholder 2"/>
          <p:cNvSpPr>
            <a:spLocks noGrp="1"/>
          </p:cNvSpPr>
          <p:nvPr>
            <p:ph idx="1"/>
          </p:nvPr>
        </p:nvSpPr>
        <p:spPr>
          <a:xfrm>
            <a:off x="457200" y="1566482"/>
            <a:ext cx="8229600" cy="4834317"/>
          </a:xfrm>
        </p:spPr>
        <p:txBody>
          <a:bodyPr/>
          <a:lstStyle/>
          <a:p>
            <a:r>
              <a:rPr lang="en-US" sz="3600" b="1" dirty="0" smtClean="0">
                <a:solidFill>
                  <a:schemeClr val="bg1"/>
                </a:solidFill>
                <a:latin typeface="Georgia" pitchFamily="18" charset="0"/>
              </a:rPr>
              <a:t>What is your reputation?</a:t>
            </a:r>
          </a:p>
          <a:p>
            <a:r>
              <a:rPr lang="en-US" sz="3600" b="1" dirty="0" smtClean="0">
                <a:solidFill>
                  <a:schemeClr val="bg1"/>
                </a:solidFill>
                <a:latin typeface="Georgia" pitchFamily="18" charset="0"/>
              </a:rPr>
              <a:t>Is the reputation well deserved?</a:t>
            </a:r>
          </a:p>
          <a:p>
            <a:r>
              <a:rPr lang="en-US" sz="3600" b="1" dirty="0" smtClean="0">
                <a:solidFill>
                  <a:schemeClr val="bg1"/>
                </a:solidFill>
                <a:latin typeface="Georgia" pitchFamily="18" charset="0"/>
              </a:rPr>
              <a:t>Do you judge others by stereotype?</a:t>
            </a:r>
          </a:p>
          <a:p>
            <a:r>
              <a:rPr lang="en-US" sz="3600" b="1" dirty="0" smtClean="0">
                <a:solidFill>
                  <a:schemeClr val="bg1"/>
                </a:solidFill>
                <a:latin typeface="Georgia" pitchFamily="18" charset="0"/>
              </a:rPr>
              <a:t>Jesus is able to save all men!</a:t>
            </a:r>
          </a:p>
          <a:p>
            <a:r>
              <a:rPr lang="en-US" sz="3600" b="1" dirty="0" smtClean="0">
                <a:solidFill>
                  <a:schemeClr val="bg1"/>
                </a:solidFill>
                <a:latin typeface="Georgia" pitchFamily="18" charset="0"/>
              </a:rPr>
              <a:t>Are you willing to come to Jesus?</a:t>
            </a:r>
          </a:p>
          <a:p>
            <a:pPr marL="0" indent="0">
              <a:buNone/>
            </a:pPr>
            <a:endParaRPr lang="en-US" b="1" dirty="0">
              <a:solidFill>
                <a:schemeClr val="bg1"/>
              </a:solidFill>
              <a:latin typeface="Georgia" pitchFamily="18" charset="0"/>
            </a:endParaRPr>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91400" y="287594"/>
            <a:ext cx="1447799" cy="1278889"/>
          </a:xfrm>
          <a:prstGeom prst="rect">
            <a:avLst/>
          </a:prstGeom>
          <a:noFill/>
          <a:ln w="25400">
            <a:solidFill>
              <a:schemeClr val="tx2">
                <a:lumMod val="50000"/>
              </a:schemeClr>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0964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mph" presetSubtype="2" fill="hold" grpId="0" nodeType="clickEffect">
                                  <p:stCondLst>
                                    <p:cond delay="0"/>
                                  </p:stCondLst>
                                  <p:childTnLst>
                                    <p:animClr clrSpc="rgb" dir="cw">
                                      <p:cBhvr override="childStyle">
                                        <p:cTn id="6" dur="250" fill="hold"/>
                                        <p:tgtEl>
                                          <p:spTgt spid="3">
                                            <p:txEl>
                                              <p:pRg st="0" end="0"/>
                                            </p:txEl>
                                          </p:spTgt>
                                        </p:tgtEl>
                                        <p:attrNameLst>
                                          <p:attrName>style.color</p:attrName>
                                        </p:attrNameLst>
                                      </p:cBhvr>
                                      <p:to>
                                        <a:srgbClr val="FFFF00"/>
                                      </p:to>
                                    </p:animClr>
                                  </p:childTnLst>
                                </p:cTn>
                              </p:par>
                            </p:childTnLst>
                          </p:cTn>
                        </p:par>
                      </p:childTnLst>
                    </p:cTn>
                  </p:par>
                  <p:par>
                    <p:cTn id="7" fill="hold">
                      <p:stCondLst>
                        <p:cond delay="indefinite"/>
                      </p:stCondLst>
                      <p:childTnLst>
                        <p:par>
                          <p:cTn id="8" fill="hold">
                            <p:stCondLst>
                              <p:cond delay="0"/>
                            </p:stCondLst>
                            <p:childTnLst>
                              <p:par>
                                <p:cTn id="9" presetID="3" presetClass="emph" presetSubtype="2" fill="hold" grpId="0" nodeType="clickEffect">
                                  <p:stCondLst>
                                    <p:cond delay="0"/>
                                  </p:stCondLst>
                                  <p:childTnLst>
                                    <p:animClr clrSpc="rgb" dir="cw">
                                      <p:cBhvr override="childStyle">
                                        <p:cTn id="10" dur="250" fill="hold"/>
                                        <p:tgtEl>
                                          <p:spTgt spid="3">
                                            <p:txEl>
                                              <p:pRg st="1" end="1"/>
                                            </p:txEl>
                                          </p:spTgt>
                                        </p:tgtEl>
                                        <p:attrNameLst>
                                          <p:attrName>style.color</p:attrName>
                                        </p:attrNameLst>
                                      </p:cBhvr>
                                      <p:to>
                                        <a:srgbClr val="FFFF00"/>
                                      </p:to>
                                    </p:animClr>
                                  </p:childTnLst>
                                </p:cTn>
                              </p:par>
                            </p:childTnLst>
                          </p:cTn>
                        </p:par>
                      </p:childTnLst>
                    </p:cTn>
                  </p:par>
                  <p:par>
                    <p:cTn id="11" fill="hold">
                      <p:stCondLst>
                        <p:cond delay="indefinite"/>
                      </p:stCondLst>
                      <p:childTnLst>
                        <p:par>
                          <p:cTn id="12" fill="hold">
                            <p:stCondLst>
                              <p:cond delay="0"/>
                            </p:stCondLst>
                            <p:childTnLst>
                              <p:par>
                                <p:cTn id="13" presetID="3" presetClass="emph" presetSubtype="2" fill="hold" grpId="0" nodeType="clickEffect">
                                  <p:stCondLst>
                                    <p:cond delay="0"/>
                                  </p:stCondLst>
                                  <p:childTnLst>
                                    <p:animClr clrSpc="rgb" dir="cw">
                                      <p:cBhvr override="childStyle">
                                        <p:cTn id="14" dur="250" fill="hold"/>
                                        <p:tgtEl>
                                          <p:spTgt spid="3">
                                            <p:txEl>
                                              <p:pRg st="2" end="2"/>
                                            </p:txEl>
                                          </p:spTgt>
                                        </p:tgtEl>
                                        <p:attrNameLst>
                                          <p:attrName>style.color</p:attrName>
                                        </p:attrNameLst>
                                      </p:cBhvr>
                                      <p:to>
                                        <a:srgbClr val="FFFF00"/>
                                      </p:to>
                                    </p:animClr>
                                  </p:childTnLst>
                                </p:cTn>
                              </p:par>
                            </p:childTnLst>
                          </p:cTn>
                        </p:par>
                      </p:childTnLst>
                    </p:cTn>
                  </p:par>
                  <p:par>
                    <p:cTn id="15" fill="hold">
                      <p:stCondLst>
                        <p:cond delay="indefinite"/>
                      </p:stCondLst>
                      <p:childTnLst>
                        <p:par>
                          <p:cTn id="16" fill="hold">
                            <p:stCondLst>
                              <p:cond delay="0"/>
                            </p:stCondLst>
                            <p:childTnLst>
                              <p:par>
                                <p:cTn id="17" presetID="3" presetClass="emph" presetSubtype="2" fill="hold" grpId="0" nodeType="clickEffect">
                                  <p:stCondLst>
                                    <p:cond delay="0"/>
                                  </p:stCondLst>
                                  <p:childTnLst>
                                    <p:animClr clrSpc="rgb" dir="cw">
                                      <p:cBhvr override="childStyle">
                                        <p:cTn id="18" dur="250" fill="hold"/>
                                        <p:tgtEl>
                                          <p:spTgt spid="3">
                                            <p:txEl>
                                              <p:pRg st="3" end="3"/>
                                            </p:txEl>
                                          </p:spTgt>
                                        </p:tgtEl>
                                        <p:attrNameLst>
                                          <p:attrName>style.color</p:attrName>
                                        </p:attrNameLst>
                                      </p:cBhvr>
                                      <p:to>
                                        <a:srgbClr val="FFFF00"/>
                                      </p:to>
                                    </p:animClr>
                                  </p:childTnLst>
                                </p:cTn>
                              </p:par>
                            </p:childTnLst>
                          </p:cTn>
                        </p:par>
                      </p:childTnLst>
                    </p:cTn>
                  </p:par>
                  <p:par>
                    <p:cTn id="19" fill="hold">
                      <p:stCondLst>
                        <p:cond delay="indefinite"/>
                      </p:stCondLst>
                      <p:childTnLst>
                        <p:par>
                          <p:cTn id="20" fill="hold">
                            <p:stCondLst>
                              <p:cond delay="0"/>
                            </p:stCondLst>
                            <p:childTnLst>
                              <p:par>
                                <p:cTn id="21" presetID="3" presetClass="emph" presetSubtype="2" fill="hold" grpId="0" nodeType="clickEffect">
                                  <p:stCondLst>
                                    <p:cond delay="0"/>
                                  </p:stCondLst>
                                  <p:childTnLst>
                                    <p:animClr clrSpc="rgb" dir="cw">
                                      <p:cBhvr override="childStyle">
                                        <p:cTn id="22" dur="250" fill="hold"/>
                                        <p:tgtEl>
                                          <p:spTgt spid="3">
                                            <p:txEl>
                                              <p:pRg st="4" end="4"/>
                                            </p:txEl>
                                          </p:spTgt>
                                        </p:tgtEl>
                                        <p:attrNameLst>
                                          <p:attrName>style.color</p:attrName>
                                        </p:attrNameLst>
                                      </p:cBhvr>
                                      <p:to>
                                        <a:srgbClr val="FFFF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TotalTime>
  <Words>560</Words>
  <Application>Microsoft Office PowerPoint</Application>
  <PresentationFormat>On-screen Show (4:3)</PresentationFormat>
  <Paragraphs>41</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The Tax Collector</vt:lpstr>
      <vt:lpstr>The Tax Collector</vt:lpstr>
      <vt:lpstr>McGarvey (The Fourfold Gospel) pg. 76</vt:lpstr>
      <vt:lpstr>The Tax Collector</vt:lpstr>
      <vt:lpstr>Luke 7:33-34</vt:lpstr>
      <vt:lpstr>The Tax Collector</vt:lpstr>
      <vt:lpstr>Luke 19:7-10</vt:lpstr>
      <vt:lpstr>The Tax Collector</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Tax Collector</dc:title>
  <dc:creator>Stan</dc:creator>
  <cp:lastModifiedBy>Stan</cp:lastModifiedBy>
  <cp:revision>9</cp:revision>
  <cp:lastPrinted>2012-07-08T20:46:23Z</cp:lastPrinted>
  <dcterms:created xsi:type="dcterms:W3CDTF">2012-07-08T19:45:45Z</dcterms:created>
  <dcterms:modified xsi:type="dcterms:W3CDTF">2012-07-08T20:54:44Z</dcterms:modified>
</cp:coreProperties>
</file>