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Mervale Script" panose="03060506000000020000" pitchFamily="66"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pperplate Gothic Bold" panose="020E07050202060204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9375" autoAdjust="0"/>
  </p:normalViewPr>
  <p:slideViewPr>
    <p:cSldViewPr snapToGrid="0">
      <p:cViewPr varScale="1">
        <p:scale>
          <a:sx n="30" d="100"/>
          <a:sy n="30" d="100"/>
        </p:scale>
        <p:origin x="1320" y="34"/>
      </p:cViewPr>
      <p:guideLst/>
    </p:cSldViewPr>
  </p:slideViewPr>
  <p:notesTextViewPr>
    <p:cViewPr>
      <p:scale>
        <a:sx n="1" d="1"/>
        <a:sy n="1" d="1"/>
      </p:scale>
      <p:origin x="0" y="0"/>
    </p:cViewPr>
  </p:notesTextViewPr>
  <p:notesViewPr>
    <p:cSldViewPr snapToGrid="0">
      <p:cViewPr varScale="1">
        <p:scale>
          <a:sx n="63" d="100"/>
          <a:sy n="63" d="100"/>
        </p:scale>
        <p:origin x="159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ED8351-98A0-4526-89BF-B9460B9CAD7A}"/>
              </a:ext>
            </a:extLst>
          </p:cNvPr>
          <p:cNvSpPr>
            <a:spLocks noGrp="1"/>
          </p:cNvSpPr>
          <p:nvPr>
            <p:ph type="hdr" sz="quarter"/>
          </p:nvPr>
        </p:nvSpPr>
        <p:spPr>
          <a:xfrm>
            <a:off x="0" y="0"/>
            <a:ext cx="3547872" cy="560832"/>
          </a:xfrm>
          <a:prstGeom prst="rect">
            <a:avLst/>
          </a:prstGeom>
        </p:spPr>
        <p:txBody>
          <a:bodyPr vert="horz" lIns="91440" tIns="45720" rIns="91440" bIns="45720" rtlCol="0"/>
          <a:lstStyle>
            <a:lvl1pPr algn="l">
              <a:defRPr sz="1200"/>
            </a:lvl1pPr>
          </a:lstStyle>
          <a:p>
            <a:r>
              <a:rPr lang="en-US" sz="2400" dirty="0">
                <a:latin typeface="Mervale Script" panose="03060506000000020000" pitchFamily="66" charset="0"/>
              </a:rPr>
              <a:t>People of  </a:t>
            </a:r>
            <a:r>
              <a:rPr lang="en-US" sz="2400" b="1" dirty="0">
                <a:ln/>
                <a:latin typeface="Copperplate Gothic Bold" panose="020E0705020206020404" pitchFamily="34" charset="0"/>
              </a:rPr>
              <a:t>The Way</a:t>
            </a:r>
          </a:p>
          <a:p>
            <a:endParaRPr lang="en-US" dirty="0"/>
          </a:p>
        </p:txBody>
      </p:sp>
      <p:sp>
        <p:nvSpPr>
          <p:cNvPr id="3" name="Date Placeholder 2">
            <a:extLst>
              <a:ext uri="{FF2B5EF4-FFF2-40B4-BE49-F238E27FC236}">
                <a16:creationId xmlns:a16="http://schemas.microsoft.com/office/drawing/2014/main" id="{F1C65943-842A-4908-B166-58B26E283B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 2018 pm</a:t>
            </a:r>
          </a:p>
        </p:txBody>
      </p:sp>
      <p:sp>
        <p:nvSpPr>
          <p:cNvPr id="4" name="Footer Placeholder 3">
            <a:extLst>
              <a:ext uri="{FF2B5EF4-FFF2-40B4-BE49-F238E27FC236}">
                <a16:creationId xmlns:a16="http://schemas.microsoft.com/office/drawing/2014/main" id="{27D1A3E3-1F39-467A-A088-6452937AE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BA422DF-0BA7-4F09-8FF0-2097A3448B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6B9C0955-73F4-4902-B46D-C6C94970A557}" type="slidenum">
              <a:rPr lang="en-US" smtClean="0"/>
              <a:t>‹#›</a:t>
            </a:fld>
            <a:endParaRPr lang="en-US" dirty="0"/>
          </a:p>
        </p:txBody>
      </p:sp>
    </p:spTree>
    <p:extLst>
      <p:ext uri="{BB962C8B-B14F-4D97-AF65-F5344CB8AC3E}">
        <p14:creationId xmlns:p14="http://schemas.microsoft.com/office/powerpoint/2010/main" val="163240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F912-8E52-4A24-92E0-9295896AACD7}"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A91C9-8195-4F3C-AD17-44720AAE2A4E}" type="slidenum">
              <a:rPr lang="en-US" smtClean="0"/>
              <a:t>‹#›</a:t>
            </a:fld>
            <a:endParaRPr lang="en-US"/>
          </a:p>
        </p:txBody>
      </p:sp>
    </p:spTree>
    <p:extLst>
      <p:ext uri="{BB962C8B-B14F-4D97-AF65-F5344CB8AC3E}">
        <p14:creationId xmlns:p14="http://schemas.microsoft.com/office/powerpoint/2010/main" val="66779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9:1-2), </a:t>
            </a:r>
            <a:r>
              <a:rPr lang="en-US" b="0" i="1" dirty="0"/>
              <a:t>“Then Saul, still breathing threats and murder against the disciples of the Lord, went to the high priest</a:t>
            </a:r>
            <a:r>
              <a:rPr lang="en-US" b="0" i="1" baseline="30000" dirty="0"/>
              <a:t> 2</a:t>
            </a:r>
            <a:r>
              <a:rPr lang="en-US" b="0" i="1" dirty="0"/>
              <a:t> and asked letters from him to the synagogues of Damascus, so that if he found any who were of the Way, whether men or women, he might bring them bound to Jerusalem.”</a:t>
            </a:r>
          </a:p>
          <a:p>
            <a:pPr marL="171450" indent="-171450">
              <a:buFont typeface="Arial" panose="020B0604020202020204" pitchFamily="34" charset="0"/>
              <a:buChar char="•"/>
            </a:pPr>
            <a:r>
              <a:rPr lang="en-US" b="0" i="0" dirty="0"/>
              <a:t>An interesting description of the disciples of Jesus.  Here a group that Saul of Tarsus sought to persecute</a:t>
            </a:r>
          </a:p>
          <a:p>
            <a:pPr marL="171450" indent="-171450">
              <a:buFont typeface="Arial" panose="020B0604020202020204" pitchFamily="34" charset="0"/>
              <a:buChar char="•"/>
            </a:pPr>
            <a:r>
              <a:rPr lang="en-US" b="0" i="0" dirty="0"/>
              <a:t>Other References using that phrase found in the book of Acts (a favorite description of Luke or Paul?)</a:t>
            </a:r>
          </a:p>
          <a:p>
            <a:pPr marL="0" indent="0">
              <a:buFont typeface="Arial" panose="020B0604020202020204" pitchFamily="34" charset="0"/>
              <a:buNone/>
            </a:pPr>
            <a:r>
              <a:rPr lang="en-US" b="1" i="0" dirty="0"/>
              <a:t>(Acts 22:4), [Paul’s defense to the mob in Jerusalem], </a:t>
            </a:r>
            <a:r>
              <a:rPr lang="en-US" b="0" i="1" dirty="0"/>
              <a:t>“</a:t>
            </a:r>
            <a:r>
              <a:rPr lang="en-US" i="1" dirty="0"/>
              <a:t>I persecuted this Way to the death, binding and delivering into prisons both men and women.”</a:t>
            </a:r>
          </a:p>
          <a:p>
            <a:pPr marL="0" indent="0">
              <a:buFont typeface="Arial" panose="020B0604020202020204" pitchFamily="34" charset="0"/>
              <a:buNone/>
            </a:pPr>
            <a:r>
              <a:rPr lang="en-US" b="1" i="0" dirty="0"/>
              <a:t>(Acts 19:9), [Opponents of Paul at Ephesus], </a:t>
            </a:r>
            <a:r>
              <a:rPr lang="en-US" b="0" i="1" dirty="0"/>
              <a:t>“</a:t>
            </a:r>
            <a:r>
              <a:rPr lang="en-US" i="1" dirty="0"/>
              <a:t>But when some were hardened and did not believe, but spoke evil of the Way before the multitude, he departed from them and withdrew the disciples, reasoning daily in the school of Tyrannus.”</a:t>
            </a:r>
            <a:endParaRPr lang="en-US" b="0" i="1" dirty="0"/>
          </a:p>
          <a:p>
            <a:r>
              <a:rPr lang="en-US" b="1" dirty="0"/>
              <a:t>(Acts 19:23), [A riot there at Ephesus, fomented by Demetrius, and the other silversmiths], </a:t>
            </a:r>
            <a:r>
              <a:rPr lang="en-US" b="0" i="1" dirty="0"/>
              <a:t>“And about that time there arose a great commotion about the Way.”</a:t>
            </a:r>
          </a:p>
          <a:p>
            <a:r>
              <a:rPr lang="en-US" b="1" i="0" dirty="0"/>
              <a:t>(Acts 24:14) [Paul confessed to Felix], </a:t>
            </a:r>
            <a:r>
              <a:rPr lang="en-US" b="0" i="1" dirty="0"/>
              <a:t>“</a:t>
            </a:r>
            <a:r>
              <a:rPr lang="en-US" i="1" dirty="0"/>
              <a:t>But this I confess to you, that according to the Way which they call a sect, so I worship the God of my fathers, believing all things which are written in the Law and in the Prophets.”</a:t>
            </a:r>
          </a:p>
          <a:p>
            <a:r>
              <a:rPr lang="en-US" b="1" i="0" dirty="0"/>
              <a:t>(Acts 24:22) [Felix learned about it], </a:t>
            </a:r>
            <a:r>
              <a:rPr lang="en-US" b="0" i="1" dirty="0"/>
              <a:t>“</a:t>
            </a:r>
            <a:r>
              <a:rPr lang="en-US" i="1" dirty="0"/>
              <a:t>But when Felix heard these things, having more accurate knowledge of the Way, he adjourned the proceedings and said, “When Lysias the commander comes down, I will make a decision on your case.”</a:t>
            </a:r>
            <a:endParaRPr lang="en-US" b="0" i="1" dirty="0"/>
          </a:p>
          <a:p>
            <a:pPr marL="228600" indent="-228600">
              <a:buFont typeface="Arial" panose="020B0604020202020204" pitchFamily="34" charset="0"/>
              <a:buChar char="•"/>
            </a:pPr>
            <a:endParaRPr lang="en-US" dirty="0"/>
          </a:p>
          <a:p>
            <a:pPr marL="0" indent="0">
              <a:buFont typeface="Arial" panose="020B0604020202020204" pitchFamily="34" charset="0"/>
              <a:buNone/>
            </a:pPr>
            <a:r>
              <a:rPr lang="en-US" dirty="0"/>
              <a:t>[Today the expression </a:t>
            </a:r>
            <a:r>
              <a:rPr lang="en-US" b="1" dirty="0"/>
              <a:t>"The Way"</a:t>
            </a:r>
            <a:r>
              <a:rPr lang="en-US" dirty="0"/>
              <a:t> is rarely used, except by parachurch organizations, individual congregations, and even some cult groups. But what did it mean in the early days of the church...?]</a:t>
            </a:r>
          </a:p>
        </p:txBody>
      </p:sp>
      <p:sp>
        <p:nvSpPr>
          <p:cNvPr id="4" name="Slide Number Placeholder 3"/>
          <p:cNvSpPr>
            <a:spLocks noGrp="1"/>
          </p:cNvSpPr>
          <p:nvPr>
            <p:ph type="sldNum" sz="quarter" idx="10"/>
          </p:nvPr>
        </p:nvSpPr>
        <p:spPr/>
        <p:txBody>
          <a:bodyPr/>
          <a:lstStyle/>
          <a:p>
            <a:fld id="{CD4A91C9-8195-4F3C-AD17-44720AAE2A4E}" type="slidenum">
              <a:rPr lang="en-US" smtClean="0"/>
              <a:t>1</a:t>
            </a:fld>
            <a:endParaRPr lang="en-US"/>
          </a:p>
        </p:txBody>
      </p:sp>
    </p:spTree>
    <p:extLst>
      <p:ext uri="{BB962C8B-B14F-4D97-AF65-F5344CB8AC3E}">
        <p14:creationId xmlns:p14="http://schemas.microsoft.com/office/powerpoint/2010/main" val="28683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PROBABLE ORIGIN (As far as can be indicated by scripture)</a:t>
            </a:r>
          </a:p>
          <a:p>
            <a:pPr marL="171450" indent="-171450">
              <a:buFont typeface="Arial" panose="020B0604020202020204" pitchFamily="34" charset="0"/>
              <a:buChar char="•"/>
            </a:pPr>
            <a:r>
              <a:rPr lang="en-US" b="1" dirty="0"/>
              <a:t>Jesus referred to two ways in His sermon on the mount</a:t>
            </a:r>
          </a:p>
          <a:p>
            <a:pPr marL="0" indent="0">
              <a:buFont typeface="Arial" panose="020B0604020202020204" pitchFamily="34" charset="0"/>
              <a:buNone/>
            </a:pPr>
            <a:r>
              <a:rPr lang="en-US" b="1" dirty="0"/>
              <a:t>(Matthew 7:13-14), </a:t>
            </a:r>
            <a:r>
              <a:rPr lang="en-US" b="0" i="1" dirty="0"/>
              <a:t>“Enter by the narrow gate; for wide is the gate and broad is the way that leads to destruction, and there are many who go in by it.</a:t>
            </a:r>
            <a:r>
              <a:rPr lang="en-US" b="0" i="1" baseline="30000" dirty="0"/>
              <a:t> 14</a:t>
            </a:r>
            <a:r>
              <a:rPr lang="en-US" b="0" i="1" dirty="0"/>
              <a:t> Because narrow is the gate and difficult is the way which leads to life, and there are few who find it.” </a:t>
            </a:r>
          </a:p>
          <a:p>
            <a:pPr marL="171450" indent="-171450">
              <a:buFont typeface="Arial" panose="020B0604020202020204" pitchFamily="34" charset="0"/>
              <a:buChar char="•"/>
            </a:pPr>
            <a:r>
              <a:rPr lang="en-US" b="1" dirty="0"/>
              <a:t>Jesus claimed to be “the way” while teaching His disciples (many mansions) Thomas asked, how can we know the way to where you are going?</a:t>
            </a:r>
          </a:p>
          <a:p>
            <a:pPr marL="0" indent="0">
              <a:buFont typeface="Arial" panose="020B0604020202020204" pitchFamily="34" charset="0"/>
              <a:buNone/>
            </a:pPr>
            <a:r>
              <a:rPr lang="en-US" b="1" dirty="0"/>
              <a:t>(John 14:6), </a:t>
            </a:r>
            <a:r>
              <a:rPr lang="en-US" i="1" dirty="0"/>
              <a:t>“Jesus said to him, ‘I am the way, the truth, and the life. No one comes to the Father except through Me.’”</a:t>
            </a:r>
          </a:p>
          <a:p>
            <a:pPr marL="0" indent="0">
              <a:buFont typeface="Arial" panose="020B0604020202020204" pitchFamily="34" charset="0"/>
              <a:buNone/>
            </a:pPr>
            <a:endParaRPr lang="en-US" i="1" dirty="0"/>
          </a:p>
          <a:p>
            <a:pPr marL="0" indent="0">
              <a:buFont typeface="Arial" panose="020B0604020202020204" pitchFamily="34" charset="0"/>
              <a:buNone/>
            </a:pPr>
            <a:r>
              <a:rPr lang="en-US" dirty="0"/>
              <a:t>The only way to the Father </a:t>
            </a:r>
            <a:r>
              <a:rPr lang="en-US" b="1" dirty="0"/>
              <a:t>-- It seems likely that Jesus' statements led to the use of "The Way“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POSSIBLE MEANINGS...</a:t>
            </a:r>
            <a:r>
              <a:rPr lang="en-US" dirty="0"/>
              <a:t> </a:t>
            </a:r>
          </a:p>
          <a:p>
            <a:pPr marL="171450" indent="-171450">
              <a:buFont typeface="Arial" panose="020B0604020202020204" pitchFamily="34" charset="0"/>
              <a:buChar char="•"/>
            </a:pPr>
            <a:r>
              <a:rPr lang="en-US" dirty="0"/>
              <a:t>Obviously could refer to: 1) The teaching of the gospel; or 2) The Christian's conduct directed and guided by the gospel </a:t>
            </a:r>
          </a:p>
          <a:p>
            <a:pPr marL="171450" indent="-171450">
              <a:buFont typeface="Arial" panose="020B0604020202020204" pitchFamily="34" charset="0"/>
              <a:buChar char="•"/>
            </a:pPr>
            <a:r>
              <a:rPr lang="en-US" dirty="0"/>
              <a:t>Also, refers to the Christian community in general </a:t>
            </a:r>
          </a:p>
          <a:p>
            <a:pPr marL="0" indent="0">
              <a:buFont typeface="Arial" panose="020B0604020202020204" pitchFamily="34" charset="0"/>
              <a:buNone/>
            </a:pPr>
            <a:r>
              <a:rPr lang="en-US" b="1" dirty="0"/>
              <a:t>It connotes something of: </a:t>
            </a:r>
          </a:p>
          <a:p>
            <a:pPr marL="171450" indent="-171450">
              <a:buFont typeface="Arial" panose="020B0604020202020204" pitchFamily="34" charset="0"/>
              <a:buChar char="•"/>
            </a:pPr>
            <a:r>
              <a:rPr lang="en-US" dirty="0"/>
              <a:t>The way of salvation</a:t>
            </a:r>
          </a:p>
          <a:p>
            <a:pPr marL="0" indent="0">
              <a:buFont typeface="Arial" panose="020B0604020202020204" pitchFamily="34" charset="0"/>
              <a:buNone/>
            </a:pPr>
            <a:r>
              <a:rPr lang="en-US" b="1" dirty="0"/>
              <a:t>(Acts 16:17), [girl with spirit of divination in Philippi], </a:t>
            </a:r>
            <a:r>
              <a:rPr lang="en-US" i="1" dirty="0"/>
              <a:t>“This girl followed Paul and us, and cried out, saying, ‘These men are the servants of the Most High God, who proclaim to us </a:t>
            </a:r>
            <a:r>
              <a:rPr lang="en-US" b="1" i="1" dirty="0"/>
              <a:t>the way of salvation</a:t>
            </a:r>
            <a:r>
              <a:rPr lang="en-US" i="1" dirty="0"/>
              <a:t>.’”</a:t>
            </a:r>
          </a:p>
          <a:p>
            <a:pPr marL="171450" indent="-171450">
              <a:buFont typeface="Arial" panose="020B0604020202020204" pitchFamily="34" charset="0"/>
              <a:buChar char="•"/>
            </a:pPr>
            <a:r>
              <a:rPr lang="en-US" dirty="0"/>
              <a:t>The true way of God</a:t>
            </a:r>
          </a:p>
          <a:p>
            <a:pPr marL="0" indent="0">
              <a:buFont typeface="Arial" panose="020B0604020202020204" pitchFamily="34" charset="0"/>
              <a:buNone/>
            </a:pPr>
            <a:r>
              <a:rPr lang="en-US" b="1" dirty="0"/>
              <a:t>(Acts 18:25-26), </a:t>
            </a:r>
            <a:r>
              <a:rPr lang="en-US" i="1" dirty="0"/>
              <a:t>“This man had been instructed in the way of the Lord; and being fervent in spirit, he spoke and taught accurately the things of the Lord, though he knew only the baptism of John.</a:t>
            </a:r>
            <a:r>
              <a:rPr lang="en-US" i="1" baseline="30000" dirty="0"/>
              <a:t> 26</a:t>
            </a:r>
            <a:r>
              <a:rPr lang="en-US" i="1" dirty="0"/>
              <a:t> So he began to speak boldly in the synagogue. When Aquila and Priscilla heard him, they took him aside and explained to him </a:t>
            </a:r>
            <a:r>
              <a:rPr lang="en-US" b="1" i="1" dirty="0"/>
              <a:t>the way of God </a:t>
            </a:r>
            <a:r>
              <a:rPr lang="en-US" i="1" dirty="0"/>
              <a:t>more accurately.”</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 It likely referred to following Jesus as "the Way" in both doctrine and life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A91C9-8195-4F3C-AD17-44720AAE2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43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WAY TO GOD...</a:t>
            </a:r>
            <a:r>
              <a:rPr lang="en-US" dirty="0"/>
              <a:t> </a:t>
            </a:r>
            <a:r>
              <a:rPr lang="en-US" b="1" dirty="0"/>
              <a:t>“I am the way…” (John 14:6)</a:t>
            </a:r>
          </a:p>
          <a:p>
            <a:pPr marL="0" indent="0">
              <a:buFont typeface="Arial" panose="020B0604020202020204" pitchFamily="34" charset="0"/>
              <a:buNone/>
            </a:pPr>
            <a:r>
              <a:rPr lang="en-US" b="1" dirty="0"/>
              <a:t>(Matthew 11:27), </a:t>
            </a:r>
            <a:r>
              <a:rPr lang="en-US" i="1" dirty="0"/>
              <a:t>“All things have been delivered to Me by My Father, and no one knows the Son except the Father. </a:t>
            </a:r>
            <a:r>
              <a:rPr lang="en-US" b="1" i="1" dirty="0"/>
              <a:t>Nor does anyone know the Father except the Son</a:t>
            </a:r>
            <a:r>
              <a:rPr lang="en-US" i="1" dirty="0"/>
              <a:t>, and the one to whom the Son wills to reveal Him.</a:t>
            </a:r>
            <a:r>
              <a:rPr lang="en-US" i="1" baseline="30000" dirty="0"/>
              <a:t> 28</a:t>
            </a:r>
            <a:r>
              <a:rPr lang="en-US" i="1" dirty="0"/>
              <a:t> </a:t>
            </a:r>
            <a:r>
              <a:rPr lang="en-US" b="1" i="1" dirty="0"/>
              <a:t>Come to Me</a:t>
            </a:r>
            <a:r>
              <a:rPr lang="en-US" i="1" dirty="0"/>
              <a:t>, all you who labor and are heavy laden, </a:t>
            </a:r>
            <a:r>
              <a:rPr lang="en-US" b="1" i="1" dirty="0"/>
              <a:t>and I will give you rest</a:t>
            </a:r>
            <a:r>
              <a:rPr lang="en-US" i="1" dirty="0"/>
              <a:t>.”</a:t>
            </a:r>
          </a:p>
          <a:p>
            <a:pPr marL="0" indent="0">
              <a:buFont typeface="Arial" panose="020B0604020202020204" pitchFamily="34" charset="0"/>
              <a:buNone/>
            </a:pPr>
            <a:r>
              <a:rPr lang="en-US" b="1" i="0" dirty="0"/>
              <a:t>(Ephesians 2:18), </a:t>
            </a:r>
            <a:r>
              <a:rPr lang="en-US" i="1" dirty="0"/>
              <a:t>“For through Him we both have access by one Spirit to the Father.”</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THE WAY TO LIFE…</a:t>
            </a:r>
          </a:p>
          <a:p>
            <a:pPr marL="0" indent="0">
              <a:buFont typeface="Arial" panose="020B0604020202020204" pitchFamily="34" charset="0"/>
              <a:buNone/>
            </a:pPr>
            <a:r>
              <a:rPr lang="en-US" b="1" dirty="0"/>
              <a:t>(John 10:10), </a:t>
            </a:r>
            <a:r>
              <a:rPr lang="en-US" b="0" i="1" dirty="0"/>
              <a:t>“The thief does not come except to steal, and to kill, and to destroy. I have come that they may have life, and that they may have it more abundantly.”</a:t>
            </a:r>
          </a:p>
          <a:p>
            <a:pPr marL="0" indent="0">
              <a:buFont typeface="Arial" panose="020B0604020202020204" pitchFamily="34" charset="0"/>
              <a:buNone/>
            </a:pPr>
            <a:r>
              <a:rPr lang="en-US" b="1" dirty="0"/>
              <a:t>(John 11:25), </a:t>
            </a:r>
            <a:r>
              <a:rPr lang="en-US" b="0" i="1" dirty="0"/>
              <a:t>“Jesus said to her, “I am the resurrection and the life. He who believes in Me, though he may die, he shall live.”</a:t>
            </a:r>
          </a:p>
          <a:p>
            <a:pPr marL="171450" indent="-171450">
              <a:buFont typeface="Arial" panose="020B0604020202020204" pitchFamily="34" charset="0"/>
              <a:buChar char="•"/>
            </a:pPr>
            <a:r>
              <a:rPr lang="en-US" dirty="0"/>
              <a:t>He offers a life with: Love, that surpasses knowledge (Eph. 3:17-19);  Peace, that surpasses understanding (Phi. 4:6-7); Joy, that is inexpressible and full of glory (1 Pet. 1:8); and Life beyond this life (1 Th. 4:17), </a:t>
            </a:r>
            <a:r>
              <a:rPr lang="en-US" i="1" dirty="0"/>
              <a:t>“And thus we shall always be with the Lord.”</a:t>
            </a:r>
            <a:endParaRPr lang="en-US" b="1" i="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THE WAY TO GLORY...</a:t>
            </a:r>
            <a:r>
              <a:rPr lang="en-US" dirty="0"/>
              <a:t> </a:t>
            </a:r>
          </a:p>
          <a:p>
            <a:pPr marL="0" indent="0">
              <a:buFont typeface="Arial" panose="020B0604020202020204" pitchFamily="34" charset="0"/>
              <a:buNone/>
            </a:pPr>
            <a:r>
              <a:rPr lang="en-US" b="1" dirty="0"/>
              <a:t>(2 Thessalonians 1:10), [Jesus will one day be revealed in glory], </a:t>
            </a:r>
            <a:r>
              <a:rPr lang="en-US" i="1" dirty="0"/>
              <a:t>“when He comes, in that Day, to be glorified in His saints and to be admired among all those who believe”</a:t>
            </a:r>
          </a:p>
          <a:p>
            <a:pPr marL="0" indent="0">
              <a:buFont typeface="Arial" panose="020B0604020202020204" pitchFamily="34" charset="0"/>
              <a:buNone/>
            </a:pPr>
            <a:r>
              <a:rPr lang="en-US" b="1" i="0" dirty="0"/>
              <a:t>(2 Thessalonians 1:12, [We too shall be revealed in glory in Him!], </a:t>
            </a:r>
            <a:r>
              <a:rPr lang="en-US" i="1" dirty="0"/>
              <a:t>“that the name of our Lord Jesus Christ may be glorified in you, and you in Him, according to the grace of our God and the Lord Jesus Christ.”</a:t>
            </a:r>
          </a:p>
          <a:p>
            <a:pPr marL="0" indent="0">
              <a:buFont typeface="Arial" panose="020B0604020202020204" pitchFamily="34" charset="0"/>
              <a:buNone/>
            </a:pPr>
            <a:r>
              <a:rPr lang="en-US" b="1" i="0" dirty="0"/>
              <a:t>(Colossians 3:4), </a:t>
            </a:r>
            <a:r>
              <a:rPr lang="en-US" i="1" dirty="0"/>
              <a:t>“When Christ who is our life appears, then you also will appear with Him in glory.”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A91C9-8195-4F3C-AD17-44720AAE2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16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CONCLUSION</a:t>
            </a:r>
            <a:r>
              <a:rPr lang="en-US" dirty="0"/>
              <a:t> </a:t>
            </a:r>
          </a:p>
          <a:p>
            <a:pPr marL="171450" indent="-171450">
              <a:buFont typeface="Arial" panose="020B0604020202020204" pitchFamily="34" charset="0"/>
              <a:buChar char="•"/>
            </a:pPr>
            <a:r>
              <a:rPr lang="en-US" dirty="0"/>
              <a:t>There are many ways we can refer to ourselves (Christians, disciples, saints)</a:t>
            </a:r>
          </a:p>
          <a:p>
            <a:pPr marL="171450" indent="-171450">
              <a:buFont typeface="Arial" panose="020B0604020202020204" pitchFamily="34" charset="0"/>
              <a:buChar char="•"/>
            </a:pPr>
            <a:r>
              <a:rPr lang="en-US" dirty="0"/>
              <a:t>All are appropriate, and though not done often, we can rightly refer to ourselves as people of THE WAY.</a:t>
            </a:r>
          </a:p>
          <a:p>
            <a:pPr marL="171450" indent="-171450">
              <a:buFont typeface="Arial" panose="020B0604020202020204" pitchFamily="34" charset="0"/>
              <a:buChar char="•"/>
            </a:pPr>
            <a:r>
              <a:rPr lang="en-US" dirty="0"/>
              <a:t>What is most important, </a:t>
            </a:r>
            <a:r>
              <a:rPr lang="en-US" u="sng" dirty="0"/>
              <a:t>never stop thinking of </a:t>
            </a:r>
            <a:r>
              <a:rPr lang="en-US" b="1" u="sng" dirty="0"/>
              <a:t>Jesus as the Way</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Have you accepted Him as your Way to salvation and eternal life...? </a:t>
            </a:r>
          </a:p>
          <a:p>
            <a:pPr marL="628650" lvl="1" indent="-171450">
              <a:buFont typeface="Arial" panose="020B0604020202020204" pitchFamily="34" charset="0"/>
              <a:buChar char="•"/>
            </a:pPr>
            <a:r>
              <a:rPr lang="en-US" b="1" dirty="0"/>
              <a:t>He invites you to come to Him</a:t>
            </a:r>
          </a:p>
          <a:p>
            <a:pPr marL="0" lvl="0" indent="0">
              <a:buFont typeface="Arial" panose="020B0604020202020204" pitchFamily="34" charset="0"/>
              <a:buNone/>
            </a:pPr>
            <a:r>
              <a:rPr lang="en-US" b="1" dirty="0"/>
              <a:t>(Matthew 11:28-30</a:t>
            </a:r>
            <a:r>
              <a:rPr lang="en-US" b="1" i="1" dirty="0"/>
              <a:t>), </a:t>
            </a:r>
            <a:r>
              <a:rPr lang="en-US" i="1" dirty="0"/>
              <a:t>“Come to Me, all you who labor and are heavy laden, and I will give you rest.</a:t>
            </a:r>
            <a:r>
              <a:rPr lang="en-US" i="1" baseline="30000" dirty="0"/>
              <a:t> 29</a:t>
            </a:r>
            <a:r>
              <a:rPr lang="en-US" i="1" dirty="0"/>
              <a:t> Take My yoke upon you and learn from Me, for I am gentle and lowly in heart, and you will find rest for your souls.</a:t>
            </a:r>
            <a:r>
              <a:rPr lang="en-US" i="1" baseline="30000" dirty="0"/>
              <a:t> 30</a:t>
            </a:r>
            <a:r>
              <a:rPr lang="en-US" i="1" dirty="0"/>
              <a:t> For My yoke is easy and My burden is light.”</a:t>
            </a:r>
          </a:p>
          <a:p>
            <a:pPr marL="628650" lvl="1" indent="-171450">
              <a:buFont typeface="Arial" panose="020B0604020202020204" pitchFamily="34" charset="0"/>
              <a:buChar char="•"/>
            </a:pPr>
            <a:r>
              <a:rPr lang="en-US" b="1" i="0" dirty="0"/>
              <a:t>He promises salvation to those who come!</a:t>
            </a:r>
          </a:p>
          <a:p>
            <a:pPr marL="0" lvl="0" indent="0">
              <a:buFont typeface="Arial" panose="020B0604020202020204" pitchFamily="34" charset="0"/>
              <a:buNone/>
            </a:pPr>
            <a:r>
              <a:rPr lang="en-US" b="1" i="0" dirty="0"/>
              <a:t>(Matthew 16:15-16), </a:t>
            </a:r>
            <a:r>
              <a:rPr lang="en-US" i="0" dirty="0"/>
              <a:t>“</a:t>
            </a:r>
            <a:r>
              <a:rPr lang="en-US" dirty="0"/>
              <a:t>And He said to them, “Go into all the world and preach the gospel to every creature.</a:t>
            </a:r>
            <a:r>
              <a:rPr lang="en-US" baseline="30000" dirty="0"/>
              <a:t> 16</a:t>
            </a:r>
            <a:r>
              <a:rPr lang="en-US" dirty="0"/>
              <a:t> He who believes and is baptized will be saved; but he who does not believe will be </a:t>
            </a:r>
            <a:r>
              <a:rPr lang="en-US"/>
              <a:t>condemned.”</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A91C9-8195-4F3C-AD17-44720AAE2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23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45C-DF3A-4F6A-B3E3-20AA69EB25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D670E-7223-44CE-8C06-0EF52059A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8B29D-4093-4A78-B22F-87016FC8329B}"/>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5E798274-D422-4EC8-ACB8-B902EBED0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102E3-D5ED-4B08-B301-60098268ABD6}"/>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81217188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5C95-8387-4408-AB02-11EC04E63C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065CB-2ED9-441D-92CC-FC2B722589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B5B5-D5EE-48B1-B9B7-984C8533452B}"/>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9C3061F4-08C4-4144-A4CA-2C3CAFFCD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43D58-FA5A-4A5E-8B79-7AED31CEF041}"/>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27809253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C6B9E-0485-4E06-9DB7-5B80C30714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F7E0F0-3E3C-42A9-8903-15CD16C71C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68D6A-09E3-4B45-BF43-085249A589AB}"/>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DF9B71D4-AD80-441E-81E2-6DEE953C2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B3D9C-2E02-4DA2-A29F-6C363BF47C7E}"/>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413580096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3F41-525B-4199-A0D6-BC905CF4A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D8D43-E306-4807-8283-369C60D656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B65CF-A2DE-4D5A-A5C6-9D6E1915DAA6}"/>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2F61414A-3352-44A8-89E2-ACFC30F49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17BE1-7952-4A86-BAC3-E0097A1C206A}"/>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8647386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A66E-C631-4C60-809B-5BD3319A8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CFDE1-92CB-4766-9186-62EB1BEAA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50CEFE-23A3-43A9-AAF9-7D2FBD7409E0}"/>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F557EA4D-E546-409E-91A2-9B1523085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44FE7-D676-4C1C-A096-5FBE8FA3F4D4}"/>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2776064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C9DA-930F-47F5-B213-F65EEA197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447FA-94E2-4C8B-9937-34EADA0842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A9A07-FED8-4790-9183-69160D9EF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68617-577F-4391-8F4B-6EFF9960B9F3}"/>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6" name="Footer Placeholder 5">
            <a:extLst>
              <a:ext uri="{FF2B5EF4-FFF2-40B4-BE49-F238E27FC236}">
                <a16:creationId xmlns:a16="http://schemas.microsoft.com/office/drawing/2014/main" id="{022F70C9-8ADD-4988-92E0-627A877DC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1B392-171F-4DE7-9379-4B1DB8ABE579}"/>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406314210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1546-8CB7-4509-811E-EB7B00960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60AF1-4F7C-43B6-B6DF-F57D80490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1885BC-A945-4109-A9AE-7EA49F811E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94CF9-E7F8-47C4-BBB0-D7C79C2A7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577FED-0C55-4CF0-B788-EA9A4588F1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DD1F8-BCD4-4B67-8424-E06760B4B049}"/>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8" name="Footer Placeholder 7">
            <a:extLst>
              <a:ext uri="{FF2B5EF4-FFF2-40B4-BE49-F238E27FC236}">
                <a16:creationId xmlns:a16="http://schemas.microsoft.com/office/drawing/2014/main" id="{DDA5C1E7-53D4-4233-BE58-942D264682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91F6A6-474B-42C6-AF53-F626297FBF81}"/>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12864724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B66D-6CA3-4610-B45E-43D5EEB0D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C306C1-F44C-4C45-9911-E7876E2BCE34}"/>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4" name="Footer Placeholder 3">
            <a:extLst>
              <a:ext uri="{FF2B5EF4-FFF2-40B4-BE49-F238E27FC236}">
                <a16:creationId xmlns:a16="http://schemas.microsoft.com/office/drawing/2014/main" id="{2F74D845-DCE4-4EFE-876F-999EAF5031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6534C7-2F2D-4670-8E43-71673FBE05DA}"/>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38445867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82B2D-723B-4D77-81E8-1708BFB66A23}"/>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3" name="Footer Placeholder 2">
            <a:extLst>
              <a:ext uri="{FF2B5EF4-FFF2-40B4-BE49-F238E27FC236}">
                <a16:creationId xmlns:a16="http://schemas.microsoft.com/office/drawing/2014/main" id="{023389C1-DF10-4C1F-8A48-CBA0275123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6A2A1-4A3B-4F42-9ED7-1F397D21AA6B}"/>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405769861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1755-CFDF-41B2-8677-C2232813A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2C3EC8-27A7-469B-A8AA-240CE8409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F7997-5CFE-4ACF-960F-70632DC13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7E2455-CA12-44FF-84E0-0E21D74E7BB8}"/>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6" name="Footer Placeholder 5">
            <a:extLst>
              <a:ext uri="{FF2B5EF4-FFF2-40B4-BE49-F238E27FC236}">
                <a16:creationId xmlns:a16="http://schemas.microsoft.com/office/drawing/2014/main" id="{516C0C83-A55C-4B7F-9B41-A94F47209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56630-0C54-40B0-BA4A-530849563F09}"/>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417638352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2858-5957-424A-AF9A-7CC0EC833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4B0A7-A9B2-4B0C-A9D9-956705E4C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F6DC61-39B2-42E3-AC32-0AD6F31B9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D60E8-5DF2-489E-8B8F-9A7EB8FD73E1}"/>
              </a:ext>
            </a:extLst>
          </p:cNvPr>
          <p:cNvSpPr>
            <a:spLocks noGrp="1"/>
          </p:cNvSpPr>
          <p:nvPr>
            <p:ph type="dt" sz="half" idx="10"/>
          </p:nvPr>
        </p:nvSpPr>
        <p:spPr/>
        <p:txBody>
          <a:bodyPr/>
          <a:lstStyle/>
          <a:p>
            <a:fld id="{C14F5549-6A95-4A11-9139-063768C903E2}" type="datetimeFigureOut">
              <a:rPr lang="en-US" smtClean="0"/>
              <a:t>3/31/2018</a:t>
            </a:fld>
            <a:endParaRPr lang="en-US"/>
          </a:p>
        </p:txBody>
      </p:sp>
      <p:sp>
        <p:nvSpPr>
          <p:cNvPr id="6" name="Footer Placeholder 5">
            <a:extLst>
              <a:ext uri="{FF2B5EF4-FFF2-40B4-BE49-F238E27FC236}">
                <a16:creationId xmlns:a16="http://schemas.microsoft.com/office/drawing/2014/main" id="{B769A8A4-329F-4939-9DB3-AE081B873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402D1-86E4-4EB3-9B35-F30009B83385}"/>
              </a:ext>
            </a:extLst>
          </p:cNvPr>
          <p:cNvSpPr>
            <a:spLocks noGrp="1"/>
          </p:cNvSpPr>
          <p:nvPr>
            <p:ph type="sldNum" sz="quarter" idx="12"/>
          </p:nvPr>
        </p:nvSpPr>
        <p:spPr/>
        <p:txBody>
          <a:bodyPr/>
          <a:lstStyle/>
          <a:p>
            <a:fld id="{D4A8D6E7-27E8-401D-A429-370ED4138218}" type="slidenum">
              <a:rPr lang="en-US" smtClean="0"/>
              <a:t>‹#›</a:t>
            </a:fld>
            <a:endParaRPr lang="en-US"/>
          </a:p>
        </p:txBody>
      </p:sp>
    </p:spTree>
    <p:extLst>
      <p:ext uri="{BB962C8B-B14F-4D97-AF65-F5344CB8AC3E}">
        <p14:creationId xmlns:p14="http://schemas.microsoft.com/office/powerpoint/2010/main" val="10792416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97378-946B-4FE3-BDAD-71F873B0C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8191E-4674-49E3-B3DA-C9429FD3A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1533D-7D68-41AB-8E81-D506161E9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F5549-6A95-4A11-9139-063768C903E2}" type="datetimeFigureOut">
              <a:rPr lang="en-US" smtClean="0"/>
              <a:t>3/31/2018</a:t>
            </a:fld>
            <a:endParaRPr lang="en-US"/>
          </a:p>
        </p:txBody>
      </p:sp>
      <p:sp>
        <p:nvSpPr>
          <p:cNvPr id="5" name="Footer Placeholder 4">
            <a:extLst>
              <a:ext uri="{FF2B5EF4-FFF2-40B4-BE49-F238E27FC236}">
                <a16:creationId xmlns:a16="http://schemas.microsoft.com/office/drawing/2014/main" id="{84C1BCC5-96A7-4DB1-AD35-60B461322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982CC3-8108-49FE-97E5-F0970DAF3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8D6E7-27E8-401D-A429-370ED4138218}" type="slidenum">
              <a:rPr lang="en-US" smtClean="0"/>
              <a:t>‹#›</a:t>
            </a:fld>
            <a:endParaRPr lang="en-US"/>
          </a:p>
        </p:txBody>
      </p:sp>
    </p:spTree>
    <p:extLst>
      <p:ext uri="{BB962C8B-B14F-4D97-AF65-F5344CB8AC3E}">
        <p14:creationId xmlns:p14="http://schemas.microsoft.com/office/powerpoint/2010/main" val="3653964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6BA1-F122-407C-8D5D-735200BB4B25}"/>
              </a:ext>
            </a:extLst>
          </p:cNvPr>
          <p:cNvSpPr>
            <a:spLocks noGrp="1"/>
          </p:cNvSpPr>
          <p:nvPr>
            <p:ph type="ctrTitle"/>
          </p:nvPr>
        </p:nvSpPr>
        <p:spPr>
          <a:xfrm>
            <a:off x="1524000" y="182880"/>
            <a:ext cx="9144000" cy="1058091"/>
          </a:xfrm>
        </p:spPr>
        <p:txBody>
          <a:bodyPr>
            <a:normAutofit/>
          </a:bodyPr>
          <a:lstStyle/>
          <a:p>
            <a:r>
              <a:rPr lang="en-US" dirty="0">
                <a:solidFill>
                  <a:schemeClr val="accent1">
                    <a:lumMod val="50000"/>
                  </a:schemeClr>
                </a:solidFill>
                <a:latin typeface="Mervale Script" panose="03060506000000020000" pitchFamily="66" charset="0"/>
              </a:rPr>
              <a:t>people of</a:t>
            </a:r>
            <a:endParaRPr lang="en-US" dirty="0">
              <a:solidFill>
                <a:schemeClr val="accent1">
                  <a:lumMod val="50000"/>
                </a:schemeClr>
              </a:solidFill>
            </a:endParaRPr>
          </a:p>
        </p:txBody>
      </p:sp>
      <p:sp>
        <p:nvSpPr>
          <p:cNvPr id="3" name="Subtitle 2">
            <a:extLst>
              <a:ext uri="{FF2B5EF4-FFF2-40B4-BE49-F238E27FC236}">
                <a16:creationId xmlns:a16="http://schemas.microsoft.com/office/drawing/2014/main" id="{FBCCF137-973F-4319-94FB-362D45CD0BB0}"/>
              </a:ext>
            </a:extLst>
          </p:cNvPr>
          <p:cNvSpPr>
            <a:spLocks noGrp="1"/>
          </p:cNvSpPr>
          <p:nvPr>
            <p:ph type="subTitle" idx="1"/>
          </p:nvPr>
        </p:nvSpPr>
        <p:spPr>
          <a:xfrm>
            <a:off x="1524000" y="1146221"/>
            <a:ext cx="9144000" cy="1655762"/>
          </a:xfrm>
        </p:spPr>
        <p:txBody>
          <a:bodyPr>
            <a:prstTxWarp prst="textDeflate">
              <a:avLst>
                <a:gd name="adj" fmla="val 21905"/>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a:ln/>
                <a:solidFill>
                  <a:schemeClr val="accent1">
                    <a:lumMod val="75000"/>
                  </a:schemeClr>
                </a:solidFill>
                <a:latin typeface="Copperplate Gothic Bold" panose="020E0705020206020404" pitchFamily="34" charset="0"/>
              </a:rPr>
              <a:t>The Way</a:t>
            </a:r>
          </a:p>
        </p:txBody>
      </p:sp>
      <p:sp>
        <p:nvSpPr>
          <p:cNvPr id="4" name="TextBox 3">
            <a:extLst>
              <a:ext uri="{FF2B5EF4-FFF2-40B4-BE49-F238E27FC236}">
                <a16:creationId xmlns:a16="http://schemas.microsoft.com/office/drawing/2014/main" id="{EE7648D5-BD3D-4E59-9184-FBC4F52B68AF}"/>
              </a:ext>
            </a:extLst>
          </p:cNvPr>
          <p:cNvSpPr txBox="1"/>
          <p:nvPr/>
        </p:nvSpPr>
        <p:spPr>
          <a:xfrm>
            <a:off x="9254511" y="5905679"/>
            <a:ext cx="2494594"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Acts 9:1-2</a:t>
            </a:r>
          </a:p>
        </p:txBody>
      </p:sp>
    </p:spTree>
    <p:extLst>
      <p:ext uri="{BB962C8B-B14F-4D97-AF65-F5344CB8AC3E}">
        <p14:creationId xmlns:p14="http://schemas.microsoft.com/office/powerpoint/2010/main" val="38053843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6BA1-F122-407C-8D5D-735200BB4B25}"/>
              </a:ext>
            </a:extLst>
          </p:cNvPr>
          <p:cNvSpPr>
            <a:spLocks noGrp="1"/>
          </p:cNvSpPr>
          <p:nvPr>
            <p:ph type="ctrTitle"/>
          </p:nvPr>
        </p:nvSpPr>
        <p:spPr>
          <a:xfrm>
            <a:off x="1609344" y="1926137"/>
            <a:ext cx="9144000" cy="1058091"/>
          </a:xfrm>
        </p:spPr>
        <p:txBody>
          <a:bodyPr>
            <a:normAutofit/>
          </a:bodyPr>
          <a:lstStyle/>
          <a:p>
            <a:r>
              <a:rPr lang="en-US" dirty="0">
                <a:solidFill>
                  <a:schemeClr val="accent1">
                    <a:lumMod val="50000"/>
                  </a:schemeClr>
                </a:solidFill>
                <a:latin typeface="Mervale Script" panose="03060506000000020000" pitchFamily="66" charset="0"/>
              </a:rPr>
              <a:t>Origin and Meaning</a:t>
            </a:r>
            <a:endParaRPr lang="en-US" dirty="0">
              <a:solidFill>
                <a:schemeClr val="accent1">
                  <a:lumMod val="50000"/>
                </a:schemeClr>
              </a:solidFill>
            </a:endParaRPr>
          </a:p>
        </p:txBody>
      </p:sp>
      <p:sp>
        <p:nvSpPr>
          <p:cNvPr id="3" name="Subtitle 2">
            <a:extLst>
              <a:ext uri="{FF2B5EF4-FFF2-40B4-BE49-F238E27FC236}">
                <a16:creationId xmlns:a16="http://schemas.microsoft.com/office/drawing/2014/main" id="{FBCCF137-973F-4319-94FB-362D45CD0BB0}"/>
              </a:ext>
            </a:extLst>
          </p:cNvPr>
          <p:cNvSpPr>
            <a:spLocks noGrp="1"/>
          </p:cNvSpPr>
          <p:nvPr>
            <p:ph type="subTitle" idx="1"/>
          </p:nvPr>
        </p:nvSpPr>
        <p:spPr>
          <a:xfrm>
            <a:off x="1524000" y="270375"/>
            <a:ext cx="9144000" cy="1655762"/>
          </a:xfrm>
        </p:spPr>
        <p:txBody>
          <a:bodyPr>
            <a:prstTxWarp prst="textDeflate">
              <a:avLst>
                <a:gd name="adj" fmla="val 21905"/>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a:ln/>
                <a:solidFill>
                  <a:schemeClr val="accent1">
                    <a:lumMod val="75000"/>
                  </a:schemeClr>
                </a:solidFill>
                <a:latin typeface="Copperplate Gothic Bold" panose="020E0705020206020404" pitchFamily="34" charset="0"/>
              </a:rPr>
              <a:t>The Way</a:t>
            </a:r>
          </a:p>
        </p:txBody>
      </p:sp>
      <p:sp>
        <p:nvSpPr>
          <p:cNvPr id="4" name="TextBox 3">
            <a:extLst>
              <a:ext uri="{FF2B5EF4-FFF2-40B4-BE49-F238E27FC236}">
                <a16:creationId xmlns:a16="http://schemas.microsoft.com/office/drawing/2014/main" id="{EE7648D5-BD3D-4E59-9184-FBC4F52B68AF}"/>
              </a:ext>
            </a:extLst>
          </p:cNvPr>
          <p:cNvSpPr txBox="1"/>
          <p:nvPr/>
        </p:nvSpPr>
        <p:spPr>
          <a:xfrm>
            <a:off x="2725238" y="3430966"/>
            <a:ext cx="6400799" cy="2400657"/>
          </a:xfrm>
          <a:prstGeom prst="rect">
            <a:avLst/>
          </a:prstGeom>
          <a:solidFill>
            <a:schemeClr val="tx1">
              <a:alpha val="40000"/>
            </a:schemeClr>
          </a:solidFill>
          <a:effectLst>
            <a:softEdge rad="127000"/>
          </a:effectLst>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Matthew 7:13-14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effectLst>
                  <a:outerShdw blurRad="38100" dist="38100" dir="2700000" algn="tl">
                    <a:srgbClr val="000000">
                      <a:alpha val="43137"/>
                    </a:srgbClr>
                  </a:outerShdw>
                </a:effectLst>
                <a:latin typeface="Calibri" panose="020F0502020204030204"/>
              </a:rPr>
              <a:t>John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Acts 16:17; Acts 18:25-26</a:t>
            </a:r>
          </a:p>
        </p:txBody>
      </p:sp>
    </p:spTree>
    <p:extLst>
      <p:ext uri="{BB962C8B-B14F-4D97-AF65-F5344CB8AC3E}">
        <p14:creationId xmlns:p14="http://schemas.microsoft.com/office/powerpoint/2010/main" val="111082868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6BA1-F122-407C-8D5D-735200BB4B25}"/>
              </a:ext>
            </a:extLst>
          </p:cNvPr>
          <p:cNvSpPr>
            <a:spLocks noGrp="1"/>
          </p:cNvSpPr>
          <p:nvPr>
            <p:ph type="ctrTitle"/>
          </p:nvPr>
        </p:nvSpPr>
        <p:spPr>
          <a:xfrm>
            <a:off x="1609344" y="1552061"/>
            <a:ext cx="9144000" cy="1058091"/>
          </a:xfrm>
        </p:spPr>
        <p:txBody>
          <a:bodyPr>
            <a:normAutofit/>
          </a:bodyPr>
          <a:lstStyle/>
          <a:p>
            <a:r>
              <a:rPr lang="en-US" dirty="0">
                <a:solidFill>
                  <a:schemeClr val="accent1">
                    <a:lumMod val="50000"/>
                  </a:schemeClr>
                </a:solidFill>
                <a:latin typeface="Mervale Script" panose="03060506000000020000" pitchFamily="66" charset="0"/>
              </a:rPr>
              <a:t>of Jesus</a:t>
            </a:r>
            <a:endParaRPr lang="en-US" dirty="0">
              <a:solidFill>
                <a:schemeClr val="accent1">
                  <a:lumMod val="50000"/>
                </a:schemeClr>
              </a:solidFill>
            </a:endParaRPr>
          </a:p>
        </p:txBody>
      </p:sp>
      <p:sp>
        <p:nvSpPr>
          <p:cNvPr id="3" name="Subtitle 2">
            <a:extLst>
              <a:ext uri="{FF2B5EF4-FFF2-40B4-BE49-F238E27FC236}">
                <a16:creationId xmlns:a16="http://schemas.microsoft.com/office/drawing/2014/main" id="{FBCCF137-973F-4319-94FB-362D45CD0BB0}"/>
              </a:ext>
            </a:extLst>
          </p:cNvPr>
          <p:cNvSpPr>
            <a:spLocks noGrp="1"/>
          </p:cNvSpPr>
          <p:nvPr>
            <p:ph type="subTitle" idx="1"/>
          </p:nvPr>
        </p:nvSpPr>
        <p:spPr>
          <a:xfrm>
            <a:off x="1524000" y="270375"/>
            <a:ext cx="9144000" cy="1655762"/>
          </a:xfrm>
        </p:spPr>
        <p:txBody>
          <a:bodyPr>
            <a:prstTxWarp prst="textDeflate">
              <a:avLst>
                <a:gd name="adj" fmla="val 21905"/>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a:ln/>
                <a:solidFill>
                  <a:schemeClr val="accent1">
                    <a:lumMod val="75000"/>
                  </a:schemeClr>
                </a:solidFill>
                <a:latin typeface="Copperplate Gothic Bold" panose="020E0705020206020404" pitchFamily="34" charset="0"/>
              </a:rPr>
              <a:t>The Way</a:t>
            </a:r>
          </a:p>
        </p:txBody>
      </p:sp>
      <p:sp>
        <p:nvSpPr>
          <p:cNvPr id="4" name="TextBox 3">
            <a:extLst>
              <a:ext uri="{FF2B5EF4-FFF2-40B4-BE49-F238E27FC236}">
                <a16:creationId xmlns:a16="http://schemas.microsoft.com/office/drawing/2014/main" id="{EE7648D5-BD3D-4E59-9184-FBC4F52B68AF}"/>
              </a:ext>
            </a:extLst>
          </p:cNvPr>
          <p:cNvSpPr txBox="1"/>
          <p:nvPr/>
        </p:nvSpPr>
        <p:spPr>
          <a:xfrm>
            <a:off x="529389" y="3430966"/>
            <a:ext cx="11133222" cy="2400657"/>
          </a:xfrm>
          <a:prstGeom prst="rect">
            <a:avLst/>
          </a:prstGeom>
          <a:solidFill>
            <a:schemeClr val="tx1">
              <a:alpha val="40000"/>
            </a:schemeClr>
          </a:solidFill>
          <a:effectLst>
            <a:softEdge rad="127000"/>
          </a:effectLst>
        </p:spPr>
        <p:txBody>
          <a:bodyPr wrap="square" lIns="182880" tIns="182880" rIns="182880" bIns="182880"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Way to God (Matt. 11:27-28; Eph. 2:18)</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dirty="0">
                <a:solidFill>
                  <a:prstClr val="white"/>
                </a:solidFill>
                <a:effectLst>
                  <a:outerShdw blurRad="38100" dist="38100" dir="2700000" algn="tl">
                    <a:srgbClr val="000000">
                      <a:alpha val="43137"/>
                    </a:srgbClr>
                  </a:outerShdw>
                </a:effectLst>
                <a:latin typeface="Calibri" panose="020F0502020204030204"/>
              </a:rPr>
              <a:t>The Way to Life (Jn. 10:10; 11:25)</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Way to Glory (2 Th. 1:10, 12; Col. 3:4)</a:t>
            </a:r>
          </a:p>
        </p:txBody>
      </p:sp>
    </p:spTree>
    <p:extLst>
      <p:ext uri="{BB962C8B-B14F-4D97-AF65-F5344CB8AC3E}">
        <p14:creationId xmlns:p14="http://schemas.microsoft.com/office/powerpoint/2010/main" val="376842685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6BA1-F122-407C-8D5D-735200BB4B25}"/>
              </a:ext>
            </a:extLst>
          </p:cNvPr>
          <p:cNvSpPr>
            <a:spLocks noGrp="1"/>
          </p:cNvSpPr>
          <p:nvPr>
            <p:ph type="ctrTitle"/>
          </p:nvPr>
        </p:nvSpPr>
        <p:spPr>
          <a:xfrm>
            <a:off x="1609344" y="1552061"/>
            <a:ext cx="9144000" cy="1058091"/>
          </a:xfrm>
        </p:spPr>
        <p:txBody>
          <a:bodyPr>
            <a:normAutofit/>
          </a:bodyPr>
          <a:lstStyle/>
          <a:p>
            <a:r>
              <a:rPr lang="en-US" dirty="0">
                <a:solidFill>
                  <a:schemeClr val="accent1">
                    <a:lumMod val="50000"/>
                  </a:schemeClr>
                </a:solidFill>
                <a:latin typeface="Mervale Script" panose="03060506000000020000" pitchFamily="66" charset="0"/>
              </a:rPr>
              <a:t>Are you one of us?</a:t>
            </a:r>
            <a:endParaRPr lang="en-US" dirty="0">
              <a:solidFill>
                <a:schemeClr val="accent1">
                  <a:lumMod val="50000"/>
                </a:schemeClr>
              </a:solidFill>
            </a:endParaRPr>
          </a:p>
        </p:txBody>
      </p:sp>
      <p:sp>
        <p:nvSpPr>
          <p:cNvPr id="3" name="Subtitle 2">
            <a:extLst>
              <a:ext uri="{FF2B5EF4-FFF2-40B4-BE49-F238E27FC236}">
                <a16:creationId xmlns:a16="http://schemas.microsoft.com/office/drawing/2014/main" id="{FBCCF137-973F-4319-94FB-362D45CD0BB0}"/>
              </a:ext>
            </a:extLst>
          </p:cNvPr>
          <p:cNvSpPr>
            <a:spLocks noGrp="1"/>
          </p:cNvSpPr>
          <p:nvPr>
            <p:ph type="subTitle" idx="1"/>
          </p:nvPr>
        </p:nvSpPr>
        <p:spPr>
          <a:xfrm>
            <a:off x="1524000" y="270375"/>
            <a:ext cx="9144000" cy="1655762"/>
          </a:xfrm>
        </p:spPr>
        <p:txBody>
          <a:bodyPr>
            <a:prstTxWarp prst="textDeflate">
              <a:avLst>
                <a:gd name="adj" fmla="val 21905"/>
              </a:avLst>
            </a:prstTxWarp>
            <a:norm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a:ln/>
                <a:solidFill>
                  <a:schemeClr val="accent1">
                    <a:lumMod val="75000"/>
                  </a:schemeClr>
                </a:solidFill>
                <a:latin typeface="Copperplate Gothic Bold" panose="020E0705020206020404" pitchFamily="34" charset="0"/>
              </a:rPr>
              <a:t>The Way</a:t>
            </a:r>
          </a:p>
        </p:txBody>
      </p:sp>
      <p:sp>
        <p:nvSpPr>
          <p:cNvPr id="4" name="TextBox 3">
            <a:extLst>
              <a:ext uri="{FF2B5EF4-FFF2-40B4-BE49-F238E27FC236}">
                <a16:creationId xmlns:a16="http://schemas.microsoft.com/office/drawing/2014/main" id="{EE7648D5-BD3D-4E59-9184-FBC4F52B68AF}"/>
              </a:ext>
            </a:extLst>
          </p:cNvPr>
          <p:cNvSpPr txBox="1"/>
          <p:nvPr/>
        </p:nvSpPr>
        <p:spPr>
          <a:xfrm>
            <a:off x="1267326" y="3430966"/>
            <a:ext cx="9486018" cy="2646878"/>
          </a:xfrm>
          <a:prstGeom prst="rect">
            <a:avLst/>
          </a:prstGeom>
          <a:solidFill>
            <a:schemeClr val="tx1">
              <a:alpha val="40000"/>
            </a:schemeClr>
          </a:solidFill>
          <a:effectLst>
            <a:softEdge rad="127000"/>
          </a:effectLst>
        </p:spPr>
        <p:txBody>
          <a:bodyPr wrap="square" lIns="182880" tIns="182880" rIns="182880" bIns="182880"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Have you accepted Jesus as your Way to salvation and eternal life?</a:t>
            </a:r>
          </a:p>
          <a:p>
            <a:pPr marR="0" lvl="0" algn="ctr"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4400" b="1" dirty="0">
                <a:solidFill>
                  <a:prstClr val="white"/>
                </a:solidFill>
                <a:effectLst>
                  <a:outerShdw blurRad="38100" dist="38100" dir="2700000" algn="tl">
                    <a:srgbClr val="000000">
                      <a:alpha val="43137"/>
                    </a:srgbClr>
                  </a:outerShdw>
                </a:effectLst>
                <a:latin typeface="Calibri" panose="020F0502020204030204"/>
              </a:rPr>
              <a:t>Mark 16:15-16</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825185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1365</Words>
  <Application>Microsoft Office PowerPoint</Application>
  <PresentationFormat>Widescreen</PresentationFormat>
  <Paragraphs>73</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Mervale Script</vt:lpstr>
      <vt:lpstr>Calibri</vt:lpstr>
      <vt:lpstr>Calibri Light</vt:lpstr>
      <vt:lpstr>Copperplate Gothic Bold</vt:lpstr>
      <vt:lpstr>Office Theme</vt:lpstr>
      <vt:lpstr>people of</vt:lpstr>
      <vt:lpstr>Origin and Meaning</vt:lpstr>
      <vt:lpstr>of Jesus</vt:lpstr>
      <vt:lpstr>Are you one of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of</dc:title>
  <dc:creator>Stan Cox</dc:creator>
  <cp:lastModifiedBy>Stan Cox</cp:lastModifiedBy>
  <cp:revision>12</cp:revision>
  <dcterms:created xsi:type="dcterms:W3CDTF">2018-04-01T02:36:36Z</dcterms:created>
  <dcterms:modified xsi:type="dcterms:W3CDTF">2018-04-01T04:14:36Z</dcterms:modified>
</cp:coreProperties>
</file>