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56" r:id="rId2"/>
  </p:sldMasterIdLst>
  <p:notesMasterIdLst>
    <p:notesMasterId r:id="rId8"/>
  </p:notesMasterIdLst>
  <p:handoutMasterIdLst>
    <p:handoutMasterId r:id="rId9"/>
  </p:handoutMasterIdLst>
  <p:sldIdLst>
    <p:sldId id="267" r:id="rId3"/>
    <p:sldId id="278" r:id="rId4"/>
    <p:sldId id="283" r:id="rId5"/>
    <p:sldId id="284" r:id="rId6"/>
    <p:sldId id="286" r:id="rId7"/>
  </p:sldIdLst>
  <p:sldSz cx="12188825" cy="6858000"/>
  <p:notesSz cx="7053263" cy="9309100"/>
  <p:embeddedFontLst>
    <p:embeddedFont>
      <p:font typeface="Constantia" panose="02030602050306030303" pitchFamily="18" charset="0"/>
      <p:regular r:id="rId10"/>
      <p:bold r:id="rId11"/>
      <p:italic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2E18"/>
    <a:srgbClr val="592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0148" autoAdjust="0"/>
  </p:normalViewPr>
  <p:slideViewPr>
    <p:cSldViewPr>
      <p:cViewPr varScale="1">
        <p:scale>
          <a:sx n="38" d="100"/>
          <a:sy n="38" d="100"/>
        </p:scale>
        <p:origin x="1122" y="54"/>
      </p:cViewPr>
      <p:guideLst>
        <p:guide pos="3839"/>
        <p:guide orient="horz" pos="2160"/>
      </p:guideLst>
    </p:cSldViewPr>
  </p:slideViewPr>
  <p:notesTextViewPr>
    <p:cViewPr>
      <p:scale>
        <a:sx n="100" d="100"/>
        <a:sy n="100" d="100"/>
      </p:scale>
      <p:origin x="0" y="0"/>
    </p:cViewPr>
  </p:notesTextViewPr>
  <p:notesViewPr>
    <p:cSldViewPr showGuides="1">
      <p:cViewPr varScale="1">
        <p:scale>
          <a:sx n="51" d="100"/>
          <a:sy n="51" d="100"/>
        </p:scale>
        <p:origin x="1980" y="72"/>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r>
              <a:rPr lang="en-US" sz="2500" b="1" dirty="0">
                <a:solidFill>
                  <a:schemeClr val="tx2"/>
                </a:solidFill>
              </a:rPr>
              <a:t>The Wicked Bible</a:t>
            </a:r>
            <a:endParaRPr sz="2500" b="1" dirty="0">
              <a:solidFill>
                <a:schemeClr val="tx2"/>
              </a:solidFill>
            </a:endParaRPr>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r>
              <a:rPr lang="en-US" dirty="0">
                <a:solidFill>
                  <a:schemeClr val="tx2"/>
                </a:solidFill>
              </a:rPr>
              <a:t>August 7, 2016 PM</a:t>
            </a:r>
            <a:endParaRPr dirty="0">
              <a:solidFill>
                <a:schemeClr val="tx2"/>
              </a:solidFill>
            </a:endParaRPr>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r>
              <a:rPr lang="en-US" dirty="0">
                <a:solidFill>
                  <a:schemeClr val="tx2"/>
                </a:solidFill>
              </a:rPr>
              <a:t>West Side church of Christ, Stan Cox</a:t>
            </a:r>
            <a:endParaRPr dirty="0">
              <a:solidFill>
                <a:schemeClr val="tx2"/>
              </a:solidFill>
            </a:endParaRPr>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r>
              <a:rPr lang="en-US" dirty="0">
                <a:solidFill>
                  <a:schemeClr val="tx2"/>
                </a:solidFill>
              </a:rPr>
              <a:t>soundteaching.org</a:t>
            </a:r>
            <a:endParaRPr dirty="0">
              <a:solidFill>
                <a:schemeClr val="tx2"/>
              </a:solidFill>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39A9AE7E-E0F9-4C51-AD9A-F4C3A6E23BBF}" type="datetimeFigureOut">
              <a:rPr lang="en-US"/>
              <a:t>8/7/2016</a:t>
            </a:fld>
            <a:endParaRPr/>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1631 a reprint of the King James Bible was made, but it contained an error in Exodus 20:14 and read, “Thou shalt commit adultery”. </a:t>
            </a:r>
          </a:p>
          <a:p>
            <a:pPr marL="175308" indent="-175308">
              <a:buFont typeface="Arial" panose="020B0604020202020204" pitchFamily="34" charset="0"/>
              <a:buChar char="•"/>
            </a:pPr>
            <a:r>
              <a:rPr lang="en-US" dirty="0"/>
              <a:t>It became known as the “Wicked Bible”. </a:t>
            </a:r>
          </a:p>
          <a:p>
            <a:pPr marL="175308" indent="-175308">
              <a:buFont typeface="Arial" panose="020B0604020202020204" pitchFamily="34" charset="0"/>
              <a:buChar char="•"/>
            </a:pPr>
            <a:r>
              <a:rPr lang="en-US" dirty="0"/>
              <a:t>1,000 Bibles were published before the error was discovered. </a:t>
            </a:r>
          </a:p>
          <a:p>
            <a:pPr marL="175308" indent="-175308">
              <a:buFont typeface="Arial" panose="020B0604020202020204" pitchFamily="34" charset="0"/>
              <a:buChar char="•"/>
            </a:pPr>
            <a:r>
              <a:rPr lang="en-US" dirty="0"/>
              <a:t>The printers were fined 300 pounds (a huge sum in those days)</a:t>
            </a:r>
          </a:p>
          <a:p>
            <a:pPr marL="175308" indent="-175308">
              <a:buFont typeface="Arial" panose="020B0604020202020204" pitchFamily="34" charset="0"/>
              <a:buChar char="•"/>
            </a:pPr>
            <a:r>
              <a:rPr lang="en-US" dirty="0"/>
              <a:t>King Charles I ordered the Bibles destroyed. </a:t>
            </a:r>
          </a:p>
          <a:p>
            <a:pPr marL="175308" indent="-175308">
              <a:buFont typeface="Arial" panose="020B0604020202020204" pitchFamily="34" charset="0"/>
              <a:buChar char="•"/>
            </a:pPr>
            <a:r>
              <a:rPr lang="en-US" dirty="0"/>
              <a:t>Today, only 11 are known to exist worldwide; one at the New York Public Library, though it is almost never displayed.</a:t>
            </a:r>
          </a:p>
        </p:txBody>
      </p:sp>
      <p:sp>
        <p:nvSpPr>
          <p:cNvPr id="4" name="Slide Number Placeholder 3"/>
          <p:cNvSpPr>
            <a:spLocks noGrp="1"/>
          </p:cNvSpPr>
          <p:nvPr>
            <p:ph type="sldNum" sz="quarter" idx="10"/>
          </p:nvPr>
        </p:nvSpPr>
        <p:spPr/>
        <p:txBody>
          <a:bodyPr/>
          <a:lstStyle/>
          <a:p>
            <a:fld id="{C6074690-7256-4BB9-AC0F-97AEAE8CDEC2}" type="slidenum">
              <a:rPr lang="en-US" smtClean="0"/>
              <a:t>1</a:t>
            </a:fld>
            <a:endParaRPr lang="en-US"/>
          </a:p>
        </p:txBody>
      </p:sp>
    </p:spTree>
    <p:extLst>
      <p:ext uri="{BB962C8B-B14F-4D97-AF65-F5344CB8AC3E}">
        <p14:creationId xmlns:p14="http://schemas.microsoft.com/office/powerpoint/2010/main" val="1499359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Redux – Brought Back, revived</a:t>
            </a:r>
          </a:p>
          <a:p>
            <a:r>
              <a:rPr lang="en-US" dirty="0"/>
              <a:t>The way people manipulate and take license with God’s word today you would think every Bible is “wicked”. For example:</a:t>
            </a:r>
          </a:p>
          <a:p>
            <a:endParaRPr lang="en-US" dirty="0"/>
          </a:p>
          <a:p>
            <a:r>
              <a:rPr lang="en-US" b="1" dirty="0"/>
              <a:t>“You shall not commit adultery” Still Rejected</a:t>
            </a:r>
          </a:p>
          <a:p>
            <a:r>
              <a:rPr lang="en-US" b="1" dirty="0"/>
              <a:t>(Romans 13:8-10), </a:t>
            </a:r>
            <a:r>
              <a:rPr lang="en-US" i="1" dirty="0"/>
              <a:t>“Owe no one anything except to love one another, for he who loves another has fulfilled the law. </a:t>
            </a:r>
            <a:r>
              <a:rPr lang="en-US" i="1" baseline="30000" dirty="0"/>
              <a:t>9 </a:t>
            </a:r>
            <a:r>
              <a:rPr lang="en-US" i="1" dirty="0"/>
              <a:t>For the commandments, "You shall not commit adultery," "You shall not murder," "You shall not steal," "You shall not bear false witness," "You shall not covet," and if there is any other commandment, are all summed up in this saying, namely, "You shall love your neighbor as yourself." </a:t>
            </a:r>
            <a:r>
              <a:rPr lang="en-US" i="1" baseline="30000" dirty="0"/>
              <a:t>10</a:t>
            </a:r>
            <a:r>
              <a:rPr lang="en-US" i="1" dirty="0"/>
              <a:t> Love does no harm to a neighbor; therefore love is the fulfillment of the law.</a:t>
            </a:r>
          </a:p>
          <a:p>
            <a:endParaRPr lang="en-US" i="1" dirty="0"/>
          </a:p>
          <a:p>
            <a:r>
              <a:rPr lang="en-US" b="1" dirty="0"/>
              <a:t>Note:  This command very often rejected in MDR (cf. Matthew 19:9; Romans 7:1-3)</a:t>
            </a:r>
            <a:endParaRPr lang="en-US" b="1" i="0" dirty="0"/>
          </a:p>
        </p:txBody>
      </p:sp>
      <p:sp>
        <p:nvSpPr>
          <p:cNvPr id="4" name="Slide Number Placeholder 3"/>
          <p:cNvSpPr>
            <a:spLocks noGrp="1"/>
          </p:cNvSpPr>
          <p:nvPr>
            <p:ph type="sldNum" sz="quarter" idx="10"/>
          </p:nvPr>
        </p:nvSpPr>
        <p:spPr/>
        <p:txBody>
          <a:bodyPr/>
          <a:lstStyle/>
          <a:p>
            <a:fld id="{C6074690-7256-4BB9-AC0F-97AEAE8CDEC2}" type="slidenum">
              <a:rPr lang="en-US" smtClean="0"/>
              <a:t>2</a:t>
            </a:fld>
            <a:endParaRPr lang="en-US"/>
          </a:p>
        </p:txBody>
      </p:sp>
    </p:spTree>
    <p:extLst>
      <p:ext uri="{BB962C8B-B14F-4D97-AF65-F5344CB8AC3E}">
        <p14:creationId xmlns:p14="http://schemas.microsoft.com/office/powerpoint/2010/main" val="36759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Corinthians 6:18-20), </a:t>
            </a:r>
            <a:r>
              <a:rPr lang="en-US" i="1" dirty="0"/>
              <a:t>“Flee sexual immorality. Every sin that a man does is outside the body, but he who commits sexual immorality sins against his own body. </a:t>
            </a:r>
            <a:r>
              <a:rPr lang="en-US" i="1" baseline="30000" dirty="0"/>
              <a:t>19</a:t>
            </a:r>
            <a:r>
              <a:rPr lang="en-US" i="1" dirty="0"/>
              <a:t> Or do you not know that your body is the temple of the Holy Spirit who is in you, whom you have from God, and you are not your own? </a:t>
            </a:r>
            <a:r>
              <a:rPr lang="en-US" i="1" baseline="30000" dirty="0"/>
              <a:t>20</a:t>
            </a:r>
            <a:r>
              <a:rPr lang="en-US" i="1" dirty="0"/>
              <a:t> For you were bought at a price; therefore glorify God in your body and in your spirit, which are God's.” </a:t>
            </a:r>
          </a:p>
          <a:p>
            <a:pPr marL="175308" indent="-175308">
              <a:buFont typeface="Arial" panose="020B0604020202020204" pitchFamily="34" charset="0"/>
              <a:buChar char="•"/>
            </a:pPr>
            <a:r>
              <a:rPr lang="en-US" b="1" dirty="0"/>
              <a:t>Sexual immorality is viewed as moral in our society.  </a:t>
            </a:r>
            <a:r>
              <a:rPr lang="en-US" dirty="0"/>
              <a:t>(Common to live together before or in place of marriage)</a:t>
            </a:r>
          </a:p>
          <a:p>
            <a:pPr marL="175308" indent="-175308">
              <a:buFont typeface="Arial" panose="020B0604020202020204" pitchFamily="34" charset="0"/>
              <a:buChar char="•"/>
            </a:pPr>
            <a:r>
              <a:rPr lang="en-US" dirty="0"/>
              <a:t>Homosexuality is gaining wider acceptance.</a:t>
            </a:r>
          </a:p>
          <a:p>
            <a:r>
              <a:rPr lang="en-US" b="1" dirty="0"/>
              <a:t>(1 Corinthians 6:8-10), </a:t>
            </a:r>
            <a:r>
              <a:rPr lang="en-US" i="1" dirty="0"/>
              <a:t>“Do you not know that the unrighteous will not inherit the kingdom of God? Do not be deceived. Neither fornicators, nor idolaters, nor adulterers, nor homosexuals, nor sodomites, </a:t>
            </a:r>
            <a:r>
              <a:rPr lang="en-US" i="1" baseline="30000" dirty="0"/>
              <a:t>10</a:t>
            </a:r>
            <a:r>
              <a:rPr lang="en-US" i="1" dirty="0"/>
              <a:t> nor thieves, nor covetous, nor drunkards, nor revilers, nor </a:t>
            </a:r>
            <a:r>
              <a:rPr lang="en-US" i="1" dirty="0" err="1"/>
              <a:t>extortioners</a:t>
            </a:r>
            <a:r>
              <a:rPr lang="en-US" i="1" dirty="0"/>
              <a:t> will inherit the kingdom of God.”</a:t>
            </a:r>
          </a:p>
          <a:p>
            <a:pPr marL="642795" lvl="1" indent="-175308">
              <a:buFont typeface="Arial" panose="020B0604020202020204" pitchFamily="34" charset="0"/>
              <a:buChar char="•"/>
            </a:pPr>
            <a:r>
              <a:rPr lang="en-US" dirty="0"/>
              <a:t> Some have audacity to claim homosexuality is approved of in scripture, thus creating their own Wicked Bible…</a:t>
            </a:r>
            <a:endParaRPr lang="en-US" b="1" i="0" dirty="0"/>
          </a:p>
        </p:txBody>
      </p:sp>
      <p:sp>
        <p:nvSpPr>
          <p:cNvPr id="4" name="Slide Number Placeholder 3"/>
          <p:cNvSpPr>
            <a:spLocks noGrp="1"/>
          </p:cNvSpPr>
          <p:nvPr>
            <p:ph type="sldNum" sz="quarter" idx="10"/>
          </p:nvPr>
        </p:nvSpPr>
        <p:spPr/>
        <p:txBody>
          <a:bodyPr/>
          <a:lstStyle/>
          <a:p>
            <a:fld id="{C6074690-7256-4BB9-AC0F-97AEAE8CDEC2}" type="slidenum">
              <a:rPr lang="en-US" smtClean="0"/>
              <a:t>3</a:t>
            </a:fld>
            <a:endParaRPr lang="en-US"/>
          </a:p>
        </p:txBody>
      </p:sp>
    </p:spTree>
    <p:extLst>
      <p:ext uri="{BB962C8B-B14F-4D97-AF65-F5344CB8AC3E}">
        <p14:creationId xmlns:p14="http://schemas.microsoft.com/office/powerpoint/2010/main" val="2644989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 16:15-16), </a:t>
            </a:r>
            <a:r>
              <a:rPr lang="en-US" i="1" dirty="0"/>
              <a:t>“And He said to them, ‘Go into all the world and preach the gospel to every creature. </a:t>
            </a:r>
            <a:r>
              <a:rPr lang="en-US" i="1" baseline="30000" dirty="0"/>
              <a:t>16</a:t>
            </a:r>
            <a:r>
              <a:rPr lang="en-US" i="1" dirty="0"/>
              <a:t> He who believes and is baptized will be saved; but he who does not believe will be condemned.’”</a:t>
            </a:r>
          </a:p>
          <a:p>
            <a:pPr marL="642795" lvl="1" indent="-175308">
              <a:buFont typeface="Arial" panose="020B0604020202020204" pitchFamily="34" charset="0"/>
              <a:buChar char="•"/>
            </a:pPr>
            <a:r>
              <a:rPr lang="en-US" dirty="0"/>
              <a:t>The Bible says that the sinner who “will be saved” is the one who believes and is baptized. </a:t>
            </a:r>
          </a:p>
          <a:p>
            <a:pPr marL="642795" lvl="1" indent="-175308">
              <a:buFont typeface="Arial" panose="020B0604020202020204" pitchFamily="34" charset="0"/>
              <a:buChar char="•"/>
            </a:pPr>
            <a:r>
              <a:rPr lang="en-US" dirty="0"/>
              <a:t>Many say it should be reprinted to read, “He who believes is saved and will be baptized”. </a:t>
            </a:r>
          </a:p>
          <a:p>
            <a:pPr marL="642795" lvl="1" indent="-175308">
              <a:buFont typeface="Arial" panose="020B0604020202020204" pitchFamily="34" charset="0"/>
              <a:buChar char="•"/>
            </a:pPr>
            <a:r>
              <a:rPr lang="en-US" dirty="0"/>
              <a:t>That’s a big difference!</a:t>
            </a:r>
          </a:p>
          <a:p>
            <a:r>
              <a:rPr lang="en-US" b="1" i="0" kern="1200" dirty="0">
                <a:solidFill>
                  <a:schemeClr val="tx1"/>
                </a:solidFill>
                <a:effectLst/>
                <a:latin typeface="+mn-lt"/>
                <a:ea typeface="+mn-ea"/>
                <a:cs typeface="+mn-cs"/>
              </a:rPr>
              <a:t>Further</a:t>
            </a:r>
            <a:r>
              <a:rPr lang="en-US" b="1" i="0" kern="1200" baseline="0" dirty="0">
                <a:solidFill>
                  <a:schemeClr val="tx1"/>
                </a:solidFill>
                <a:effectLst/>
                <a:latin typeface="+mn-lt"/>
                <a:ea typeface="+mn-ea"/>
                <a:cs typeface="+mn-cs"/>
              </a:rPr>
              <a:t> examples could be given where men have changed God’s word…</a:t>
            </a:r>
          </a:p>
          <a:p>
            <a:endParaRPr lang="en-US" b="1" i="0" kern="1200" baseline="0" dirty="0">
              <a:solidFill>
                <a:schemeClr val="tx1"/>
              </a:solidFill>
              <a:effectLst/>
              <a:latin typeface="+mn-lt"/>
              <a:ea typeface="+mn-ea"/>
              <a:cs typeface="+mn-cs"/>
            </a:endParaRPr>
          </a:p>
          <a:p>
            <a:r>
              <a:rPr lang="en-US" b="1" i="0" kern="1200" baseline="0" dirty="0">
                <a:solidFill>
                  <a:schemeClr val="tx1"/>
                </a:solidFill>
                <a:effectLst/>
                <a:latin typeface="+mn-lt"/>
                <a:ea typeface="+mn-ea"/>
                <a:cs typeface="+mn-cs"/>
              </a:rPr>
              <a:t>Ex:  Irony of Reader’s Digest Condensed version of the Bible left out Revelation 22:18-19, </a:t>
            </a:r>
            <a:r>
              <a:rPr lang="en-US" b="0" i="1" kern="1200" baseline="0" dirty="0">
                <a:solidFill>
                  <a:schemeClr val="tx1"/>
                </a:solidFill>
                <a:effectLst/>
                <a:latin typeface="+mn-lt"/>
                <a:ea typeface="+mn-ea"/>
                <a:cs typeface="+mn-cs"/>
              </a:rPr>
              <a:t>“For I testify to everyone who hears the words of the prophecy of this book:  If anyone adds to these things, God will add to him the plagues that are written in this book; </a:t>
            </a:r>
            <a:r>
              <a:rPr lang="en-US" b="0" i="1" kern="1200" baseline="30000" dirty="0">
                <a:solidFill>
                  <a:schemeClr val="tx1"/>
                </a:solidFill>
                <a:effectLst/>
                <a:latin typeface="+mn-lt"/>
                <a:ea typeface="+mn-ea"/>
                <a:cs typeface="+mn-cs"/>
              </a:rPr>
              <a:t>19</a:t>
            </a:r>
            <a:r>
              <a:rPr lang="en-US" b="0" i="1" kern="1200" baseline="0" dirty="0">
                <a:solidFill>
                  <a:schemeClr val="tx1"/>
                </a:solidFill>
                <a:effectLst/>
                <a:latin typeface="+mn-lt"/>
                <a:ea typeface="+mn-ea"/>
                <a:cs typeface="+mn-cs"/>
              </a:rPr>
              <a:t> and </a:t>
            </a:r>
            <a:r>
              <a:rPr lang="en-US" b="0" i="1" u="sng" kern="1200" baseline="0" dirty="0">
                <a:solidFill>
                  <a:schemeClr val="tx1"/>
                </a:solidFill>
                <a:effectLst/>
                <a:latin typeface="+mn-lt"/>
                <a:ea typeface="+mn-ea"/>
                <a:cs typeface="+mn-cs"/>
              </a:rPr>
              <a:t>if anyone takes away from the words of the book of this prophecy, God shall take away his part from the Book of Life</a:t>
            </a:r>
            <a:r>
              <a:rPr lang="en-US" b="0" i="1" kern="1200" baseline="0" dirty="0">
                <a:solidFill>
                  <a:schemeClr val="tx1"/>
                </a:solidFill>
                <a:effectLst/>
                <a:latin typeface="+mn-lt"/>
                <a:ea typeface="+mn-ea"/>
                <a:cs typeface="+mn-cs"/>
              </a:rPr>
              <a:t>, from the holy city, and from the things which are written in this book.”</a:t>
            </a:r>
            <a:endParaRPr lang="en-US" b="0" i="1" dirty="0"/>
          </a:p>
        </p:txBody>
      </p:sp>
      <p:sp>
        <p:nvSpPr>
          <p:cNvPr id="4" name="Slide Number Placeholder 3"/>
          <p:cNvSpPr>
            <a:spLocks noGrp="1"/>
          </p:cNvSpPr>
          <p:nvPr>
            <p:ph type="sldNum" sz="quarter" idx="10"/>
          </p:nvPr>
        </p:nvSpPr>
        <p:spPr/>
        <p:txBody>
          <a:bodyPr/>
          <a:lstStyle/>
          <a:p>
            <a:fld id="{C6074690-7256-4BB9-AC0F-97AEAE8CDEC2}" type="slidenum">
              <a:rPr lang="en-US" smtClean="0"/>
              <a:t>4</a:t>
            </a:fld>
            <a:endParaRPr lang="en-US"/>
          </a:p>
        </p:txBody>
      </p:sp>
    </p:spTree>
    <p:extLst>
      <p:ext uri="{BB962C8B-B14F-4D97-AF65-F5344CB8AC3E}">
        <p14:creationId xmlns:p14="http://schemas.microsoft.com/office/powerpoint/2010/main" val="200447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Peter 3:15-16), </a:t>
            </a:r>
            <a:r>
              <a:rPr lang="en-US" i="1" dirty="0"/>
              <a:t>“…consider that the longsuffering of our Lord is salvation—as also our beloved brother Paul, according to the wisdom given to him, has written to you, </a:t>
            </a:r>
            <a:r>
              <a:rPr lang="en-US" i="1" baseline="30000" dirty="0"/>
              <a:t>16</a:t>
            </a:r>
            <a:r>
              <a:rPr lang="en-US" i="1" dirty="0"/>
              <a:t> as also in all his epistles, speaking in them of these things, in which are some things hard to understand, which untaught and unstable people twist to their own destruction, as they do also the rest of the Scriptures.”</a:t>
            </a:r>
          </a:p>
          <a:p>
            <a:endParaRPr lang="en-US" dirty="0"/>
          </a:p>
          <a:p>
            <a:pPr marL="642795" lvl="1" indent="-175308">
              <a:buFont typeface="Arial" panose="020B0604020202020204" pitchFamily="34" charset="0"/>
              <a:buChar char="•"/>
            </a:pPr>
            <a:r>
              <a:rPr lang="en-US" b="1" dirty="0"/>
              <a:t>It is wicked to twist the Scriptures.</a:t>
            </a:r>
          </a:p>
        </p:txBody>
      </p:sp>
      <p:sp>
        <p:nvSpPr>
          <p:cNvPr id="4" name="Slide Number Placeholder 3"/>
          <p:cNvSpPr>
            <a:spLocks noGrp="1"/>
          </p:cNvSpPr>
          <p:nvPr>
            <p:ph type="sldNum" sz="quarter" idx="10"/>
          </p:nvPr>
        </p:nvSpPr>
        <p:spPr/>
        <p:txBody>
          <a:bodyPr/>
          <a:lstStyle/>
          <a:p>
            <a:fld id="{C6074690-7256-4BB9-AC0F-97AEAE8CDEC2}" type="slidenum">
              <a:rPr lang="en-US" smtClean="0"/>
              <a:t>5</a:t>
            </a:fld>
            <a:endParaRPr lang="en-US"/>
          </a:p>
        </p:txBody>
      </p:sp>
    </p:spTree>
    <p:extLst>
      <p:ext uri="{BB962C8B-B14F-4D97-AF65-F5344CB8AC3E}">
        <p14:creationId xmlns:p14="http://schemas.microsoft.com/office/powerpoint/2010/main" val="40594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8/7/2016</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8/7/2016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8/7/2016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8/7/2016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8/7/2016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8/7/2016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8/7/2016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8/7/2016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8/7/2016</a:t>
            </a:fld>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5487" y="520700"/>
            <a:ext cx="5113858" cy="939799"/>
          </a:xfrm>
        </p:spPr>
        <p:txBody>
          <a:bodyPr>
            <a:normAutofit/>
          </a:bodyPr>
          <a:lstStyle/>
          <a:p>
            <a:r>
              <a:rPr lang="en-US" dirty="0"/>
              <a:t>The Wicked Bible</a:t>
            </a:r>
          </a:p>
        </p:txBody>
      </p:sp>
      <p:sp>
        <p:nvSpPr>
          <p:cNvPr id="3" name="Subtitle 2"/>
          <p:cNvSpPr>
            <a:spLocks noGrp="1"/>
          </p:cNvSpPr>
          <p:nvPr>
            <p:ph type="subTitle" idx="1"/>
          </p:nvPr>
        </p:nvSpPr>
        <p:spPr>
          <a:xfrm>
            <a:off x="1635747" y="5486400"/>
            <a:ext cx="3346022" cy="1143000"/>
          </a:xfrm>
        </p:spPr>
        <p:txBody>
          <a:bodyPr>
            <a:normAutofit/>
          </a:bodyPr>
          <a:lstStyle/>
          <a:p>
            <a:r>
              <a:rPr lang="en-US" sz="3600" dirty="0"/>
              <a:t>Published</a:t>
            </a:r>
          </a:p>
          <a:p>
            <a:r>
              <a:rPr lang="en-US" sz="3600" dirty="0"/>
              <a:t>1631</a:t>
            </a:r>
          </a:p>
        </p:txBody>
      </p:sp>
      <p:pic>
        <p:nvPicPr>
          <p:cNvPr id="4" name="Picture 3"/>
          <p:cNvPicPr>
            <a:picLocks noChangeAspect="1"/>
          </p:cNvPicPr>
          <p:nvPr/>
        </p:nvPicPr>
        <p:blipFill>
          <a:blip r:embed="rId3"/>
          <a:stretch>
            <a:fillRect/>
          </a:stretch>
        </p:blipFill>
        <p:spPr>
          <a:xfrm>
            <a:off x="989012" y="1446644"/>
            <a:ext cx="4639492" cy="3693057"/>
          </a:xfrm>
          <a:prstGeom prst="rect">
            <a:avLst/>
          </a:prstGeom>
          <a:ln w="38100">
            <a:solidFill>
              <a:schemeClr val="bg1">
                <a:lumMod val="20000"/>
                <a:lumOff val="80000"/>
              </a:schemeClr>
            </a:solidFill>
          </a:ln>
        </p:spPr>
      </p:pic>
      <p:pic>
        <p:nvPicPr>
          <p:cNvPr id="1030" name="Picture 6" descr="https://upload.wikimedia.org/wikipedia/commons/d/d6/Marked_Wicked_bi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493" y="2057400"/>
            <a:ext cx="3747846" cy="2362200"/>
          </a:xfrm>
          <a:prstGeom prst="rect">
            <a:avLst/>
          </a:prstGeom>
          <a:noFill/>
          <a:ln w="38100">
            <a:solidFill>
              <a:schemeClr val="bg1">
                <a:lumMod val="20000"/>
                <a:lumOff val="80000"/>
              </a:schemeClr>
            </a:solidFill>
          </a:ln>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6212616" y="5016501"/>
            <a:ext cx="4419600" cy="16128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0"/>
              </a:spcBef>
              <a:buClr>
                <a:schemeClr val="tx1"/>
              </a:buClr>
              <a:buFont typeface="Arial"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90000"/>
              </a:lnSpc>
              <a:spcBef>
                <a:spcPts val="800"/>
              </a:spcBef>
              <a:buClr>
                <a:schemeClr val="tx1"/>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800"/>
              </a:spcBef>
              <a:buClr>
                <a:schemeClr val="tx1"/>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800"/>
              </a:spcBef>
              <a:buClr>
                <a:schemeClr val="tx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800"/>
              </a:spcBef>
              <a:buClr>
                <a:schemeClr val="tx1"/>
              </a:buClr>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800"/>
              </a:spcBef>
              <a:buClr>
                <a:schemeClr val="tx1"/>
              </a:buClr>
              <a:buFont typeface="Arial" pitchFamily="34" charset="0"/>
              <a:buNone/>
              <a:defRPr sz="1600" kern="1200" baseline="0">
                <a:solidFill>
                  <a:schemeClr val="tx1">
                    <a:tint val="75000"/>
                  </a:schemeClr>
                </a:solidFill>
                <a:latin typeface="+mn-lt"/>
                <a:ea typeface="+mn-ea"/>
                <a:cs typeface="+mn-cs"/>
              </a:defRPr>
            </a:lvl9pPr>
          </a:lstStyle>
          <a:p>
            <a:r>
              <a:rPr lang="en-US" sz="3600" cap="small" dirty="0"/>
              <a:t>Exodus 20:14</a:t>
            </a:r>
          </a:p>
          <a:p>
            <a:r>
              <a:rPr lang="en-US" sz="3600" cap="small" dirty="0"/>
              <a:t>“Thou Shalt Commit Adultery”</a:t>
            </a:r>
          </a:p>
          <a:p>
            <a:endParaRPr lang="en-US" sz="3600" cap="small" dirty="0"/>
          </a:p>
        </p:txBody>
      </p:sp>
      <p:sp>
        <p:nvSpPr>
          <p:cNvPr id="6" name="Rectangle 5"/>
          <p:cNvSpPr/>
          <p:nvPr/>
        </p:nvSpPr>
        <p:spPr>
          <a:xfrm>
            <a:off x="10818812" y="1600200"/>
            <a:ext cx="160533" cy="152400"/>
          </a:xfrm>
          <a:prstGeom prst="rect">
            <a:avLst/>
          </a:prstGeom>
          <a:solidFill>
            <a:srgbClr val="5E2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872365" y="4802415"/>
            <a:ext cx="160533" cy="152400"/>
          </a:xfrm>
          <a:prstGeom prst="rect">
            <a:avLst/>
          </a:prstGeom>
          <a:solidFill>
            <a:srgbClr val="5929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54302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4212" y="431800"/>
            <a:ext cx="10285731" cy="1168400"/>
          </a:xfrm>
        </p:spPr>
        <p:txBody>
          <a:bodyPr>
            <a:normAutofit/>
          </a:bodyPr>
          <a:lstStyle/>
          <a:p>
            <a:r>
              <a:rPr lang="en-US" sz="6000" b="1" dirty="0"/>
              <a:t>The Wicked Bible Redux</a:t>
            </a:r>
          </a:p>
        </p:txBody>
      </p:sp>
      <p:sp>
        <p:nvSpPr>
          <p:cNvPr id="14" name="Content Placeholder 13"/>
          <p:cNvSpPr>
            <a:spLocks noGrp="1"/>
          </p:cNvSpPr>
          <p:nvPr>
            <p:ph idx="1"/>
          </p:nvPr>
        </p:nvSpPr>
        <p:spPr>
          <a:xfrm>
            <a:off x="912812" y="1803400"/>
            <a:ext cx="10515600" cy="4267200"/>
          </a:xfrm>
        </p:spPr>
        <p:txBody>
          <a:bodyPr>
            <a:normAutofit/>
          </a:bodyPr>
          <a:lstStyle/>
          <a:p>
            <a:pPr marL="350838" indent="-350838"/>
            <a:r>
              <a:rPr lang="en-US" sz="4400" b="1" dirty="0"/>
              <a:t>You “shall not commit adultery” is still rejected (Romans 13:9)</a:t>
            </a:r>
          </a:p>
          <a:p>
            <a:pPr marL="350838" indent="-350838"/>
            <a:endParaRPr lang="en-US" sz="4400" b="1"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4212" y="431800"/>
            <a:ext cx="10285731" cy="1168400"/>
          </a:xfrm>
        </p:spPr>
        <p:txBody>
          <a:bodyPr>
            <a:normAutofit/>
          </a:bodyPr>
          <a:lstStyle/>
          <a:p>
            <a:r>
              <a:rPr lang="en-US" sz="6000" b="1" dirty="0"/>
              <a:t>The Wicked Bible Redux</a:t>
            </a:r>
          </a:p>
        </p:txBody>
      </p:sp>
      <p:sp>
        <p:nvSpPr>
          <p:cNvPr id="14" name="Content Placeholder 13"/>
          <p:cNvSpPr>
            <a:spLocks noGrp="1"/>
          </p:cNvSpPr>
          <p:nvPr>
            <p:ph idx="1"/>
          </p:nvPr>
        </p:nvSpPr>
        <p:spPr>
          <a:xfrm>
            <a:off x="912812" y="1803400"/>
            <a:ext cx="10363200" cy="4267200"/>
          </a:xfrm>
        </p:spPr>
        <p:txBody>
          <a:bodyPr>
            <a:normAutofit/>
          </a:bodyPr>
          <a:lstStyle/>
          <a:p>
            <a:pPr marL="350838" indent="-350838"/>
            <a:r>
              <a:rPr lang="en-US" sz="4400" b="1" dirty="0"/>
              <a:t>You “shall not commit adultery” is still rejected (Romans 13:9)</a:t>
            </a:r>
          </a:p>
          <a:p>
            <a:pPr marL="350838" indent="-350838"/>
            <a:r>
              <a:rPr lang="en-US" sz="4400" b="1" dirty="0"/>
              <a:t>“Flee fornication” is not obeyed!        (1 Corinthians 6:18)</a:t>
            </a:r>
          </a:p>
          <a:p>
            <a:pPr marL="350838" indent="-350838"/>
            <a:endParaRPr lang="en-US" sz="4400" b="1" dirty="0"/>
          </a:p>
        </p:txBody>
      </p:sp>
    </p:spTree>
    <p:extLst>
      <p:ext uri="{BB962C8B-B14F-4D97-AF65-F5344CB8AC3E}">
        <p14:creationId xmlns:p14="http://schemas.microsoft.com/office/powerpoint/2010/main" val="219214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4212" y="431800"/>
            <a:ext cx="10285731" cy="1168400"/>
          </a:xfrm>
        </p:spPr>
        <p:txBody>
          <a:bodyPr>
            <a:normAutofit/>
          </a:bodyPr>
          <a:lstStyle/>
          <a:p>
            <a:r>
              <a:rPr lang="en-US" sz="6000" b="1" dirty="0"/>
              <a:t>The Wicked Bible Redux</a:t>
            </a:r>
          </a:p>
        </p:txBody>
      </p:sp>
      <p:sp>
        <p:nvSpPr>
          <p:cNvPr id="14" name="Content Placeholder 13"/>
          <p:cNvSpPr>
            <a:spLocks noGrp="1"/>
          </p:cNvSpPr>
          <p:nvPr>
            <p:ph idx="1"/>
          </p:nvPr>
        </p:nvSpPr>
        <p:spPr>
          <a:xfrm>
            <a:off x="912812" y="1803400"/>
            <a:ext cx="10363200" cy="4267200"/>
          </a:xfrm>
        </p:spPr>
        <p:txBody>
          <a:bodyPr>
            <a:normAutofit/>
          </a:bodyPr>
          <a:lstStyle/>
          <a:p>
            <a:pPr marL="350838" indent="-350838"/>
            <a:r>
              <a:rPr lang="en-US" sz="4400" b="1" dirty="0"/>
              <a:t>You “shall not commit adultery” is still rejected (Romans 13:9)</a:t>
            </a:r>
          </a:p>
          <a:p>
            <a:pPr marL="350838" indent="-350838"/>
            <a:r>
              <a:rPr lang="en-US" sz="4400" b="1" dirty="0"/>
              <a:t>“Flee fornication” is not obeyed!        (1 Corinthians 6:18)</a:t>
            </a:r>
          </a:p>
          <a:p>
            <a:pPr marL="350838" indent="-350838"/>
            <a:r>
              <a:rPr lang="en-US" sz="4400" b="1" dirty="0"/>
              <a:t>“He who believes and is baptized will be saved” is rejected (Mark 16:16)</a:t>
            </a:r>
          </a:p>
          <a:p>
            <a:pPr marL="350838" indent="-350838"/>
            <a:endParaRPr lang="en-US" sz="4400" b="1" dirty="0"/>
          </a:p>
        </p:txBody>
      </p:sp>
    </p:spTree>
    <p:extLst>
      <p:ext uri="{BB962C8B-B14F-4D97-AF65-F5344CB8AC3E}">
        <p14:creationId xmlns:p14="http://schemas.microsoft.com/office/powerpoint/2010/main" val="107887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2" y="1803401"/>
            <a:ext cx="7162800" cy="939799"/>
          </a:xfrm>
        </p:spPr>
        <p:txBody>
          <a:bodyPr>
            <a:noAutofit/>
          </a:bodyPr>
          <a:lstStyle/>
          <a:p>
            <a:r>
              <a:rPr lang="en-US" sz="6600" b="1" dirty="0"/>
              <a:t>CONCLUSION</a:t>
            </a:r>
          </a:p>
        </p:txBody>
      </p:sp>
      <p:sp>
        <p:nvSpPr>
          <p:cNvPr id="3" name="Subtitle 2"/>
          <p:cNvSpPr>
            <a:spLocks noGrp="1"/>
          </p:cNvSpPr>
          <p:nvPr>
            <p:ph type="subTitle" idx="1"/>
          </p:nvPr>
        </p:nvSpPr>
        <p:spPr>
          <a:xfrm>
            <a:off x="1031341" y="2971800"/>
            <a:ext cx="10210800" cy="3352800"/>
          </a:xfrm>
        </p:spPr>
        <p:txBody>
          <a:bodyPr>
            <a:noAutofit/>
          </a:bodyPr>
          <a:lstStyle/>
          <a:p>
            <a:r>
              <a:rPr lang="en-US" sz="4000" b="1" cap="small" dirty="0"/>
              <a:t>Every doctrine that changes what the word of God says is “wicked” because it destroys souls </a:t>
            </a:r>
          </a:p>
          <a:p>
            <a:endParaRPr lang="en-US" sz="4000" b="1" cap="small" dirty="0"/>
          </a:p>
          <a:p>
            <a:r>
              <a:rPr lang="en-US" sz="4800" b="1" cap="small" dirty="0"/>
              <a:t>2 Peter 3:16</a:t>
            </a:r>
          </a:p>
        </p:txBody>
      </p:sp>
    </p:spTree>
    <p:extLst>
      <p:ext uri="{BB962C8B-B14F-4D97-AF65-F5344CB8AC3E}">
        <p14:creationId xmlns:p14="http://schemas.microsoft.com/office/powerpoint/2010/main" val="1910496429"/>
      </p:ext>
    </p:extLst>
  </p:cSld>
  <p:clrMapOvr>
    <a:masterClrMapping/>
  </p:clrMapOvr>
  <p:transition spd="slow">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887</Words>
  <Application>Microsoft Office PowerPoint</Application>
  <PresentationFormat>Custom</PresentationFormat>
  <Paragraphs>51</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Constantia</vt:lpstr>
      <vt:lpstr>Books Classic 16x9</vt:lpstr>
      <vt:lpstr>The Wicked Bible</vt:lpstr>
      <vt:lpstr>The Wicked Bible Redux</vt:lpstr>
      <vt:lpstr>The Wicked Bible Redux</vt:lpstr>
      <vt:lpstr>The Wicked Bible Redux</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2016-08-07T19:51:24Z</dcterms:created>
  <dcterms:modified xsi:type="dcterms:W3CDTF">2016-08-07T20:47:58Z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