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070" autoAdjust="0"/>
  </p:normalViewPr>
  <p:slideViewPr>
    <p:cSldViewPr snapToGrid="0">
      <p:cViewPr varScale="1">
        <p:scale>
          <a:sx n="51" d="100"/>
          <a:sy n="51" d="100"/>
        </p:scale>
        <p:origin x="1896" y="6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This is a day of good news!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February 8, 2015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C1BB7-79E6-4D7B-9125-178DABFB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8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E9464-C3DD-490D-9DAF-99596F155BBD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8372D-9DBD-4955-98BD-DACA61088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Siege of Samaria</a:t>
            </a:r>
            <a:r>
              <a:rPr lang="en-US" baseline="0" dirty="0" smtClean="0"/>
              <a:t> (capital of Israel) by King of Syria (6:24-29)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Brought famine to the city, among them four lepers (decided to surrender to Syria)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Lessons learned from their statement, “This is a day of good news” (7:9)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372D-9DBD-4955-98BD-DACA610887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40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/>
              <a:t>(Ephesians 1:3),</a:t>
            </a:r>
            <a:r>
              <a:rPr lang="en-US" sz="1600" b="1" i="1" dirty="0" smtClean="0"/>
              <a:t> </a:t>
            </a:r>
            <a:r>
              <a:rPr lang="en-US" sz="1600" i="1" dirty="0" smtClean="0"/>
              <a:t>“Blessed be the God and Father of our Lord Jesus Christ, who has blessed us with every spiritual blessing in the heavenly places in Christ.”</a:t>
            </a:r>
          </a:p>
          <a:p>
            <a:endParaRPr lang="en-US" sz="1600" i="1" dirty="0" smtClean="0"/>
          </a:p>
          <a:p>
            <a:r>
              <a:rPr lang="en-US" sz="1600" b="1" i="0" dirty="0" smtClean="0"/>
              <a:t>In the last point, do the similarities (parallels) end, or will be do right as well?</a:t>
            </a:r>
            <a:endParaRPr lang="en-US" sz="16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372D-9DBD-4955-98BD-DACA61088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33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 smtClean="0"/>
              <a:t>(Matthew 28:18-20), </a:t>
            </a:r>
            <a:r>
              <a:rPr lang="en-US" i="1" dirty="0" smtClean="0"/>
              <a:t>“And Jesus came and spoke to them, saying, “All authority has been given to Me in heaven and on earth. </a:t>
            </a:r>
            <a:r>
              <a:rPr lang="en-US" i="1" baseline="30000" dirty="0" smtClean="0"/>
              <a:t>19 </a:t>
            </a:r>
            <a:r>
              <a:rPr lang="en-US" i="1" u="sng" dirty="0" smtClean="0"/>
              <a:t>Go therefore</a:t>
            </a:r>
            <a:r>
              <a:rPr lang="en-US" i="1" dirty="0" smtClean="0"/>
              <a:t> and make disciples of all the nations, baptizing them in the name of the Father and of the Son and of the Holy Spirit, </a:t>
            </a:r>
            <a:r>
              <a:rPr lang="en-US" i="1" baseline="30000" dirty="0" smtClean="0"/>
              <a:t>20 </a:t>
            </a:r>
            <a:r>
              <a:rPr lang="en-US" i="1" dirty="0" smtClean="0"/>
              <a:t>teaching them to observe all things that I have commanded you; and lo, I am with you always, even to the end of the age.” Amen.</a:t>
            </a:r>
          </a:p>
          <a:p>
            <a:endParaRPr lang="en-US" i="1" dirty="0" smtClean="0"/>
          </a:p>
          <a:p>
            <a:r>
              <a:rPr lang="en-US" b="1" i="0" dirty="0" smtClean="0"/>
              <a:t>(1 Peter 2:9-10), </a:t>
            </a:r>
            <a:r>
              <a:rPr lang="en-US" i="1" dirty="0" smtClean="0"/>
              <a:t>“But you are a chosen generation, a royal priesthood, a holy nation, His own special people</a:t>
            </a:r>
            <a:r>
              <a:rPr lang="en-US" i="1" u="sng" dirty="0" smtClean="0"/>
              <a:t>, that you may proclaim the praises of Him who called you out of darkness into His marvelous light</a:t>
            </a:r>
            <a:r>
              <a:rPr lang="en-US" i="1" dirty="0" smtClean="0"/>
              <a:t>; </a:t>
            </a:r>
            <a:r>
              <a:rPr lang="en-US" i="1" baseline="30000" dirty="0" smtClean="0"/>
              <a:t>10 </a:t>
            </a:r>
            <a:r>
              <a:rPr lang="en-US" i="1" dirty="0" smtClean="0"/>
              <a:t>who once were not a people but are now the people of God, who had not obtained mercy but now have obtained mercy.</a:t>
            </a:r>
          </a:p>
          <a:p>
            <a:endParaRPr lang="en-US" b="1" i="0" dirty="0" smtClean="0"/>
          </a:p>
          <a:p>
            <a:r>
              <a:rPr lang="en-US" b="1" i="0" dirty="0" smtClean="0"/>
              <a:t>(Ezekiel</a:t>
            </a:r>
            <a:r>
              <a:rPr lang="en-US" b="1" i="0" baseline="0" dirty="0" smtClean="0"/>
              <a:t> 3:17-21) READ    </a:t>
            </a:r>
            <a:r>
              <a:rPr lang="en-US" i="1" baseline="0" dirty="0" smtClean="0"/>
              <a:t>Duties of the Watchman…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372D-9DBD-4955-98BD-DACA61088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5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Today, the church is God's "watchman" to the world!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are to take the gospel to every person! - </a:t>
            </a:r>
            <a:r>
              <a:rPr lang="en-US" b="0" i="1" u="none" dirty="0" smtClean="0">
                <a:solidFill>
                  <a:schemeClr val="tx1"/>
                </a:solidFill>
              </a:rPr>
              <a:t>Mark 16:15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Those who have not heard will die in their own sin, but we will be held accountable if we gave them no warning!</a:t>
            </a: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8372D-9DBD-4955-98BD-DACA610887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4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1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1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6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6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0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67A9-D5B1-472F-B2E7-1A9698F28365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C797-2F60-4417-9023-1C2AD8BC8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8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011" y="524435"/>
            <a:ext cx="3636993" cy="4697269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Blue Highway Condensed" panose="02010603020202020303" pitchFamily="2" charset="0"/>
              </a:rPr>
              <a:t>This is a</a:t>
            </a:r>
            <a:br>
              <a:rPr lang="en-US" sz="8800" dirty="0" smtClean="0">
                <a:latin typeface="Blue Highway Condensed" panose="02010603020202020303" pitchFamily="2" charset="0"/>
              </a:rPr>
            </a:br>
            <a:r>
              <a:rPr lang="en-US" sz="8800" dirty="0" smtClean="0">
                <a:latin typeface="Blue Highway Condensed" panose="02010603020202020303" pitchFamily="2" charset="0"/>
              </a:rPr>
              <a:t>day of</a:t>
            </a:r>
            <a:br>
              <a:rPr lang="en-US" sz="8800" dirty="0" smtClean="0">
                <a:latin typeface="Blue Highway Condensed" panose="02010603020202020303" pitchFamily="2" charset="0"/>
              </a:rPr>
            </a:br>
            <a:r>
              <a:rPr lang="en-US" sz="8800" dirty="0" smtClean="0">
                <a:latin typeface="Blue Highway Condensed" panose="02010603020202020303" pitchFamily="2" charset="0"/>
              </a:rPr>
              <a:t>Good News!</a:t>
            </a:r>
            <a:endParaRPr lang="en-US" sz="8800" dirty="0">
              <a:latin typeface="Blue Highway Condensed" panose="020106030202020203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8703" y="5645991"/>
            <a:ext cx="3307976" cy="7144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 </a:t>
            </a:r>
            <a:r>
              <a:rPr lang="en-US" sz="3600" smtClean="0"/>
              <a:t>Kings 7:3-11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534" y="690890"/>
            <a:ext cx="4836314" cy="495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87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71450"/>
            <a:ext cx="7886700" cy="1162051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Blue Highway Condensed" panose="02010603020202020303" pitchFamily="2" charset="0"/>
              </a:rPr>
              <a:t>Parallels, then and now</a:t>
            </a:r>
            <a:endParaRPr lang="en-US" sz="6600" dirty="0">
              <a:latin typeface="Blue Highway Condensed" panose="02010603020202020303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0050" y="1333500"/>
            <a:ext cx="4000500" cy="5086349"/>
          </a:xfrm>
        </p:spPr>
        <p:txBody>
          <a:bodyPr/>
          <a:lstStyle/>
          <a:p>
            <a:r>
              <a:rPr lang="en-US" dirty="0" smtClean="0"/>
              <a:t>Famine/lack of food</a:t>
            </a:r>
          </a:p>
          <a:p>
            <a:r>
              <a:rPr lang="en-US" dirty="0" smtClean="0"/>
              <a:t>Food available/in Syrian camp</a:t>
            </a:r>
          </a:p>
          <a:p>
            <a:r>
              <a:rPr lang="en-US" dirty="0" smtClean="0"/>
              <a:t>Lepers found what they needed</a:t>
            </a:r>
          </a:p>
          <a:p>
            <a:endParaRPr lang="en-US" dirty="0"/>
          </a:p>
          <a:p>
            <a:r>
              <a:rPr lang="en-US" dirty="0" smtClean="0"/>
              <a:t>Lepers knew what was right, and did it.  Knew keeping silent was wrong, and would bring punishment.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62500" y="1333500"/>
            <a:ext cx="3981450" cy="5086349"/>
          </a:xfrm>
        </p:spPr>
        <p:txBody>
          <a:bodyPr/>
          <a:lstStyle/>
          <a:p>
            <a:r>
              <a:rPr lang="en-US" dirty="0" smtClean="0"/>
              <a:t>Famine/lack of blessings</a:t>
            </a:r>
          </a:p>
          <a:p>
            <a:r>
              <a:rPr lang="en-US" dirty="0" smtClean="0"/>
              <a:t>Blessings available/in Jesus Christ (Eph. 1:3)</a:t>
            </a:r>
          </a:p>
          <a:p>
            <a:r>
              <a:rPr lang="en-US" dirty="0" smtClean="0"/>
              <a:t>Christians experience joy of salvation</a:t>
            </a:r>
          </a:p>
          <a:p>
            <a:endParaRPr lang="en-US" dirty="0"/>
          </a:p>
          <a:p>
            <a:r>
              <a:rPr lang="en-US" dirty="0" smtClean="0"/>
              <a:t>Christians…</a:t>
            </a:r>
          </a:p>
          <a:p>
            <a:endParaRPr lang="en-US" sz="800" dirty="0"/>
          </a:p>
          <a:p>
            <a:pPr marL="0" indent="0" algn="ctr">
              <a:buNone/>
            </a:pPr>
            <a:r>
              <a:rPr lang="en-US" sz="8800" dirty="0" smtClean="0"/>
              <a:t>?</a:t>
            </a:r>
          </a:p>
        </p:txBody>
      </p: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4572000" y="1333501"/>
            <a:ext cx="0" cy="50863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1"/>
            <a:ext cx="8248650" cy="97155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Blue Highway Condensed" panose="02010603020202020303" pitchFamily="2" charset="0"/>
              </a:rPr>
              <a:t>Consequences of failing to share our good news with others</a:t>
            </a:r>
            <a:endParaRPr lang="en-US" sz="4800" dirty="0">
              <a:latin typeface="Blue Highway Condensed" panose="020106030202020203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28749"/>
            <a:ext cx="7181850" cy="5010151"/>
          </a:xfrm>
        </p:spPr>
        <p:txBody>
          <a:bodyPr>
            <a:normAutofit lnSpcReduction="10000"/>
          </a:bodyPr>
          <a:lstStyle/>
          <a:p>
            <a:pPr marL="400050" indent="-400050"/>
            <a:r>
              <a:rPr lang="en-US" sz="4000" b="1" dirty="0" smtClean="0"/>
              <a:t>We fail to fulfill the great commission!</a:t>
            </a:r>
          </a:p>
          <a:p>
            <a:pPr marL="914400" lvl="1" indent="0">
              <a:buNone/>
            </a:pPr>
            <a:r>
              <a:rPr lang="en-US" sz="3200" i="1" dirty="0" smtClean="0"/>
              <a:t>Matthew 28:18-20</a:t>
            </a:r>
          </a:p>
          <a:p>
            <a:pPr marL="400050" indent="-400050"/>
            <a:r>
              <a:rPr lang="en-US" sz="4000" b="1" dirty="0" smtClean="0"/>
              <a:t>We fail our mission as the people of God</a:t>
            </a:r>
          </a:p>
          <a:p>
            <a:pPr marL="914400" lvl="1" indent="0">
              <a:buNone/>
            </a:pPr>
            <a:r>
              <a:rPr lang="en-US" sz="3200" i="1" dirty="0" smtClean="0"/>
              <a:t>1 Peter 2:9-10</a:t>
            </a:r>
          </a:p>
          <a:p>
            <a:pPr marL="400050" indent="-400050"/>
            <a:r>
              <a:rPr lang="en-US" sz="4000" b="1" dirty="0" smtClean="0"/>
              <a:t>We will answer to God for our failures!</a:t>
            </a:r>
          </a:p>
          <a:p>
            <a:pPr marL="914400" lvl="1" indent="0">
              <a:buNone/>
            </a:pPr>
            <a:r>
              <a:rPr lang="en-US" sz="3200" i="1" dirty="0" smtClean="0"/>
              <a:t>Ezekiel 3:17-21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182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011" y="524435"/>
            <a:ext cx="3636993" cy="1285315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Blue Highway Condensed" panose="02010603020202020303" pitchFamily="2" charset="0"/>
              </a:rPr>
              <a:t>Conclusion</a:t>
            </a:r>
            <a:endParaRPr lang="en-US" sz="8800" dirty="0">
              <a:latin typeface="Blue Highway Condensed" panose="020106030202020203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28" y="2002446"/>
            <a:ext cx="7192372" cy="432215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  “And </a:t>
            </a:r>
            <a:r>
              <a:rPr lang="en-US" sz="3600" dirty="0"/>
              <a:t>He said to </a:t>
            </a:r>
            <a:r>
              <a:rPr lang="en-US" sz="3600" dirty="0" smtClean="0"/>
              <a:t>them</a:t>
            </a:r>
            <a:r>
              <a:rPr lang="en-US" sz="3600" dirty="0"/>
              <a:t>, </a:t>
            </a:r>
            <a:r>
              <a:rPr lang="en-US" sz="3600" dirty="0" smtClean="0"/>
              <a:t>                   ‘Go </a:t>
            </a:r>
            <a:r>
              <a:rPr lang="en-US" sz="3600" dirty="0"/>
              <a:t>into </a:t>
            </a:r>
            <a:r>
              <a:rPr lang="en-US" sz="3600" dirty="0" smtClean="0"/>
              <a:t>all the </a:t>
            </a:r>
            <a:r>
              <a:rPr lang="en-US" sz="3600" dirty="0"/>
              <a:t>world </a:t>
            </a:r>
            <a:r>
              <a:rPr lang="en-US" sz="3600" dirty="0" smtClean="0"/>
              <a:t>                                 and </a:t>
            </a:r>
            <a:r>
              <a:rPr lang="en-US" sz="3600" dirty="0"/>
              <a:t>preach the gospel </a:t>
            </a:r>
            <a:r>
              <a:rPr lang="en-US" sz="3600" dirty="0" smtClean="0"/>
              <a:t>                        to </a:t>
            </a:r>
            <a:r>
              <a:rPr lang="en-US" sz="3600" dirty="0"/>
              <a:t>every creature. </a:t>
            </a:r>
            <a:r>
              <a:rPr lang="en-US" sz="3600" dirty="0" smtClean="0"/>
              <a:t>                            </a:t>
            </a:r>
            <a:r>
              <a:rPr lang="en-US" sz="3600" baseline="30000" dirty="0" smtClean="0"/>
              <a:t>16</a:t>
            </a:r>
            <a:r>
              <a:rPr lang="en-US" sz="3600" baseline="30000" dirty="0"/>
              <a:t> </a:t>
            </a:r>
            <a:r>
              <a:rPr lang="en-US" sz="3600" dirty="0"/>
              <a:t>He who believes and is baptized will be saved; but he who does not believe will be condemned</a:t>
            </a:r>
            <a:r>
              <a:rPr lang="en-US" sz="3600" dirty="0" smtClean="0"/>
              <a:t>.’”</a:t>
            </a:r>
          </a:p>
          <a:p>
            <a:pPr algn="r"/>
            <a:r>
              <a:rPr lang="en-US" sz="3600" dirty="0" smtClean="0"/>
              <a:t>(Mark 16:15-16)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524436"/>
            <a:ext cx="3541598" cy="333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35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319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Blue Highway Condensed</vt:lpstr>
      <vt:lpstr>Calibri</vt:lpstr>
      <vt:lpstr>Calibri Light</vt:lpstr>
      <vt:lpstr>Office Theme</vt:lpstr>
      <vt:lpstr>This is a day of Good News!</vt:lpstr>
      <vt:lpstr>Parallels, then and now</vt:lpstr>
      <vt:lpstr>Consequences of failing to share our good news with others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of Rejoicing!</dc:title>
  <dc:creator>Stan Cox</dc:creator>
  <cp:lastModifiedBy>Stan Cox</cp:lastModifiedBy>
  <cp:revision>6</cp:revision>
  <dcterms:created xsi:type="dcterms:W3CDTF">2015-02-08T20:32:05Z</dcterms:created>
  <dcterms:modified xsi:type="dcterms:W3CDTF">2015-02-08T21:28:24Z</dcterms:modified>
</cp:coreProperties>
</file>