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offee House" panose="02000500000000000000" pitchFamily="2" charset="0"/>
      <p:regular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46926" autoAdjust="0"/>
  </p:normalViewPr>
  <p:slideViewPr>
    <p:cSldViewPr snapToGrid="0">
      <p:cViewPr varScale="1">
        <p:scale>
          <a:sx n="33" d="100"/>
          <a:sy n="33" d="100"/>
        </p:scale>
        <p:origin x="821" y="29"/>
      </p:cViewPr>
      <p:guideLst/>
    </p:cSldViewPr>
  </p:slideViewPr>
  <p:notesTextViewPr>
    <p:cViewPr>
      <p:scale>
        <a:sx n="1" d="1"/>
        <a:sy n="1" d="1"/>
      </p:scale>
      <p:origin x="0" y="0"/>
    </p:cViewPr>
  </p:notesTextViewPr>
  <p:notesViewPr>
    <p:cSldViewPr snapToGrid="0">
      <p:cViewPr varScale="1">
        <p:scale>
          <a:sx n="63" d="100"/>
          <a:sy n="63"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172768-181E-4DE9-92EB-2E6573FA2858}"/>
              </a:ext>
            </a:extLst>
          </p:cNvPr>
          <p:cNvSpPr>
            <a:spLocks noGrp="1"/>
          </p:cNvSpPr>
          <p:nvPr>
            <p:ph type="hdr" sz="quarter"/>
          </p:nvPr>
        </p:nvSpPr>
        <p:spPr>
          <a:xfrm>
            <a:off x="1" y="0"/>
            <a:ext cx="3169920" cy="658368"/>
          </a:xfrm>
          <a:prstGeom prst="rect">
            <a:avLst/>
          </a:prstGeom>
        </p:spPr>
        <p:txBody>
          <a:bodyPr vert="horz" lIns="91431" tIns="45716" rIns="91431" bIns="45716" rtlCol="0"/>
          <a:lstStyle>
            <a:lvl1pPr algn="l">
              <a:defRPr sz="1200"/>
            </a:lvl1pPr>
          </a:lstStyle>
          <a:p>
            <a:r>
              <a:rPr lang="en-US" sz="3600" dirty="0">
                <a:latin typeface="Coffee House" panose="02000500000000000000" pitchFamily="2" charset="0"/>
              </a:rPr>
              <a:t>those Nobel Bereans</a:t>
            </a:r>
          </a:p>
        </p:txBody>
      </p:sp>
      <p:sp>
        <p:nvSpPr>
          <p:cNvPr id="3" name="Date Placeholder 2">
            <a:extLst>
              <a:ext uri="{FF2B5EF4-FFF2-40B4-BE49-F238E27FC236}">
                <a16:creationId xmlns:a16="http://schemas.microsoft.com/office/drawing/2014/main" id="{E6893B3D-B586-4347-894B-2761D6FFDB1E}"/>
              </a:ext>
            </a:extLst>
          </p:cNvPr>
          <p:cNvSpPr>
            <a:spLocks noGrp="1"/>
          </p:cNvSpPr>
          <p:nvPr>
            <p:ph type="dt" sz="quarter" idx="1"/>
          </p:nvPr>
        </p:nvSpPr>
        <p:spPr>
          <a:xfrm>
            <a:off x="3884613" y="0"/>
            <a:ext cx="2971800" cy="458788"/>
          </a:xfrm>
          <a:prstGeom prst="rect">
            <a:avLst/>
          </a:prstGeom>
        </p:spPr>
        <p:txBody>
          <a:bodyPr vert="horz" lIns="91431" tIns="45716" rIns="91431" bIns="45716" rtlCol="0"/>
          <a:lstStyle>
            <a:lvl1pPr algn="r">
              <a:defRPr sz="1200"/>
            </a:lvl1pPr>
          </a:lstStyle>
          <a:p>
            <a:r>
              <a:rPr lang="en-US" dirty="0"/>
              <a:t>November 26, 2017 am</a:t>
            </a:r>
          </a:p>
        </p:txBody>
      </p:sp>
      <p:sp>
        <p:nvSpPr>
          <p:cNvPr id="4" name="Footer Placeholder 3">
            <a:extLst>
              <a:ext uri="{FF2B5EF4-FFF2-40B4-BE49-F238E27FC236}">
                <a16:creationId xmlns:a16="http://schemas.microsoft.com/office/drawing/2014/main" id="{EDB89F92-6DDE-4C3D-A7BE-EFFA3F8D8C60}"/>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A6F2FA4-4740-4032-8683-F4B97E96CA14}"/>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p>
        </p:txBody>
      </p:sp>
    </p:spTree>
    <p:extLst>
      <p:ext uri="{BB962C8B-B14F-4D97-AF65-F5344CB8AC3E}">
        <p14:creationId xmlns:p14="http://schemas.microsoft.com/office/powerpoint/2010/main" val="159772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005C316E-08CE-45A0-9B74-D25F0ED8757B}" type="datetimeFigureOut">
              <a:rPr lang="en-US" smtClean="0"/>
              <a:t>11/26/2017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D453E3E5-31BF-4395-8534-0735B660AB27}" type="slidenum">
              <a:rPr lang="en-US" smtClean="0"/>
              <a:t>‹#›</a:t>
            </a:fld>
            <a:endParaRPr lang="en-US"/>
          </a:p>
        </p:txBody>
      </p:sp>
    </p:spTree>
    <p:extLst>
      <p:ext uri="{BB962C8B-B14F-4D97-AF65-F5344CB8AC3E}">
        <p14:creationId xmlns:p14="http://schemas.microsoft.com/office/powerpoint/2010/main" val="41705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ups and downs of Paul’s ministry seen in a single chapter, (Acts 17)</a:t>
            </a:r>
          </a:p>
          <a:p>
            <a:pPr marL="171434" indent="-171434">
              <a:buFont typeface="Arial" panose="020B0604020202020204" pitchFamily="34" charset="0"/>
              <a:buChar char="•"/>
            </a:pPr>
            <a:r>
              <a:rPr lang="en-US" dirty="0"/>
              <a:t>His efforts at Thessalonica ended with the envious Jews seeking to lynch him.  When they couldn’t find him</a:t>
            </a:r>
            <a:r>
              <a:rPr lang="en-US" i="1" dirty="0"/>
              <a:t>, “they dragged Jason and some brethren to the rulers of the city, crying out, “These who have turned the world upside down have come here too.” </a:t>
            </a:r>
            <a:r>
              <a:rPr lang="en-US" b="1" dirty="0"/>
              <a:t>(vs. 6)</a:t>
            </a:r>
          </a:p>
          <a:p>
            <a:pPr marL="171434" indent="-171434">
              <a:buFont typeface="Arial" panose="020B0604020202020204" pitchFamily="34" charset="0"/>
              <a:buChar char="•"/>
            </a:pPr>
            <a:r>
              <a:rPr lang="en-US" b="1" dirty="0"/>
              <a:t>Paul and Silas escaped to Berea, and again preached in the synagogue.</a:t>
            </a:r>
          </a:p>
          <a:p>
            <a:r>
              <a:rPr lang="en-US" b="1" dirty="0"/>
              <a:t>(Acts 17:10-12), </a:t>
            </a:r>
            <a:r>
              <a:rPr lang="en-US" i="1" dirty="0"/>
              <a:t>“Then the brethren immediately sent Paul and Silas away by night to Berea. When they arrived, they went into the synagogue of the Jews.</a:t>
            </a:r>
            <a:r>
              <a:rPr lang="en-US" i="1" baseline="30000" dirty="0"/>
              <a:t> 11</a:t>
            </a:r>
            <a:r>
              <a:rPr lang="en-US" i="1" dirty="0"/>
              <a:t> These were more fair-minded than those in Thessalonica, in that they received the word with all readiness, and searched the Scriptures daily to find out whether these things were so.</a:t>
            </a:r>
            <a:r>
              <a:rPr lang="en-US" i="1" baseline="30000" dirty="0"/>
              <a:t> 12</a:t>
            </a:r>
            <a:r>
              <a:rPr lang="en-US" i="1" dirty="0"/>
              <a:t> Therefore many of them believed, and also not a few of the Greeks, prominent women as well as men.”</a:t>
            </a:r>
          </a:p>
          <a:p>
            <a:endParaRPr lang="en-US" dirty="0"/>
          </a:p>
          <a:p>
            <a:r>
              <a:rPr lang="en-US" b="1" dirty="0"/>
              <a:t>Our question today is, “What set the Bereans apart?  What made them so fair-minded, and led to their faith?</a:t>
            </a:r>
          </a:p>
          <a:p>
            <a:endParaRPr lang="en-US" dirty="0"/>
          </a:p>
          <a:p>
            <a:pPr algn="r"/>
            <a:r>
              <a:rPr lang="en-US" dirty="0"/>
              <a:t>Borrowed from an outline by Dan Shipley (Plain Talk, 1/1983)</a:t>
            </a:r>
          </a:p>
          <a:p>
            <a:endParaRPr lang="en-US" dirty="0"/>
          </a:p>
        </p:txBody>
      </p:sp>
      <p:sp>
        <p:nvSpPr>
          <p:cNvPr id="4" name="Slide Number Placeholder 3"/>
          <p:cNvSpPr>
            <a:spLocks noGrp="1"/>
          </p:cNvSpPr>
          <p:nvPr>
            <p:ph type="sldNum" sz="quarter" idx="10"/>
          </p:nvPr>
        </p:nvSpPr>
        <p:spPr/>
        <p:txBody>
          <a:bodyPr/>
          <a:lstStyle/>
          <a:p>
            <a:fld id="{D453E3E5-31BF-4395-8534-0735B660AB27}" type="slidenum">
              <a:rPr lang="en-US" smtClean="0"/>
              <a:t>1</a:t>
            </a:fld>
            <a:endParaRPr lang="en-US"/>
          </a:p>
        </p:txBody>
      </p:sp>
    </p:spTree>
    <p:extLst>
      <p:ext uri="{BB962C8B-B14F-4D97-AF65-F5344CB8AC3E}">
        <p14:creationId xmlns:p14="http://schemas.microsoft.com/office/powerpoint/2010/main" val="120111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"they received the word“ </a:t>
            </a:r>
            <a:r>
              <a:rPr lang="en-US" b="1" dirty="0"/>
              <a:t>(11)</a:t>
            </a:r>
          </a:p>
          <a:p>
            <a:pPr marL="228578" indent="-228578">
              <a:buFont typeface="Arial" panose="020B0604020202020204" pitchFamily="34" charset="0"/>
              <a:buChar char="•"/>
            </a:pPr>
            <a:r>
              <a:rPr lang="en-US" dirty="0"/>
              <a:t>They listened, without prejudice and without gullibility.  Without such hearing and learning, there is no coming to Christ</a:t>
            </a:r>
          </a:p>
          <a:p>
            <a:r>
              <a:rPr lang="en-US" b="1" dirty="0"/>
              <a:t>(John 6:45), </a:t>
            </a:r>
            <a:r>
              <a:rPr lang="en-US" i="1" dirty="0"/>
              <a:t>“It is written in the prophets, ‘And they shall all be taught by God.’ Therefore everyone who has heard and learned from the Father comes to Me.” </a:t>
            </a:r>
          </a:p>
          <a:p>
            <a:pPr marL="228578" indent="-228578">
              <a:buFont typeface="Arial" panose="020B0604020202020204" pitchFamily="34" charset="0"/>
              <a:buChar char="•"/>
            </a:pPr>
            <a:r>
              <a:rPr lang="en-US" dirty="0"/>
              <a:t>Good listeners always complement the gospel </a:t>
            </a:r>
            <a:r>
              <a:rPr lang="en-US" b="1" dirty="0"/>
              <a:t>(Note the opposite)…</a:t>
            </a:r>
          </a:p>
          <a:p>
            <a:r>
              <a:rPr lang="en-US" b="1" dirty="0"/>
              <a:t>(Matthew 13:14-15), </a:t>
            </a:r>
            <a:r>
              <a:rPr lang="en-US" i="1" dirty="0"/>
              <a:t>“And in them the prophecy of Isaiah is fulfilled, which says:  ‘Hearing you will hear and shall not understand, and seeing you will see and not perceive;  </a:t>
            </a:r>
            <a:r>
              <a:rPr lang="en-US" i="1" baseline="30000" dirty="0"/>
              <a:t>15</a:t>
            </a:r>
            <a:r>
              <a:rPr lang="en-US" i="1" dirty="0"/>
              <a:t> For the hearts of this people have grown dull.  Their ears are hard of hearing, and their eyes they have closed, lest they should see with their eyes and hear with their ears, lest they should understand with their hearts and turn, so that I should heal them.”</a:t>
            </a:r>
          </a:p>
          <a:p>
            <a:r>
              <a:rPr lang="en-US" b="1" dirty="0"/>
              <a:t>They received the word </a:t>
            </a:r>
            <a:r>
              <a:rPr lang="en-US" b="1" i="1" dirty="0"/>
              <a:t>"with all readiness of mind“ </a:t>
            </a:r>
            <a:r>
              <a:rPr lang="en-US" b="1" dirty="0"/>
              <a:t>(11)</a:t>
            </a:r>
          </a:p>
          <a:p>
            <a:pPr marL="228578" indent="-228578">
              <a:buFont typeface="Arial" panose="020B0604020202020204" pitchFamily="34" charset="0"/>
              <a:buChar char="•"/>
            </a:pPr>
            <a:r>
              <a:rPr lang="en-US" i="1" dirty="0"/>
              <a:t>"readiness" </a:t>
            </a:r>
            <a:r>
              <a:rPr lang="en-US" dirty="0"/>
              <a:t>(PROTHUMIA) indicates eagerness, willingness.  Such a mind is absolutely vital to righteousness, </a:t>
            </a:r>
          </a:p>
          <a:p>
            <a:r>
              <a:rPr lang="en-US" b="1" dirty="0"/>
              <a:t>(2 Corinthians 8:12), </a:t>
            </a:r>
            <a:r>
              <a:rPr lang="en-US" i="1" dirty="0"/>
              <a:t>“For if there is first a willing mind, it is accepted according to what one has, and not according to what he does not have.”</a:t>
            </a:r>
          </a:p>
          <a:p>
            <a:pPr marL="228578" indent="-228578">
              <a:buFont typeface="Arial" panose="020B0604020202020204" pitchFamily="34" charset="0"/>
              <a:buChar char="•"/>
            </a:pPr>
            <a:r>
              <a:rPr lang="en-US" dirty="0"/>
              <a:t>Such is the honest and good heart of </a:t>
            </a:r>
            <a:r>
              <a:rPr lang="en-US" b="1" dirty="0"/>
              <a:t>Luke 8:15, [Parable of Sower], </a:t>
            </a:r>
            <a:r>
              <a:rPr lang="en-US" i="1" dirty="0"/>
              <a:t>“But the ones that fell on the good ground are those who, having heard the word with a noble and good heart, keep it and bear fruit with patience.” </a:t>
            </a:r>
          </a:p>
          <a:p>
            <a:pPr marL="228578" indent="-228578">
              <a:buFont typeface="Arial" panose="020B0604020202020204" pitchFamily="34" charset="0"/>
              <a:buChar char="•"/>
            </a:pPr>
            <a:r>
              <a:rPr lang="en-US" b="1" dirty="0"/>
              <a:t>Note: </a:t>
            </a:r>
            <a:r>
              <a:rPr lang="en-US" dirty="0"/>
              <a:t>such a heart exists before knowing truth.  Without it, the truth finds no purchase!</a:t>
            </a:r>
          </a:p>
        </p:txBody>
      </p:sp>
      <p:sp>
        <p:nvSpPr>
          <p:cNvPr id="4" name="Slide Number Placeholder 3"/>
          <p:cNvSpPr>
            <a:spLocks noGrp="1"/>
          </p:cNvSpPr>
          <p:nvPr>
            <p:ph type="sldNum" sz="quarter" idx="10"/>
          </p:nvPr>
        </p:nvSpPr>
        <p:spPr/>
        <p:txBody>
          <a:bodyPr/>
          <a:lstStyle/>
          <a:p>
            <a:fld id="{D453E3E5-31BF-4395-8534-0735B660AB27}" type="slidenum">
              <a:rPr lang="en-US" smtClean="0"/>
              <a:t>2</a:t>
            </a:fld>
            <a:endParaRPr lang="en-US"/>
          </a:p>
        </p:txBody>
      </p:sp>
    </p:spTree>
    <p:extLst>
      <p:ext uri="{BB962C8B-B14F-4D97-AF65-F5344CB8AC3E}">
        <p14:creationId xmlns:p14="http://schemas.microsoft.com/office/powerpoint/2010/main" val="37906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“searched the scriptures“ </a:t>
            </a:r>
            <a:r>
              <a:rPr lang="en-US" b="1" dirty="0"/>
              <a:t>(11) (i.e., Old Testament scriptures) </a:t>
            </a:r>
          </a:p>
          <a:p>
            <a:pPr marL="228578" indent="-228578">
              <a:buFont typeface="Arial" panose="020B0604020202020204" pitchFamily="34" charset="0"/>
              <a:buChar char="•"/>
            </a:pPr>
            <a:r>
              <a:rPr lang="en-US" dirty="0"/>
              <a:t>They recognized the scriptures as being authoritative</a:t>
            </a:r>
          </a:p>
          <a:p>
            <a:pPr marL="228578" indent="-228578">
              <a:buFont typeface="Arial" panose="020B0604020202020204" pitchFamily="34" charset="0"/>
              <a:buChar char="•"/>
            </a:pPr>
            <a:r>
              <a:rPr lang="en-US" dirty="0"/>
              <a:t>They recognized the need to “test all things“</a:t>
            </a:r>
          </a:p>
          <a:p>
            <a:r>
              <a:rPr lang="en-US" b="1" dirty="0"/>
              <a:t>(1 Thessalonians 5:21-22), </a:t>
            </a:r>
            <a:r>
              <a:rPr lang="en-US" i="1" dirty="0"/>
              <a:t>“Test all things; hold fast what is good.</a:t>
            </a:r>
            <a:r>
              <a:rPr lang="en-US" i="1" baseline="30000" dirty="0"/>
              <a:t> 22</a:t>
            </a:r>
            <a:r>
              <a:rPr lang="en-US" i="1" dirty="0"/>
              <a:t> Abstain from every form of evil.”</a:t>
            </a:r>
          </a:p>
          <a:p>
            <a:pPr marL="171434" indent="-171434">
              <a:buFont typeface="Arial" panose="020B0604020202020204" pitchFamily="34" charset="0"/>
              <a:buChar char="•"/>
            </a:pPr>
            <a:r>
              <a:rPr lang="en-US" dirty="0"/>
              <a:t>to test the teaching </a:t>
            </a:r>
            <a:r>
              <a:rPr lang="en-US" u="sng" dirty="0"/>
              <a:t>by the Word</a:t>
            </a:r>
            <a:r>
              <a:rPr lang="en-US" dirty="0"/>
              <a:t>.</a:t>
            </a:r>
          </a:p>
          <a:p>
            <a:pPr marL="171434" indent="-171434">
              <a:buFont typeface="Arial" panose="020B0604020202020204" pitchFamily="34" charset="0"/>
              <a:buChar char="•"/>
            </a:pPr>
            <a:r>
              <a:rPr lang="en-US" dirty="0"/>
              <a:t>They were not satisfied to take the word of the preacher</a:t>
            </a:r>
          </a:p>
          <a:p>
            <a:r>
              <a:rPr lang="en-US" b="1" dirty="0"/>
              <a:t>"whether these things were so” (11) </a:t>
            </a:r>
          </a:p>
          <a:p>
            <a:pPr marL="228578" indent="-228578">
              <a:buFont typeface="Arial" panose="020B0604020202020204" pitchFamily="34" charset="0"/>
              <a:buChar char="•"/>
            </a:pPr>
            <a:r>
              <a:rPr lang="en-US" dirty="0"/>
              <a:t>They knew that any teaching that did not harmonize with scripture could not be so and, therefore, unworthy of acceptance. </a:t>
            </a:r>
          </a:p>
          <a:p>
            <a:pPr marL="228578" indent="-228578">
              <a:buFont typeface="Arial" panose="020B0604020202020204" pitchFamily="34" charset="0"/>
              <a:buChar char="•"/>
            </a:pPr>
            <a:r>
              <a:rPr lang="en-US" dirty="0"/>
              <a:t>Their subsequent believing was based upon their accepting these things as being so</a:t>
            </a:r>
          </a:p>
          <a:p>
            <a:r>
              <a:rPr lang="en-US" b="1" dirty="0"/>
              <a:t>(Romans 10:17), </a:t>
            </a:r>
            <a:r>
              <a:rPr lang="en-US" i="1" dirty="0"/>
              <a:t>“So then faith comes by hearing, and hearing by the word of God.”</a:t>
            </a:r>
          </a:p>
          <a:p>
            <a:pPr marL="228578" indent="-228578">
              <a:buFont typeface="Arial" panose="020B0604020202020204" pitchFamily="34" charset="0"/>
              <a:buChar char="•"/>
            </a:pPr>
            <a:r>
              <a:rPr lang="en-US" dirty="0"/>
              <a:t>Such examining and testing still vital in our confused religious world of today </a:t>
            </a:r>
          </a:p>
          <a:p>
            <a:pPr marL="228578" indent="-228578">
              <a:buFont typeface="Arial" panose="020B0604020202020204" pitchFamily="34" charset="0"/>
              <a:buChar char="•"/>
            </a:pPr>
            <a:r>
              <a:rPr lang="en-US" dirty="0"/>
              <a:t>("Are these things so? Examine the scriptures!")</a:t>
            </a:r>
          </a:p>
        </p:txBody>
      </p:sp>
      <p:sp>
        <p:nvSpPr>
          <p:cNvPr id="4" name="Slide Number Placeholder 3"/>
          <p:cNvSpPr>
            <a:spLocks noGrp="1"/>
          </p:cNvSpPr>
          <p:nvPr>
            <p:ph type="sldNum" sz="quarter" idx="10"/>
          </p:nvPr>
        </p:nvSpPr>
        <p:spPr/>
        <p:txBody>
          <a:bodyPr/>
          <a:lstStyle/>
          <a:p>
            <a:fld id="{D453E3E5-31BF-4395-8534-0735B660AB27}" type="slidenum">
              <a:rPr lang="en-US" smtClean="0"/>
              <a:t>3</a:t>
            </a:fld>
            <a:endParaRPr lang="en-US"/>
          </a:p>
        </p:txBody>
      </p:sp>
    </p:spTree>
    <p:extLst>
      <p:ext uri="{BB962C8B-B14F-4D97-AF65-F5344CB8AC3E}">
        <p14:creationId xmlns:p14="http://schemas.microsoft.com/office/powerpoint/2010/main" val="83006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examined the scriptures "daily“ (11)</a:t>
            </a:r>
          </a:p>
          <a:p>
            <a:pPr marL="228578" indent="-228578">
              <a:buFont typeface="Arial" panose="020B0604020202020204" pitchFamily="34" charset="0"/>
              <a:buChar char="•"/>
            </a:pPr>
            <a:r>
              <a:rPr lang="en-US" dirty="0"/>
              <a:t>Open minds and open Bibles mean little where there is no time for their employment</a:t>
            </a:r>
          </a:p>
          <a:p>
            <a:pPr marL="228578" indent="-228578">
              <a:buFont typeface="Arial" panose="020B0604020202020204" pitchFamily="34" charset="0"/>
              <a:buChar char="•"/>
            </a:pPr>
            <a:r>
              <a:rPr lang="en-US" dirty="0"/>
              <a:t>In this way, men truly are </a:t>
            </a:r>
            <a:r>
              <a:rPr lang="en-US" i="1" dirty="0"/>
              <a:t>"redeeming the time“</a:t>
            </a:r>
          </a:p>
          <a:p>
            <a:r>
              <a:rPr lang="en-US" b="1" dirty="0"/>
              <a:t>(Ephesians 5:16), </a:t>
            </a:r>
            <a:r>
              <a:rPr lang="en-US" i="1" dirty="0"/>
              <a:t>“See then that you walk circumspectly, not as fools but as wise,</a:t>
            </a:r>
            <a:r>
              <a:rPr lang="en-US" i="1" baseline="30000" dirty="0"/>
              <a:t> 16</a:t>
            </a:r>
            <a:r>
              <a:rPr lang="en-US" i="1" dirty="0"/>
              <a:t> redeeming the time, because the days are evil.” </a:t>
            </a:r>
          </a:p>
          <a:p>
            <a:pPr marL="228578" indent="-228578">
              <a:buFont typeface="Arial" panose="020B0604020202020204" pitchFamily="34" charset="0"/>
              <a:buChar char="•"/>
            </a:pPr>
            <a:r>
              <a:rPr lang="en-US" dirty="0"/>
              <a:t>Similarly, the </a:t>
            </a:r>
            <a:r>
              <a:rPr lang="en-US" dirty="0" err="1"/>
              <a:t>Pentecostians</a:t>
            </a:r>
            <a:r>
              <a:rPr lang="en-US" dirty="0"/>
              <a:t> received and continued </a:t>
            </a:r>
            <a:r>
              <a:rPr lang="en-US" i="1" dirty="0"/>
              <a:t>"steadfastly in the apostles' doctrine” </a:t>
            </a:r>
            <a:r>
              <a:rPr lang="en-US" dirty="0"/>
              <a:t>in a </a:t>
            </a:r>
            <a:r>
              <a:rPr lang="en-US" i="1" dirty="0"/>
              <a:t>"day by day" </a:t>
            </a:r>
            <a:r>
              <a:rPr lang="en-US" dirty="0"/>
              <a:t>involvement</a:t>
            </a:r>
          </a:p>
          <a:p>
            <a:r>
              <a:rPr lang="en-US" b="1" dirty="0"/>
              <a:t>(Acts 2:41), </a:t>
            </a:r>
            <a:r>
              <a:rPr lang="en-US" i="1" dirty="0"/>
              <a:t>“Then those who gladly received his word were baptized; and that day about three thousand souls were added to them.”</a:t>
            </a:r>
          </a:p>
          <a:p>
            <a:r>
              <a:rPr lang="en-US" b="1" dirty="0"/>
              <a:t>(Acts 2:46), </a:t>
            </a:r>
            <a:r>
              <a:rPr lang="en-US" i="1" dirty="0"/>
              <a:t>“So continuing daily with one accord in the temple, and breaking bread from house to house, they ate their food with gladness and simplicity of heart.”</a:t>
            </a:r>
          </a:p>
          <a:p>
            <a:pPr marL="228578" indent="-228578">
              <a:buFont typeface="Arial" panose="020B0604020202020204" pitchFamily="34" charset="0"/>
              <a:buChar char="•"/>
            </a:pPr>
            <a:r>
              <a:rPr lang="en-US" dirty="0"/>
              <a:t>Daily involvement with the scriptures essential to growing in faith, knowledge, strength </a:t>
            </a:r>
          </a:p>
          <a:p>
            <a:r>
              <a:rPr lang="en-US" b="1" dirty="0"/>
              <a:t>(1 Peter 2:2), </a:t>
            </a:r>
            <a:r>
              <a:rPr lang="en-US" i="1" dirty="0"/>
              <a:t>“as newborn babes, desire the pure milk of the word, that you may grow thereby.”</a:t>
            </a:r>
          </a:p>
        </p:txBody>
      </p:sp>
      <p:sp>
        <p:nvSpPr>
          <p:cNvPr id="4" name="Slide Number Placeholder 3"/>
          <p:cNvSpPr>
            <a:spLocks noGrp="1"/>
          </p:cNvSpPr>
          <p:nvPr>
            <p:ph type="sldNum" sz="quarter" idx="10"/>
          </p:nvPr>
        </p:nvSpPr>
        <p:spPr/>
        <p:txBody>
          <a:bodyPr/>
          <a:lstStyle/>
          <a:p>
            <a:fld id="{D453E3E5-31BF-4395-8534-0735B660AB27}" type="slidenum">
              <a:rPr lang="en-US" smtClean="0"/>
              <a:t>4</a:t>
            </a:fld>
            <a:endParaRPr lang="en-US"/>
          </a:p>
        </p:txBody>
      </p:sp>
    </p:spTree>
    <p:extLst>
      <p:ext uri="{BB962C8B-B14F-4D97-AF65-F5344CB8AC3E}">
        <p14:creationId xmlns:p14="http://schemas.microsoft.com/office/powerpoint/2010/main" val="361117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emphasize our last point as we conclude our lesson… We have to make time to study.  We have to make time for God!</a:t>
            </a:r>
          </a:p>
          <a:p>
            <a:endParaRPr lang="en-US" dirty="0"/>
          </a:p>
          <a:p>
            <a:r>
              <a:rPr lang="en-US" b="1" dirty="0"/>
              <a:t>The tragedy of schedules to busy for God and His Word! </a:t>
            </a:r>
          </a:p>
          <a:p>
            <a:endParaRPr lang="en-US" dirty="0"/>
          </a:p>
          <a:p>
            <a:r>
              <a:rPr lang="en-US" dirty="0"/>
              <a:t>"No time for God? What fools we are, to clutter up our lives with common things and leave without heart's gate the Lord of life and life itself — our God.’” (Author Unknown)</a:t>
            </a:r>
          </a:p>
          <a:p>
            <a:endParaRPr lang="en-US" dirty="0"/>
          </a:p>
          <a:p>
            <a:r>
              <a:rPr lang="en-US" dirty="0"/>
              <a:t>Borrowed from an outline by Dan Shipley (Plain Talk, 1/1983)</a:t>
            </a:r>
          </a:p>
          <a:p>
            <a:endParaRPr lang="en-US" dirty="0"/>
          </a:p>
        </p:txBody>
      </p:sp>
      <p:sp>
        <p:nvSpPr>
          <p:cNvPr id="4" name="Slide Number Placeholder 3"/>
          <p:cNvSpPr>
            <a:spLocks noGrp="1"/>
          </p:cNvSpPr>
          <p:nvPr>
            <p:ph type="sldNum" sz="quarter" idx="10"/>
          </p:nvPr>
        </p:nvSpPr>
        <p:spPr/>
        <p:txBody>
          <a:bodyPr/>
          <a:lstStyle/>
          <a:p>
            <a:fld id="{D453E3E5-31BF-4395-8534-0735B660AB27}" type="slidenum">
              <a:rPr lang="en-US" smtClean="0"/>
              <a:t>5</a:t>
            </a:fld>
            <a:endParaRPr lang="en-US"/>
          </a:p>
        </p:txBody>
      </p:sp>
    </p:spTree>
    <p:extLst>
      <p:ext uri="{BB962C8B-B14F-4D97-AF65-F5344CB8AC3E}">
        <p14:creationId xmlns:p14="http://schemas.microsoft.com/office/powerpoint/2010/main" val="375337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36AB-CA22-44AC-9A4A-71A0F6434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BC800-87BF-4607-8946-CB5E19CE9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F0397B-1981-48A1-BD60-A2C45D010A1C}"/>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5" name="Footer Placeholder 4">
            <a:extLst>
              <a:ext uri="{FF2B5EF4-FFF2-40B4-BE49-F238E27FC236}">
                <a16:creationId xmlns:a16="http://schemas.microsoft.com/office/drawing/2014/main" id="{2F9E6FE9-C4ED-4489-90EC-5E0EA1F34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C03A3-9FF0-498F-8D94-BAABACFE3243}"/>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20115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40F9-66F4-45DD-A7B7-26D102A24C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E51CE-1006-4833-BC6D-816BABE5E3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4F902-7041-4DE1-9E4E-4B633ED071A1}"/>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5" name="Footer Placeholder 4">
            <a:extLst>
              <a:ext uri="{FF2B5EF4-FFF2-40B4-BE49-F238E27FC236}">
                <a16:creationId xmlns:a16="http://schemas.microsoft.com/office/drawing/2014/main" id="{F31388C7-0DB4-4A48-A629-092C369F1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6E485-5BD0-465F-B45D-F18A19BFB3FF}"/>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340861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7EA7D-F70A-4962-8158-6E6956350F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04227C-72C9-4A85-957C-FF995B3C31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0A2FB-B146-44E7-B3DE-96748530B804}"/>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5" name="Footer Placeholder 4">
            <a:extLst>
              <a:ext uri="{FF2B5EF4-FFF2-40B4-BE49-F238E27FC236}">
                <a16:creationId xmlns:a16="http://schemas.microsoft.com/office/drawing/2014/main" id="{36E02A43-5E3D-4341-B1A7-0BD111F1B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6E745-303A-490B-B326-76290AF12720}"/>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419822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E952-124C-47AC-BE4C-E2E4D9585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095C-48AF-4691-A7F8-892B280304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187B1-5191-4736-B2EC-7FC6AA5CD18D}"/>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5" name="Footer Placeholder 4">
            <a:extLst>
              <a:ext uri="{FF2B5EF4-FFF2-40B4-BE49-F238E27FC236}">
                <a16:creationId xmlns:a16="http://schemas.microsoft.com/office/drawing/2014/main" id="{2859C234-41C1-4168-A862-709CDCB4D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FE8A5-D5A7-4916-B1FE-0034E83CA630}"/>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317638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107F-179C-4D4F-B76F-0AABFA928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300A1B-A2D1-40C5-8ED5-47385F927B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D3B88B-36BF-4FA8-BC0D-5C1B58C60C57}"/>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5" name="Footer Placeholder 4">
            <a:extLst>
              <a:ext uri="{FF2B5EF4-FFF2-40B4-BE49-F238E27FC236}">
                <a16:creationId xmlns:a16="http://schemas.microsoft.com/office/drawing/2014/main" id="{7EAEA29C-53B3-4A2E-8EC2-418378EE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EB40B-0253-4F99-979C-15E51BC17DBA}"/>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262051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C1F1-C9BF-4E4D-9E20-58B34EF9C2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0875F-862A-44BB-BD2F-CC0A5FA0C7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210FE-0C38-44DB-9DBD-693D58B3A2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4ACB5-234E-4CA0-8E7B-ED5348A37517}"/>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6" name="Footer Placeholder 5">
            <a:extLst>
              <a:ext uri="{FF2B5EF4-FFF2-40B4-BE49-F238E27FC236}">
                <a16:creationId xmlns:a16="http://schemas.microsoft.com/office/drawing/2014/main" id="{8C973CB6-EBFE-4192-88AF-C377821B2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66F5E-CDAE-420C-8677-37829DB928FF}"/>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165489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AAED-8578-45B4-8626-90EC8A6AF8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0F2B1-E558-4FDD-9091-285064EFD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B13FE4-3A3F-4D6F-A915-F91CCA5B26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6097ED-483C-45A0-961F-59FE1A6A0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671F84-DDD9-4C15-ACA5-19C48F36BD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E03884-F3ED-47CC-BE5D-007EF0332F56}"/>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8" name="Footer Placeholder 7">
            <a:extLst>
              <a:ext uri="{FF2B5EF4-FFF2-40B4-BE49-F238E27FC236}">
                <a16:creationId xmlns:a16="http://schemas.microsoft.com/office/drawing/2014/main" id="{40196FB4-29FC-4B55-86AF-E4C107100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D03135-6F5A-4B86-9C5F-533BAF5AB71E}"/>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209680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9E08-14BF-493C-90E9-CDF68F822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65201-C5AB-4FDA-81C9-A617FBB22DC9}"/>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4" name="Footer Placeholder 3">
            <a:extLst>
              <a:ext uri="{FF2B5EF4-FFF2-40B4-BE49-F238E27FC236}">
                <a16:creationId xmlns:a16="http://schemas.microsoft.com/office/drawing/2014/main" id="{FDB767B7-E357-4C99-A921-4BDEBD551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C0FAAB-1810-4EE2-A098-B3AEB108B729}"/>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326923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2D528-5393-408E-8840-9399DA208977}"/>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3" name="Footer Placeholder 2">
            <a:extLst>
              <a:ext uri="{FF2B5EF4-FFF2-40B4-BE49-F238E27FC236}">
                <a16:creationId xmlns:a16="http://schemas.microsoft.com/office/drawing/2014/main" id="{88568332-8FFB-45B5-B459-EE276F5B27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BE4D4-8D98-4240-8610-A9965BD64D1A}"/>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200159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4475-7F16-4E3F-B525-921B0C51F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57CFA1-7FE5-4250-9EB1-E4DBDB3CF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17879B-1CC7-419F-A109-FEE6C2F33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9893A7-D40F-421D-AE53-1262291741CD}"/>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6" name="Footer Placeholder 5">
            <a:extLst>
              <a:ext uri="{FF2B5EF4-FFF2-40B4-BE49-F238E27FC236}">
                <a16:creationId xmlns:a16="http://schemas.microsoft.com/office/drawing/2014/main" id="{782CD949-BFAA-47C5-AE2F-3E0AF7FCC4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B045C-06EB-4EA4-B750-6981E82F1F7A}"/>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424761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CD91-82D8-4FDD-AF09-75AF7C3F3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D1DE9-BC5D-4710-890E-9E249BEF0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F1F2DE-4EAB-4AEA-8E69-533999DC8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4BE3F5-7032-47FD-BD46-6A196733C6FC}"/>
              </a:ext>
            </a:extLst>
          </p:cNvPr>
          <p:cNvSpPr>
            <a:spLocks noGrp="1"/>
          </p:cNvSpPr>
          <p:nvPr>
            <p:ph type="dt" sz="half" idx="10"/>
          </p:nvPr>
        </p:nvSpPr>
        <p:spPr/>
        <p:txBody>
          <a:bodyPr/>
          <a:lstStyle/>
          <a:p>
            <a:fld id="{19CF320A-33C8-45EC-951E-55EC9EFFF6F2}" type="datetimeFigureOut">
              <a:rPr lang="en-US" smtClean="0"/>
              <a:t>11/26/2017</a:t>
            </a:fld>
            <a:endParaRPr lang="en-US"/>
          </a:p>
        </p:txBody>
      </p:sp>
      <p:sp>
        <p:nvSpPr>
          <p:cNvPr id="6" name="Footer Placeholder 5">
            <a:extLst>
              <a:ext uri="{FF2B5EF4-FFF2-40B4-BE49-F238E27FC236}">
                <a16:creationId xmlns:a16="http://schemas.microsoft.com/office/drawing/2014/main" id="{09A213CB-272A-4B4C-8FBF-662F4FA1D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42571-67E7-4CE9-A08D-47896FFB4C40}"/>
              </a:ext>
            </a:extLst>
          </p:cNvPr>
          <p:cNvSpPr>
            <a:spLocks noGrp="1"/>
          </p:cNvSpPr>
          <p:nvPr>
            <p:ph type="sldNum" sz="quarter" idx="12"/>
          </p:nvPr>
        </p:nvSpPr>
        <p:spPr/>
        <p:txBody>
          <a:bodyPr/>
          <a:lstStyle/>
          <a:p>
            <a:fld id="{41FFCE82-1693-44A4-B9C9-15E2F1BD0B21}" type="slidenum">
              <a:rPr lang="en-US" smtClean="0"/>
              <a:t>‹#›</a:t>
            </a:fld>
            <a:endParaRPr lang="en-US"/>
          </a:p>
        </p:txBody>
      </p:sp>
    </p:spTree>
    <p:extLst>
      <p:ext uri="{BB962C8B-B14F-4D97-AF65-F5344CB8AC3E}">
        <p14:creationId xmlns:p14="http://schemas.microsoft.com/office/powerpoint/2010/main" val="206260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FA15D-C6BC-41A8-92AF-52B5FE914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F848D4-5B9F-43F9-884A-D2E593090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ABCF8-63B1-439E-9750-2CB277AD2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F320A-33C8-45EC-951E-55EC9EFFF6F2}" type="datetimeFigureOut">
              <a:rPr lang="en-US" smtClean="0"/>
              <a:t>11/26/2017</a:t>
            </a:fld>
            <a:endParaRPr lang="en-US"/>
          </a:p>
        </p:txBody>
      </p:sp>
      <p:sp>
        <p:nvSpPr>
          <p:cNvPr id="5" name="Footer Placeholder 4">
            <a:extLst>
              <a:ext uri="{FF2B5EF4-FFF2-40B4-BE49-F238E27FC236}">
                <a16:creationId xmlns:a16="http://schemas.microsoft.com/office/drawing/2014/main" id="{B6F19111-3670-4551-A14E-E92EF53D4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B8017A-D990-4CAA-995F-EF014092E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FCE82-1693-44A4-B9C9-15E2F1BD0B21}" type="slidenum">
              <a:rPr lang="en-US" smtClean="0"/>
              <a:t>‹#›</a:t>
            </a:fld>
            <a:endParaRPr lang="en-US"/>
          </a:p>
        </p:txBody>
      </p:sp>
    </p:spTree>
    <p:extLst>
      <p:ext uri="{BB962C8B-B14F-4D97-AF65-F5344CB8AC3E}">
        <p14:creationId xmlns:p14="http://schemas.microsoft.com/office/powerpoint/2010/main" val="2227487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FE1D2-9DD3-4EF0-ACEB-9F493B193407}"/>
              </a:ext>
            </a:extLst>
          </p:cNvPr>
          <p:cNvPicPr>
            <a:picLocks noChangeAspect="1"/>
          </p:cNvPicPr>
          <p:nvPr/>
        </p:nvPicPr>
        <p:blipFill>
          <a:blip r:embed="rId3"/>
          <a:stretch>
            <a:fillRect/>
          </a:stretch>
        </p:blipFill>
        <p:spPr>
          <a:xfrm>
            <a:off x="6765" y="0"/>
            <a:ext cx="12178469" cy="6858000"/>
          </a:xfrm>
          <a:prstGeom prst="rect">
            <a:avLst/>
          </a:prstGeom>
        </p:spPr>
      </p:pic>
      <p:sp>
        <p:nvSpPr>
          <p:cNvPr id="2" name="Title 1">
            <a:extLst>
              <a:ext uri="{FF2B5EF4-FFF2-40B4-BE49-F238E27FC236}">
                <a16:creationId xmlns:a16="http://schemas.microsoft.com/office/drawing/2014/main" id="{42CAE5D1-75D9-4490-BA02-7A524F8BC30C}"/>
              </a:ext>
            </a:extLst>
          </p:cNvPr>
          <p:cNvSpPr>
            <a:spLocks noGrp="1"/>
          </p:cNvSpPr>
          <p:nvPr>
            <p:ph type="ctrTitle"/>
          </p:nvPr>
        </p:nvSpPr>
        <p:spPr>
          <a:xfrm>
            <a:off x="6442362" y="545123"/>
            <a:ext cx="5548747" cy="2621941"/>
          </a:xfrm>
        </p:spPr>
        <p:txBody>
          <a:bodyPr anchor="t">
            <a:normAutofit/>
          </a:bodyPr>
          <a:lstStyle/>
          <a:p>
            <a:pPr algn="l"/>
            <a:r>
              <a:rPr lang="en-US" dirty="0">
                <a:solidFill>
                  <a:schemeClr val="bg1">
                    <a:lumMod val="85000"/>
                  </a:schemeClr>
                </a:solidFill>
                <a:latin typeface="Coffee House" panose="02000500000000000000" pitchFamily="2" charset="0"/>
              </a:rPr>
              <a:t>those</a:t>
            </a:r>
            <a:br>
              <a:rPr lang="en-US" dirty="0">
                <a:solidFill>
                  <a:schemeClr val="bg1">
                    <a:lumMod val="85000"/>
                  </a:schemeClr>
                </a:solidFill>
                <a:latin typeface="Coffee House" panose="02000500000000000000" pitchFamily="2" charset="0"/>
              </a:rPr>
            </a:br>
            <a:r>
              <a:rPr lang="en-US" sz="8800" dirty="0">
                <a:solidFill>
                  <a:schemeClr val="bg1">
                    <a:lumMod val="85000"/>
                  </a:schemeClr>
                </a:solidFill>
                <a:latin typeface="Coffee House" panose="02000500000000000000" pitchFamily="2" charset="0"/>
              </a:rPr>
              <a:t>Noble Bereans</a:t>
            </a:r>
          </a:p>
        </p:txBody>
      </p:sp>
      <p:sp>
        <p:nvSpPr>
          <p:cNvPr id="3" name="Subtitle 2">
            <a:extLst>
              <a:ext uri="{FF2B5EF4-FFF2-40B4-BE49-F238E27FC236}">
                <a16:creationId xmlns:a16="http://schemas.microsoft.com/office/drawing/2014/main" id="{9358738A-A560-4A2B-9226-52679EB175C8}"/>
              </a:ext>
            </a:extLst>
          </p:cNvPr>
          <p:cNvSpPr>
            <a:spLocks noGrp="1"/>
          </p:cNvSpPr>
          <p:nvPr>
            <p:ph type="subTitle" idx="1"/>
          </p:nvPr>
        </p:nvSpPr>
        <p:spPr>
          <a:xfrm>
            <a:off x="432954" y="545123"/>
            <a:ext cx="2820200" cy="1072662"/>
          </a:xfrm>
        </p:spPr>
        <p:txBody>
          <a:bodyPr>
            <a:normAutofit/>
          </a:bodyPr>
          <a:lstStyle/>
          <a:p>
            <a:pPr algn="l"/>
            <a:r>
              <a:rPr lang="en-US" sz="6600" dirty="0">
                <a:solidFill>
                  <a:schemeClr val="bg1">
                    <a:lumMod val="85000"/>
                  </a:schemeClr>
                </a:solidFill>
                <a:latin typeface="Coffee House" panose="02000500000000000000" pitchFamily="2" charset="0"/>
              </a:rPr>
              <a:t>Acts 17</a:t>
            </a:r>
          </a:p>
        </p:txBody>
      </p:sp>
    </p:spTree>
    <p:extLst>
      <p:ext uri="{BB962C8B-B14F-4D97-AF65-F5344CB8AC3E}">
        <p14:creationId xmlns:p14="http://schemas.microsoft.com/office/powerpoint/2010/main" val="34269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FE1D2-9DD3-4EF0-ACEB-9F493B193407}"/>
              </a:ext>
            </a:extLst>
          </p:cNvPr>
          <p:cNvPicPr>
            <a:picLocks noChangeAspect="1"/>
          </p:cNvPicPr>
          <p:nvPr/>
        </p:nvPicPr>
        <p:blipFill>
          <a:blip r:embed="rId3"/>
          <a:stretch>
            <a:fillRect/>
          </a:stretch>
        </p:blipFill>
        <p:spPr>
          <a:xfrm>
            <a:off x="8774723" y="0"/>
            <a:ext cx="3392926" cy="1910641"/>
          </a:xfrm>
          <a:prstGeom prst="rect">
            <a:avLst/>
          </a:prstGeom>
        </p:spPr>
      </p:pic>
      <p:sp>
        <p:nvSpPr>
          <p:cNvPr id="2" name="Title 1">
            <a:extLst>
              <a:ext uri="{FF2B5EF4-FFF2-40B4-BE49-F238E27FC236}">
                <a16:creationId xmlns:a16="http://schemas.microsoft.com/office/drawing/2014/main" id="{42CAE5D1-75D9-4490-BA02-7A524F8BC30C}"/>
              </a:ext>
            </a:extLst>
          </p:cNvPr>
          <p:cNvSpPr>
            <a:spLocks noGrp="1"/>
          </p:cNvSpPr>
          <p:nvPr>
            <p:ph type="title"/>
          </p:nvPr>
        </p:nvSpPr>
        <p:spPr>
          <a:xfrm>
            <a:off x="556845" y="488220"/>
            <a:ext cx="10515600" cy="1325563"/>
          </a:xfrm>
        </p:spPr>
        <p:txBody>
          <a:bodyPr anchor="t">
            <a:normAutofit/>
          </a:bodyPr>
          <a:lstStyle/>
          <a:p>
            <a:pPr algn="l"/>
            <a:r>
              <a:rPr lang="en-US" sz="8000" dirty="0">
                <a:solidFill>
                  <a:schemeClr val="bg1">
                    <a:lumMod val="85000"/>
                  </a:schemeClr>
                </a:solidFill>
                <a:latin typeface="Coffee House" panose="02000500000000000000" pitchFamily="2" charset="0"/>
              </a:rPr>
              <a:t>The Bereans Believed…</a:t>
            </a:r>
          </a:p>
        </p:txBody>
      </p:sp>
      <p:sp>
        <p:nvSpPr>
          <p:cNvPr id="3" name="Subtitle 2">
            <a:extLst>
              <a:ext uri="{FF2B5EF4-FFF2-40B4-BE49-F238E27FC236}">
                <a16:creationId xmlns:a16="http://schemas.microsoft.com/office/drawing/2014/main" id="{9358738A-A560-4A2B-9226-52679EB175C8}"/>
              </a:ext>
            </a:extLst>
          </p:cNvPr>
          <p:cNvSpPr>
            <a:spLocks noGrp="1"/>
          </p:cNvSpPr>
          <p:nvPr>
            <p:ph idx="1"/>
          </p:nvPr>
        </p:nvSpPr>
        <p:spPr>
          <a:xfrm>
            <a:off x="545123" y="2187840"/>
            <a:ext cx="11113477" cy="4217109"/>
          </a:xfrm>
        </p:spPr>
        <p:txBody>
          <a:bodyPr>
            <a:normAutofit/>
          </a:bodyPr>
          <a:lstStyle/>
          <a:p>
            <a:pPr marL="352425" indent="-352425" algn="l"/>
            <a:r>
              <a:rPr lang="en-US" sz="4400" b="1" dirty="0">
                <a:solidFill>
                  <a:schemeClr val="bg1">
                    <a:lumMod val="85000"/>
                  </a:schemeClr>
                </a:solidFill>
              </a:rPr>
              <a:t>Because they kept </a:t>
            </a:r>
            <a:r>
              <a:rPr lang="en-US" sz="4400" b="1" dirty="0">
                <a:solidFill>
                  <a:schemeClr val="accent5">
                    <a:lumMod val="40000"/>
                    <a:lumOff val="60000"/>
                  </a:schemeClr>
                </a:solidFill>
              </a:rPr>
              <a:t>OPEN</a:t>
            </a:r>
            <a:r>
              <a:rPr lang="en-US" sz="4400" b="1" dirty="0">
                <a:solidFill>
                  <a:schemeClr val="bg1">
                    <a:lumMod val="85000"/>
                  </a:schemeClr>
                </a:solidFill>
              </a:rPr>
              <a:t> </a:t>
            </a:r>
            <a:r>
              <a:rPr lang="en-US" sz="4400" b="1" dirty="0">
                <a:solidFill>
                  <a:schemeClr val="accent5">
                    <a:lumMod val="40000"/>
                    <a:lumOff val="60000"/>
                  </a:schemeClr>
                </a:solidFill>
              </a:rPr>
              <a:t>Minds</a:t>
            </a:r>
          </a:p>
          <a:p>
            <a:pPr marL="457200" lvl="1" indent="0">
              <a:buNone/>
            </a:pPr>
            <a:r>
              <a:rPr lang="en-US" sz="4400" i="1" dirty="0">
                <a:solidFill>
                  <a:schemeClr val="accent4">
                    <a:lumMod val="40000"/>
                    <a:lumOff val="60000"/>
                  </a:schemeClr>
                </a:solidFill>
              </a:rPr>
              <a:t>John 6:45; 2 Corinthians 8:12; Luke 8:15</a:t>
            </a:r>
          </a:p>
        </p:txBody>
      </p:sp>
    </p:spTree>
    <p:extLst>
      <p:ext uri="{BB962C8B-B14F-4D97-AF65-F5344CB8AC3E}">
        <p14:creationId xmlns:p14="http://schemas.microsoft.com/office/powerpoint/2010/main" val="39329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FE1D2-9DD3-4EF0-ACEB-9F493B193407}"/>
              </a:ext>
            </a:extLst>
          </p:cNvPr>
          <p:cNvPicPr>
            <a:picLocks noChangeAspect="1"/>
          </p:cNvPicPr>
          <p:nvPr/>
        </p:nvPicPr>
        <p:blipFill>
          <a:blip r:embed="rId3"/>
          <a:stretch>
            <a:fillRect/>
          </a:stretch>
        </p:blipFill>
        <p:spPr>
          <a:xfrm>
            <a:off x="8774723" y="0"/>
            <a:ext cx="3392926" cy="1910641"/>
          </a:xfrm>
          <a:prstGeom prst="rect">
            <a:avLst/>
          </a:prstGeom>
        </p:spPr>
      </p:pic>
      <p:sp>
        <p:nvSpPr>
          <p:cNvPr id="2" name="Title 1">
            <a:extLst>
              <a:ext uri="{FF2B5EF4-FFF2-40B4-BE49-F238E27FC236}">
                <a16:creationId xmlns:a16="http://schemas.microsoft.com/office/drawing/2014/main" id="{42CAE5D1-75D9-4490-BA02-7A524F8BC30C}"/>
              </a:ext>
            </a:extLst>
          </p:cNvPr>
          <p:cNvSpPr>
            <a:spLocks noGrp="1"/>
          </p:cNvSpPr>
          <p:nvPr>
            <p:ph type="title"/>
          </p:nvPr>
        </p:nvSpPr>
        <p:spPr>
          <a:xfrm>
            <a:off x="556845" y="488220"/>
            <a:ext cx="10515600" cy="1325563"/>
          </a:xfrm>
        </p:spPr>
        <p:txBody>
          <a:bodyPr anchor="t">
            <a:normAutofit/>
          </a:bodyPr>
          <a:lstStyle/>
          <a:p>
            <a:pPr algn="l"/>
            <a:r>
              <a:rPr lang="en-US" sz="8000" dirty="0">
                <a:solidFill>
                  <a:schemeClr val="bg1">
                    <a:lumMod val="85000"/>
                  </a:schemeClr>
                </a:solidFill>
                <a:latin typeface="Coffee House" panose="02000500000000000000" pitchFamily="2" charset="0"/>
              </a:rPr>
              <a:t>The Bereans Believed…</a:t>
            </a:r>
          </a:p>
        </p:txBody>
      </p:sp>
      <p:sp>
        <p:nvSpPr>
          <p:cNvPr id="3" name="Subtitle 2">
            <a:extLst>
              <a:ext uri="{FF2B5EF4-FFF2-40B4-BE49-F238E27FC236}">
                <a16:creationId xmlns:a16="http://schemas.microsoft.com/office/drawing/2014/main" id="{9358738A-A560-4A2B-9226-52679EB175C8}"/>
              </a:ext>
            </a:extLst>
          </p:cNvPr>
          <p:cNvSpPr>
            <a:spLocks noGrp="1"/>
          </p:cNvSpPr>
          <p:nvPr>
            <p:ph idx="1"/>
          </p:nvPr>
        </p:nvSpPr>
        <p:spPr>
          <a:xfrm>
            <a:off x="545123" y="2187840"/>
            <a:ext cx="11113477" cy="4217109"/>
          </a:xfrm>
        </p:spPr>
        <p:txBody>
          <a:bodyPr>
            <a:normAutofit/>
          </a:bodyPr>
          <a:lstStyle/>
          <a:p>
            <a:pPr marL="352425" indent="-352425" algn="l"/>
            <a:r>
              <a:rPr lang="en-US" sz="4400" b="1" dirty="0">
                <a:solidFill>
                  <a:schemeClr val="bg1">
                    <a:lumMod val="85000"/>
                  </a:schemeClr>
                </a:solidFill>
              </a:rPr>
              <a:t>Because they kept </a:t>
            </a:r>
            <a:r>
              <a:rPr lang="en-US" sz="4400" b="1" dirty="0">
                <a:solidFill>
                  <a:schemeClr val="accent5">
                    <a:lumMod val="40000"/>
                    <a:lumOff val="60000"/>
                  </a:schemeClr>
                </a:solidFill>
              </a:rPr>
              <a:t>OPEN</a:t>
            </a:r>
            <a:r>
              <a:rPr lang="en-US" sz="4400" b="1" dirty="0">
                <a:solidFill>
                  <a:schemeClr val="bg1">
                    <a:lumMod val="85000"/>
                  </a:schemeClr>
                </a:solidFill>
              </a:rPr>
              <a:t> </a:t>
            </a:r>
            <a:r>
              <a:rPr lang="en-US" sz="4400" b="1" dirty="0">
                <a:solidFill>
                  <a:schemeClr val="accent5">
                    <a:lumMod val="40000"/>
                    <a:lumOff val="60000"/>
                  </a:schemeClr>
                </a:solidFill>
              </a:rPr>
              <a:t>Minds</a:t>
            </a:r>
          </a:p>
          <a:p>
            <a:pPr marL="457200" lvl="1" indent="0">
              <a:buNone/>
            </a:pPr>
            <a:r>
              <a:rPr lang="en-US" sz="4400" i="1" dirty="0">
                <a:solidFill>
                  <a:schemeClr val="accent4">
                    <a:lumMod val="40000"/>
                    <a:lumOff val="60000"/>
                  </a:schemeClr>
                </a:solidFill>
              </a:rPr>
              <a:t>John 6:45; 2 Corinthians 8:12; Luke 8:15</a:t>
            </a:r>
          </a:p>
          <a:p>
            <a:pPr marL="352425" indent="-352425" algn="l"/>
            <a:r>
              <a:rPr lang="en-US" sz="4400" b="1" dirty="0">
                <a:solidFill>
                  <a:schemeClr val="bg1">
                    <a:lumMod val="85000"/>
                  </a:schemeClr>
                </a:solidFill>
              </a:rPr>
              <a:t>Because they kept </a:t>
            </a:r>
            <a:r>
              <a:rPr lang="en-US" sz="4400" b="1" dirty="0">
                <a:solidFill>
                  <a:schemeClr val="accent5">
                    <a:lumMod val="40000"/>
                    <a:lumOff val="60000"/>
                  </a:schemeClr>
                </a:solidFill>
              </a:rPr>
              <a:t>OPEN Bibles</a:t>
            </a:r>
          </a:p>
          <a:p>
            <a:pPr marL="457200" lvl="1" indent="0">
              <a:buNone/>
            </a:pPr>
            <a:r>
              <a:rPr lang="en-US" sz="4400" i="1" dirty="0">
                <a:solidFill>
                  <a:schemeClr val="accent4">
                    <a:lumMod val="40000"/>
                    <a:lumOff val="60000"/>
                  </a:schemeClr>
                </a:solidFill>
              </a:rPr>
              <a:t>1 Thessalonians 5:21-22; Romans 10:17</a:t>
            </a:r>
          </a:p>
        </p:txBody>
      </p:sp>
    </p:spTree>
    <p:extLst>
      <p:ext uri="{BB962C8B-B14F-4D97-AF65-F5344CB8AC3E}">
        <p14:creationId xmlns:p14="http://schemas.microsoft.com/office/powerpoint/2010/main" val="5082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FE1D2-9DD3-4EF0-ACEB-9F493B193407}"/>
              </a:ext>
            </a:extLst>
          </p:cNvPr>
          <p:cNvPicPr>
            <a:picLocks noChangeAspect="1"/>
          </p:cNvPicPr>
          <p:nvPr/>
        </p:nvPicPr>
        <p:blipFill>
          <a:blip r:embed="rId3"/>
          <a:stretch>
            <a:fillRect/>
          </a:stretch>
        </p:blipFill>
        <p:spPr>
          <a:xfrm>
            <a:off x="8774723" y="0"/>
            <a:ext cx="3392926" cy="1910641"/>
          </a:xfrm>
          <a:prstGeom prst="rect">
            <a:avLst/>
          </a:prstGeom>
        </p:spPr>
      </p:pic>
      <p:sp>
        <p:nvSpPr>
          <p:cNvPr id="2" name="Title 1">
            <a:extLst>
              <a:ext uri="{FF2B5EF4-FFF2-40B4-BE49-F238E27FC236}">
                <a16:creationId xmlns:a16="http://schemas.microsoft.com/office/drawing/2014/main" id="{42CAE5D1-75D9-4490-BA02-7A524F8BC30C}"/>
              </a:ext>
            </a:extLst>
          </p:cNvPr>
          <p:cNvSpPr>
            <a:spLocks noGrp="1"/>
          </p:cNvSpPr>
          <p:nvPr>
            <p:ph type="title"/>
          </p:nvPr>
        </p:nvSpPr>
        <p:spPr>
          <a:xfrm>
            <a:off x="556845" y="488220"/>
            <a:ext cx="10515600" cy="1325563"/>
          </a:xfrm>
        </p:spPr>
        <p:txBody>
          <a:bodyPr anchor="t">
            <a:normAutofit/>
          </a:bodyPr>
          <a:lstStyle/>
          <a:p>
            <a:pPr algn="l"/>
            <a:r>
              <a:rPr lang="en-US" sz="8000" dirty="0">
                <a:solidFill>
                  <a:schemeClr val="bg1">
                    <a:lumMod val="85000"/>
                  </a:schemeClr>
                </a:solidFill>
                <a:latin typeface="Coffee House" panose="02000500000000000000" pitchFamily="2" charset="0"/>
              </a:rPr>
              <a:t>The Bereans Believed…</a:t>
            </a:r>
          </a:p>
        </p:txBody>
      </p:sp>
      <p:sp>
        <p:nvSpPr>
          <p:cNvPr id="3" name="Subtitle 2">
            <a:extLst>
              <a:ext uri="{FF2B5EF4-FFF2-40B4-BE49-F238E27FC236}">
                <a16:creationId xmlns:a16="http://schemas.microsoft.com/office/drawing/2014/main" id="{9358738A-A560-4A2B-9226-52679EB175C8}"/>
              </a:ext>
            </a:extLst>
          </p:cNvPr>
          <p:cNvSpPr>
            <a:spLocks noGrp="1"/>
          </p:cNvSpPr>
          <p:nvPr>
            <p:ph idx="1"/>
          </p:nvPr>
        </p:nvSpPr>
        <p:spPr>
          <a:xfrm>
            <a:off x="545123" y="2187840"/>
            <a:ext cx="11113477" cy="4217109"/>
          </a:xfrm>
        </p:spPr>
        <p:txBody>
          <a:bodyPr>
            <a:normAutofit/>
          </a:bodyPr>
          <a:lstStyle/>
          <a:p>
            <a:pPr marL="352425" indent="-352425" algn="l"/>
            <a:r>
              <a:rPr lang="en-US" sz="4400" b="1" dirty="0">
                <a:solidFill>
                  <a:schemeClr val="bg1">
                    <a:lumMod val="85000"/>
                  </a:schemeClr>
                </a:solidFill>
              </a:rPr>
              <a:t>Because they kept </a:t>
            </a:r>
            <a:r>
              <a:rPr lang="en-US" sz="4400" b="1" dirty="0">
                <a:solidFill>
                  <a:schemeClr val="accent5">
                    <a:lumMod val="40000"/>
                    <a:lumOff val="60000"/>
                  </a:schemeClr>
                </a:solidFill>
              </a:rPr>
              <a:t>OPEN</a:t>
            </a:r>
            <a:r>
              <a:rPr lang="en-US" sz="4400" b="1" dirty="0">
                <a:solidFill>
                  <a:schemeClr val="bg1">
                    <a:lumMod val="85000"/>
                  </a:schemeClr>
                </a:solidFill>
              </a:rPr>
              <a:t> </a:t>
            </a:r>
            <a:r>
              <a:rPr lang="en-US" sz="4400" b="1" dirty="0">
                <a:solidFill>
                  <a:schemeClr val="accent5">
                    <a:lumMod val="40000"/>
                    <a:lumOff val="60000"/>
                  </a:schemeClr>
                </a:solidFill>
              </a:rPr>
              <a:t>Minds</a:t>
            </a:r>
          </a:p>
          <a:p>
            <a:pPr marL="457200" lvl="1" indent="0">
              <a:buNone/>
            </a:pPr>
            <a:r>
              <a:rPr lang="en-US" sz="4400" i="1" dirty="0">
                <a:solidFill>
                  <a:schemeClr val="accent4">
                    <a:lumMod val="40000"/>
                    <a:lumOff val="60000"/>
                  </a:schemeClr>
                </a:solidFill>
              </a:rPr>
              <a:t>John 6:45; 2 Corinthians 8:12; Luke 8:15</a:t>
            </a:r>
          </a:p>
          <a:p>
            <a:pPr marL="352425" indent="-352425" algn="l"/>
            <a:r>
              <a:rPr lang="en-US" sz="4400" b="1" dirty="0">
                <a:solidFill>
                  <a:schemeClr val="bg1">
                    <a:lumMod val="85000"/>
                  </a:schemeClr>
                </a:solidFill>
              </a:rPr>
              <a:t>Because they kept </a:t>
            </a:r>
            <a:r>
              <a:rPr lang="en-US" sz="4400" b="1" dirty="0">
                <a:solidFill>
                  <a:schemeClr val="accent5">
                    <a:lumMod val="40000"/>
                    <a:lumOff val="60000"/>
                  </a:schemeClr>
                </a:solidFill>
              </a:rPr>
              <a:t>OPEN Bibles</a:t>
            </a:r>
          </a:p>
          <a:p>
            <a:pPr marL="457200" lvl="1" indent="0">
              <a:buNone/>
            </a:pPr>
            <a:r>
              <a:rPr lang="en-US" sz="4400" i="1" dirty="0">
                <a:solidFill>
                  <a:schemeClr val="accent4">
                    <a:lumMod val="40000"/>
                    <a:lumOff val="60000"/>
                  </a:schemeClr>
                </a:solidFill>
              </a:rPr>
              <a:t>1 Thessalonians 5:21-22; Romans 10:17</a:t>
            </a:r>
          </a:p>
          <a:p>
            <a:pPr marL="352425" indent="-352425" algn="l"/>
            <a:r>
              <a:rPr lang="en-US" sz="4400" b="1" dirty="0">
                <a:solidFill>
                  <a:schemeClr val="bg1">
                    <a:lumMod val="85000"/>
                  </a:schemeClr>
                </a:solidFill>
              </a:rPr>
              <a:t>Because they kept </a:t>
            </a:r>
            <a:r>
              <a:rPr lang="en-US" sz="4400" b="1" dirty="0">
                <a:solidFill>
                  <a:schemeClr val="accent5">
                    <a:lumMod val="40000"/>
                    <a:lumOff val="60000"/>
                  </a:schemeClr>
                </a:solidFill>
              </a:rPr>
              <a:t>OPEN Schedules</a:t>
            </a:r>
          </a:p>
          <a:p>
            <a:pPr marL="457200" lvl="1" indent="0">
              <a:buNone/>
            </a:pPr>
            <a:r>
              <a:rPr lang="en-US" sz="4400" i="1" dirty="0">
                <a:solidFill>
                  <a:schemeClr val="accent4">
                    <a:lumMod val="40000"/>
                    <a:lumOff val="60000"/>
                  </a:schemeClr>
                </a:solidFill>
              </a:rPr>
              <a:t>Ephesians 5:15-16; Acts 2:41,46; 1 Peter 2:2</a:t>
            </a:r>
          </a:p>
        </p:txBody>
      </p:sp>
    </p:spTree>
    <p:extLst>
      <p:ext uri="{BB962C8B-B14F-4D97-AF65-F5344CB8AC3E}">
        <p14:creationId xmlns:p14="http://schemas.microsoft.com/office/powerpoint/2010/main" val="6454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FE1D2-9DD3-4EF0-ACEB-9F493B193407}"/>
              </a:ext>
            </a:extLst>
          </p:cNvPr>
          <p:cNvPicPr>
            <a:picLocks noChangeAspect="1"/>
          </p:cNvPicPr>
          <p:nvPr/>
        </p:nvPicPr>
        <p:blipFill>
          <a:blip r:embed="rId3"/>
          <a:stretch>
            <a:fillRect/>
          </a:stretch>
        </p:blipFill>
        <p:spPr>
          <a:xfrm>
            <a:off x="6765" y="0"/>
            <a:ext cx="12178469" cy="6858000"/>
          </a:xfrm>
          <a:prstGeom prst="rect">
            <a:avLst/>
          </a:prstGeom>
        </p:spPr>
      </p:pic>
      <p:sp>
        <p:nvSpPr>
          <p:cNvPr id="2" name="Title 1">
            <a:extLst>
              <a:ext uri="{FF2B5EF4-FFF2-40B4-BE49-F238E27FC236}">
                <a16:creationId xmlns:a16="http://schemas.microsoft.com/office/drawing/2014/main" id="{42CAE5D1-75D9-4490-BA02-7A524F8BC30C}"/>
              </a:ext>
            </a:extLst>
          </p:cNvPr>
          <p:cNvSpPr>
            <a:spLocks noGrp="1"/>
          </p:cNvSpPr>
          <p:nvPr>
            <p:ph type="ctrTitle"/>
          </p:nvPr>
        </p:nvSpPr>
        <p:spPr>
          <a:xfrm>
            <a:off x="775854" y="2514600"/>
            <a:ext cx="10591801" cy="2784764"/>
          </a:xfrm>
          <a:solidFill>
            <a:schemeClr val="tx1">
              <a:alpha val="71000"/>
            </a:schemeClr>
          </a:solidFill>
        </p:spPr>
        <p:txBody>
          <a:bodyPr anchor="t">
            <a:normAutofit/>
          </a:bodyPr>
          <a:lstStyle/>
          <a:p>
            <a:pPr indent="290513"/>
            <a:r>
              <a:rPr lang="en-US" sz="4800" b="1" dirty="0">
                <a:solidFill>
                  <a:schemeClr val="bg1"/>
                </a:solidFill>
                <a:latin typeface="+mn-lt"/>
              </a:rPr>
              <a:t>“No time for God?  What fools we are, to clutter up our lives with common things and leave without heart’s gate the Lord of life and life itself – our God.”</a:t>
            </a:r>
          </a:p>
        </p:txBody>
      </p:sp>
      <p:sp>
        <p:nvSpPr>
          <p:cNvPr id="3" name="Subtitle 2">
            <a:extLst>
              <a:ext uri="{FF2B5EF4-FFF2-40B4-BE49-F238E27FC236}">
                <a16:creationId xmlns:a16="http://schemas.microsoft.com/office/drawing/2014/main" id="{9358738A-A560-4A2B-9226-52679EB175C8}"/>
              </a:ext>
            </a:extLst>
          </p:cNvPr>
          <p:cNvSpPr>
            <a:spLocks noGrp="1"/>
          </p:cNvSpPr>
          <p:nvPr>
            <p:ph type="subTitle" idx="1"/>
          </p:nvPr>
        </p:nvSpPr>
        <p:spPr>
          <a:xfrm>
            <a:off x="474517" y="540329"/>
            <a:ext cx="4014355" cy="1243712"/>
          </a:xfrm>
        </p:spPr>
        <p:txBody>
          <a:bodyPr>
            <a:noAutofit/>
          </a:bodyPr>
          <a:lstStyle/>
          <a:p>
            <a:pPr algn="l"/>
            <a:r>
              <a:rPr lang="en-US" sz="8000" dirty="0">
                <a:solidFill>
                  <a:schemeClr val="bg1">
                    <a:lumMod val="85000"/>
                  </a:schemeClr>
                </a:solidFill>
                <a:latin typeface="Coffee House" panose="02000500000000000000" pitchFamily="2" charset="0"/>
              </a:rPr>
              <a:t>Conclusion</a:t>
            </a:r>
          </a:p>
        </p:txBody>
      </p:sp>
      <p:sp>
        <p:nvSpPr>
          <p:cNvPr id="5" name="TextBox 4">
            <a:extLst>
              <a:ext uri="{FF2B5EF4-FFF2-40B4-BE49-F238E27FC236}">
                <a16:creationId xmlns:a16="http://schemas.microsoft.com/office/drawing/2014/main" id="{C042E027-22B2-4756-A02C-E1E73A39D7AC}"/>
              </a:ext>
            </a:extLst>
          </p:cNvPr>
          <p:cNvSpPr txBox="1"/>
          <p:nvPr/>
        </p:nvSpPr>
        <p:spPr>
          <a:xfrm>
            <a:off x="7730836" y="5549848"/>
            <a:ext cx="3345873" cy="646331"/>
          </a:xfrm>
          <a:prstGeom prst="rect">
            <a:avLst/>
          </a:prstGeom>
          <a:solidFill>
            <a:schemeClr val="tx1">
              <a:alpha val="71000"/>
            </a:schemeClr>
          </a:solidFill>
        </p:spPr>
        <p:txBody>
          <a:bodyPr wrap="square" rtlCol="0">
            <a:spAutoFit/>
          </a:bodyPr>
          <a:lstStyle/>
          <a:p>
            <a:pPr algn="r"/>
            <a:r>
              <a:rPr lang="en-US" sz="3600" i="1" dirty="0">
                <a:solidFill>
                  <a:schemeClr val="bg1"/>
                </a:solidFill>
              </a:rPr>
              <a:t>Author Unknown</a:t>
            </a:r>
          </a:p>
        </p:txBody>
      </p:sp>
    </p:spTree>
    <p:extLst>
      <p:ext uri="{BB962C8B-B14F-4D97-AF65-F5344CB8AC3E}">
        <p14:creationId xmlns:p14="http://schemas.microsoft.com/office/powerpoint/2010/main" val="132110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1101</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Coffee House</vt:lpstr>
      <vt:lpstr>Arial</vt:lpstr>
      <vt:lpstr>Calibri Light</vt:lpstr>
      <vt:lpstr>Office Theme</vt:lpstr>
      <vt:lpstr>those Noble Bereans</vt:lpstr>
      <vt:lpstr>The Bereans Believed…</vt:lpstr>
      <vt:lpstr>The Bereans Believed…</vt:lpstr>
      <vt:lpstr>The Bereans Believed…</vt:lpstr>
      <vt:lpstr>“No time for God?  What fools we are, to clutter up our lives with common things and leave without heart’s gate the Lord of life and life itself – our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Noble Bereans</dc:title>
  <dc:creator>Stan Cox</dc:creator>
  <cp:lastModifiedBy>Stan Cox</cp:lastModifiedBy>
  <cp:revision>11</cp:revision>
  <cp:lastPrinted>2017-11-26T06:13:15Z</cp:lastPrinted>
  <dcterms:created xsi:type="dcterms:W3CDTF">2017-11-26T04:22:41Z</dcterms:created>
  <dcterms:modified xsi:type="dcterms:W3CDTF">2017-11-26T21:12:34Z</dcterms:modified>
</cp:coreProperties>
</file>