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1" r:id="rId2"/>
    <p:sldId id="256" r:id="rId3"/>
    <p:sldId id="257" r:id="rId4"/>
    <p:sldId id="263" r:id="rId5"/>
    <p:sldId id="258" r:id="rId6"/>
    <p:sldId id="259" r:id="rId7"/>
    <p:sldId id="264" r:id="rId8"/>
    <p:sldId id="260" r:id="rId9"/>
    <p:sldId id="265" r:id="rId10"/>
    <p:sldId id="261" r:id="rId11"/>
    <p:sldId id="266"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196" autoAdjust="0"/>
  </p:normalViewPr>
  <p:slideViewPr>
    <p:cSldViewPr snapToGrid="0">
      <p:cViewPr varScale="1">
        <p:scale>
          <a:sx n="43" d="100"/>
          <a:sy n="43" d="100"/>
        </p:scale>
        <p:origin x="138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60657-9610-4A41-B8FF-DDDF30C1C42C}" type="datetimeFigureOut">
              <a:rPr lang="en-US" smtClean="0"/>
              <a:t>6/1/2014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DE9E0-B338-49E4-9C10-4F1AD169F7CD}" type="slidenum">
              <a:rPr lang="en-US" smtClean="0"/>
              <a:t>‹#›</a:t>
            </a:fld>
            <a:endParaRPr lang="en-US"/>
          </a:p>
        </p:txBody>
      </p:sp>
    </p:spTree>
    <p:extLst>
      <p:ext uri="{BB962C8B-B14F-4D97-AF65-F5344CB8AC3E}">
        <p14:creationId xmlns:p14="http://schemas.microsoft.com/office/powerpoint/2010/main" val="35051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nspirationandchai.com/Regrets-of-the-Dying.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iblegateway.com/passage/?search=John+9&amp;version=NKJV#fen-NKJV-26445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Prepared for preaching on June 1, 2014</a:t>
            </a:r>
            <a:r>
              <a:rPr lang="en-US" baseline="0" dirty="0" smtClean="0"/>
              <a:t> PM at West Side.  </a:t>
            </a:r>
          </a:p>
          <a:p>
            <a:endParaRPr lang="en-US" baseline="0" dirty="0" smtClean="0"/>
          </a:p>
          <a:p>
            <a:r>
              <a:rPr lang="en-US" baseline="0" smtClean="0"/>
              <a:t>Print Slides: 3,5,6,8,10,12</a:t>
            </a:r>
            <a:endParaRPr lang="en-US" baseline="0" dirty="0" smtClean="0"/>
          </a:p>
          <a:p>
            <a:endParaRPr lang="en-US" baseline="0" dirty="0" smtClean="0"/>
          </a:p>
          <a:p>
            <a:r>
              <a:rPr lang="en-US" baseline="0" dirty="0" smtClean="0"/>
              <a:t>Below is the article used as source material.  Note that it no longer is found at the original source, thought it remains on several other sites: </a:t>
            </a:r>
          </a:p>
          <a:p>
            <a:endParaRPr lang="en-US" baseline="0" dirty="0" smtClean="0"/>
          </a:p>
          <a:p>
            <a:r>
              <a:rPr lang="en-US" baseline="0" dirty="0" smtClean="0"/>
              <a:t>URL:  http://www.tommylandz.com/nurse-reveals-top-5-regrets-people-make-deathbed/</a:t>
            </a:r>
          </a:p>
          <a:p>
            <a:endParaRPr lang="en-US" baseline="0" dirty="0" smtClean="0"/>
          </a:p>
          <a:p>
            <a:r>
              <a:rPr lang="en-US" b="1" dirty="0" smtClean="0"/>
              <a:t>Nurse reveals the top 5 regrets people make on their deathbed</a:t>
            </a:r>
          </a:p>
          <a:p>
            <a:endParaRPr lang="en-US" dirty="0" smtClean="0">
              <a:hlinkClick r:id="rId3"/>
            </a:endParaRPr>
          </a:p>
          <a:p>
            <a:r>
              <a:rPr lang="en-US" dirty="0" err="1" smtClean="0">
                <a:hlinkClick r:id="rId3"/>
              </a:rPr>
              <a:t>Bronnie</a:t>
            </a:r>
            <a:r>
              <a:rPr lang="en-US" dirty="0" smtClean="0">
                <a:hlinkClick r:id="rId3"/>
              </a:rPr>
              <a:t> Ware</a:t>
            </a:r>
            <a:r>
              <a:rPr lang="en-US" dirty="0" smtClean="0"/>
              <a:t> says; for many years I worked in palliative care. My patients were those who had gone home to die. Some incredibly special times were shared. I was with them for the last three to twelve weeks of their lives. People grow a lot when they are faced with their own mortality.</a:t>
            </a:r>
          </a:p>
          <a:p>
            <a:endParaRPr lang="en-US" dirty="0" smtClean="0"/>
          </a:p>
          <a:p>
            <a:r>
              <a:rPr lang="en-US" dirty="0" smtClean="0"/>
              <a:t>I learnt never to underestimate someone’s capacity for growth. Some changes were phenomenal. Each experienced a variety of emotions, as expected, denial, fear, anger, remorse, more denial and eventually acceptance. Every single patient found their peace before they departed though, every one of them.</a:t>
            </a:r>
          </a:p>
          <a:p>
            <a:endParaRPr lang="en-US" dirty="0" smtClean="0"/>
          </a:p>
          <a:p>
            <a:r>
              <a:rPr lang="en-US" dirty="0" smtClean="0"/>
              <a:t>When questioned about any regrets they had or anything they would do differently, common themes surfaced again and again. Here are the most common five:</a:t>
            </a:r>
          </a:p>
          <a:p>
            <a:endParaRPr lang="en-US" b="1" i="1" dirty="0" smtClean="0"/>
          </a:p>
          <a:p>
            <a:r>
              <a:rPr lang="en-US" b="1" i="1" dirty="0" smtClean="0"/>
              <a:t>1. I wish I’d had the courage to live a life true to myself, not the life others expected of me.</a:t>
            </a:r>
            <a:r>
              <a:rPr lang="en-US" dirty="0" smtClean="0"/>
              <a:t/>
            </a:r>
            <a:br>
              <a:rPr lang="en-US" dirty="0" smtClean="0"/>
            </a:br>
            <a:r>
              <a:rPr lang="en-US" dirty="0" smtClean="0"/>
              <a:t>This was the most common regret of all. When people realize that their life is almost over and look back clearly on it, it is easy to see how many dreams have gone unfulfilled. Most people had not honored even a half of their dreams and had to die knowing that it was due to choices they had made, or not made.</a:t>
            </a:r>
          </a:p>
          <a:p>
            <a:endParaRPr lang="en-US" dirty="0" smtClean="0"/>
          </a:p>
          <a:p>
            <a:r>
              <a:rPr lang="en-US" dirty="0" smtClean="0"/>
              <a:t>It is very important to try and honor at least some of your dreams along the way. From the moment that you lose your health, it is too late. Health brings a freedom very few realize, until they no longer have it.</a:t>
            </a:r>
          </a:p>
          <a:p>
            <a:endParaRPr lang="en-US" b="1" i="1" dirty="0" smtClean="0"/>
          </a:p>
          <a:p>
            <a:r>
              <a:rPr lang="en-US" b="1" i="1" dirty="0" smtClean="0"/>
              <a:t>2. I wish I didn’t work so hard.</a:t>
            </a:r>
            <a:r>
              <a:rPr lang="en-US" dirty="0" smtClean="0"/>
              <a:t/>
            </a:r>
            <a:br>
              <a:rPr lang="en-US" dirty="0" smtClean="0"/>
            </a:br>
            <a:r>
              <a:rPr lang="en-US" dirty="0" smtClean="0"/>
              <a:t>This came from every male patient that I nursed. They missed their children’s youth and their partner’s companionship. Women also spoke of this regret. But as most were from an older generation, many of the female patients had not been breadwinners. All of the men I nursed deeply regretted spending so much of their lives on the treadmill of a work existence.</a:t>
            </a:r>
          </a:p>
          <a:p>
            <a:endParaRPr lang="en-US" dirty="0" smtClean="0"/>
          </a:p>
          <a:p>
            <a:r>
              <a:rPr lang="en-US" dirty="0" smtClean="0"/>
              <a:t>By simplifying your lifestyle and making conscious choices along the way, it is possible to not need the income that you think you do. And by creating more space in your life, you become happier and more open to new opportunities, ones more suited to your new lifestyle.</a:t>
            </a:r>
          </a:p>
          <a:p>
            <a:endParaRPr lang="en-US" b="1" i="1" dirty="0" smtClean="0"/>
          </a:p>
          <a:p>
            <a:r>
              <a:rPr lang="en-US" b="1" i="1" dirty="0" smtClean="0"/>
              <a:t>3. I wish I’d had the courage to express my feelings.</a:t>
            </a:r>
            <a:r>
              <a:rPr lang="en-US" dirty="0" smtClean="0"/>
              <a:t/>
            </a:r>
            <a:br>
              <a:rPr lang="en-US" dirty="0" smtClean="0"/>
            </a:br>
            <a:r>
              <a:rPr lang="en-US" dirty="0" smtClean="0"/>
              <a:t>Many people suppressed their feelings in order to keep peace with others. As a result, they settled for a mediocre existence and never became who they were truly capable of becoming. Many developed illnesses relating to the bitterness and resentment they carried as a result.</a:t>
            </a:r>
          </a:p>
          <a:p>
            <a:endParaRPr lang="en-US" dirty="0" smtClean="0"/>
          </a:p>
          <a:p>
            <a:r>
              <a:rPr lang="en-US" dirty="0" smtClean="0"/>
              <a:t>We cannot control the reactions of others. However, although people may initially react when you change the way you are by speaking honestly, in the end it raises the relationship to a whole new and healthier level. Either that or it releases the unhealthy relationship from your life. Either way, you win.</a:t>
            </a:r>
          </a:p>
          <a:p>
            <a:endParaRPr lang="en-US" b="1" i="1" dirty="0" smtClean="0"/>
          </a:p>
          <a:p>
            <a:r>
              <a:rPr lang="en-US" b="1" i="1" dirty="0" smtClean="0"/>
              <a:t>4. I wish I had stayed in touch with my friends.</a:t>
            </a:r>
            <a:r>
              <a:rPr lang="en-US" dirty="0" smtClean="0"/>
              <a:t/>
            </a:r>
            <a:br>
              <a:rPr lang="en-US" dirty="0" smtClean="0"/>
            </a:br>
            <a:r>
              <a:rPr lang="en-US" dirty="0" smtClean="0"/>
              <a:t>Often they would not truly realize the full benefits of old friends until their dying weeks and it was not always possible to track them down. Many had become so caught up in their own lives that they had let golden friendships slip by over the years. There were many deep regrets about not giving friendships the time and effort that they deserved. Everyone misses their friends when they are dying.</a:t>
            </a:r>
          </a:p>
          <a:p>
            <a:endParaRPr lang="en-US" dirty="0" smtClean="0"/>
          </a:p>
          <a:p>
            <a:r>
              <a:rPr lang="en-US" dirty="0" smtClean="0"/>
              <a:t>It is common for anyone in a busy lifestyle to let friendships slip. But when you are faced with your approaching death, the physical details of life fall away. People do want to get their financial affairs in order if possible. But it is not money or status that holds the true importance for them. They want to get things in order more for the benefit of those they love. Usually though, they are too ill and weary to ever manage this task. It is all comes down to love and relationships in the end. That is all that remains in the final weeks, love and relationships.</a:t>
            </a:r>
          </a:p>
          <a:p>
            <a:endParaRPr lang="en-US" b="1" i="1" dirty="0" smtClean="0"/>
          </a:p>
          <a:p>
            <a:r>
              <a:rPr lang="en-US" b="1" i="1" dirty="0" smtClean="0"/>
              <a:t>5. I wish that I had let myself be happier.</a:t>
            </a:r>
            <a:r>
              <a:rPr lang="en-US" dirty="0" smtClean="0"/>
              <a:t/>
            </a:r>
            <a:br>
              <a:rPr lang="en-US" dirty="0" smtClean="0"/>
            </a:br>
            <a:r>
              <a:rPr lang="en-US" dirty="0" smtClean="0"/>
              <a:t>This is a surprisingly common one. Many did not </a:t>
            </a:r>
            <a:r>
              <a:rPr lang="en-US" dirty="0" err="1" smtClean="0"/>
              <a:t>realise</a:t>
            </a:r>
            <a:r>
              <a:rPr lang="en-US" dirty="0" smtClean="0"/>
              <a:t> until the end that happiness is a choice. They had stayed stuck in old patterns and habits. The so-called ‘comfort’ of familiarity overflowed into their emotions, as well as their physical lives. Fear of change had them pretending to others, and to their selves, that they were content. When deep within, they longed to laugh properly and have silliness in their life again. When you are on your deathbed, what  others think of you is a long way from your mind. How wonderful to be able to let go and smile again, long before you are dying.</a:t>
            </a:r>
          </a:p>
          <a:p>
            <a:endParaRPr lang="en-US" i="1" dirty="0" smtClean="0"/>
          </a:p>
          <a:p>
            <a:r>
              <a:rPr lang="en-US" i="1" dirty="0" smtClean="0"/>
              <a:t>Life is a choice. It is YOUR life. Choose consciously, choose wisely, choose honestly. Choose happiness.</a:t>
            </a:r>
            <a:endParaRPr lang="en-US" dirty="0" smtClean="0"/>
          </a:p>
          <a:p>
            <a:endParaRPr lang="en-US" dirty="0" smtClean="0"/>
          </a:p>
          <a:p>
            <a:r>
              <a:rPr lang="en-US" dirty="0" smtClean="0"/>
              <a:t>Source: This article originated from blog of author </a:t>
            </a:r>
            <a:r>
              <a:rPr lang="en-US" b="1" dirty="0" err="1" smtClean="0">
                <a:hlinkClick r:id="rId3"/>
              </a:rPr>
              <a:t>Bronnie</a:t>
            </a:r>
            <a:r>
              <a:rPr lang="en-US" b="1" dirty="0" smtClean="0">
                <a:hlinkClick r:id="rId3"/>
              </a:rPr>
              <a:t> Ware</a:t>
            </a:r>
            <a:r>
              <a:rPr lang="en-US" dirty="0" smtClean="0"/>
              <a:t>.</a:t>
            </a:r>
          </a:p>
          <a:p>
            <a:endParaRPr lang="en-US" dirty="0"/>
          </a:p>
        </p:txBody>
      </p:sp>
      <p:sp>
        <p:nvSpPr>
          <p:cNvPr id="4" name="Slide Number Placeholder 3"/>
          <p:cNvSpPr>
            <a:spLocks noGrp="1"/>
          </p:cNvSpPr>
          <p:nvPr>
            <p:ph type="sldNum" sz="quarter" idx="10"/>
          </p:nvPr>
        </p:nvSpPr>
        <p:spPr/>
        <p:txBody>
          <a:bodyPr/>
          <a:lstStyle/>
          <a:p>
            <a:fld id="{C0FDE9E0-B338-49E4-9C10-4F1AD169F7CD}" type="slidenum">
              <a:rPr lang="en-US" smtClean="0"/>
              <a:t>1</a:t>
            </a:fld>
            <a:endParaRPr lang="en-US"/>
          </a:p>
        </p:txBody>
      </p:sp>
    </p:spTree>
    <p:extLst>
      <p:ext uri="{BB962C8B-B14F-4D97-AF65-F5344CB8AC3E}">
        <p14:creationId xmlns:p14="http://schemas.microsoft.com/office/powerpoint/2010/main" val="245447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 happiness is found in service to God:</a:t>
            </a:r>
          </a:p>
          <a:p>
            <a:endParaRPr lang="en-US" dirty="0" smtClean="0"/>
          </a:p>
          <a:p>
            <a:r>
              <a:rPr lang="en-US" dirty="0" smtClean="0"/>
              <a:t>Remember Beatitudes  “Blessed” (</a:t>
            </a:r>
            <a:r>
              <a:rPr lang="en-US" dirty="0" err="1" smtClean="0"/>
              <a:t>makarios</a:t>
            </a:r>
            <a:r>
              <a:rPr lang="en-US" dirty="0" smtClean="0"/>
              <a:t>) – fortunate, extremely</a:t>
            </a:r>
            <a:r>
              <a:rPr lang="en-US" baseline="0" dirty="0" smtClean="0"/>
              <a:t> blessed, happy”</a:t>
            </a:r>
            <a:endParaRPr lang="en-US" dirty="0" smtClean="0"/>
          </a:p>
          <a:p>
            <a:endParaRPr lang="en-US" dirty="0" smtClean="0"/>
          </a:p>
          <a:p>
            <a:r>
              <a:rPr lang="en-US" b="1" dirty="0" smtClean="0"/>
              <a:t>(Matthew</a:t>
            </a:r>
            <a:r>
              <a:rPr lang="en-US" b="1" baseline="0" dirty="0" smtClean="0"/>
              <a:t> 5:11-12), </a:t>
            </a:r>
            <a:r>
              <a:rPr lang="en-US" i="1" baseline="0" dirty="0" smtClean="0"/>
              <a:t>“</a:t>
            </a:r>
            <a:r>
              <a:rPr lang="en-US" i="1" dirty="0" smtClean="0"/>
              <a:t>Blessed are you when they revile and persecute you, and say all kinds of evil against you falsely for My sake. </a:t>
            </a:r>
            <a:r>
              <a:rPr lang="en-US" i="1" baseline="30000" dirty="0" smtClean="0"/>
              <a:t>12 </a:t>
            </a:r>
            <a:r>
              <a:rPr lang="en-US" i="1" dirty="0" smtClean="0"/>
              <a:t>Rejoice and be exceedingly glad, for great is your reward in heaven, for so they persecuted the prophets who were before you.</a:t>
            </a:r>
            <a:endParaRPr lang="en-US" i="1" dirty="0"/>
          </a:p>
        </p:txBody>
      </p:sp>
      <p:sp>
        <p:nvSpPr>
          <p:cNvPr id="4" name="Slide Number Placeholder 3"/>
          <p:cNvSpPr>
            <a:spLocks noGrp="1"/>
          </p:cNvSpPr>
          <p:nvPr>
            <p:ph type="sldNum" sz="quarter" idx="10"/>
          </p:nvPr>
        </p:nvSpPr>
        <p:spPr/>
        <p:txBody>
          <a:bodyPr/>
          <a:lstStyle/>
          <a:p>
            <a:fld id="{C0FDE9E0-B338-49E4-9C10-4F1AD169F7CD}" type="slidenum">
              <a:rPr lang="en-US" smtClean="0"/>
              <a:t>11</a:t>
            </a:fld>
            <a:endParaRPr lang="en-US"/>
          </a:p>
        </p:txBody>
      </p:sp>
    </p:spTree>
    <p:extLst>
      <p:ext uri="{BB962C8B-B14F-4D97-AF65-F5344CB8AC3E}">
        <p14:creationId xmlns:p14="http://schemas.microsoft.com/office/powerpoint/2010/main" val="177798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(Philippians 3:12-14),</a:t>
            </a:r>
            <a:r>
              <a:rPr lang="en-US" b="1" baseline="0" dirty="0" smtClean="0"/>
              <a:t> </a:t>
            </a:r>
            <a:r>
              <a:rPr lang="en-US" i="1" baseline="0" dirty="0" smtClean="0"/>
              <a:t>“</a:t>
            </a:r>
            <a:r>
              <a:rPr lang="en-US" i="1" dirty="0" smtClean="0"/>
              <a:t>Not that I have already attained, or am already perfected; but I press on, that I may lay hold of that for which Christ Jesus has also laid hold of me. </a:t>
            </a:r>
            <a:r>
              <a:rPr lang="en-US" i="1" baseline="30000" dirty="0" smtClean="0"/>
              <a:t>13 </a:t>
            </a:r>
            <a:r>
              <a:rPr lang="en-US" i="1" dirty="0" smtClean="0"/>
              <a:t>Brethren, I do not count myself to have apprehended; but one thing I do, forgetting those things which are behind and reaching forward to those things which are ahead, </a:t>
            </a:r>
            <a:r>
              <a:rPr lang="en-US" i="1" baseline="30000" dirty="0" smtClean="0"/>
              <a:t>14 </a:t>
            </a:r>
            <a:r>
              <a:rPr lang="en-US" i="1" dirty="0" smtClean="0"/>
              <a:t>I press toward the goal for the prize of the upward call of God in Christ Jesus.</a:t>
            </a:r>
            <a:endParaRPr lang="en-US" i="1" dirty="0"/>
          </a:p>
        </p:txBody>
      </p:sp>
      <p:sp>
        <p:nvSpPr>
          <p:cNvPr id="4" name="Slide Number Placeholder 3"/>
          <p:cNvSpPr>
            <a:spLocks noGrp="1"/>
          </p:cNvSpPr>
          <p:nvPr>
            <p:ph type="sldNum" sz="quarter" idx="10"/>
          </p:nvPr>
        </p:nvSpPr>
        <p:spPr/>
        <p:txBody>
          <a:bodyPr/>
          <a:lstStyle/>
          <a:p>
            <a:fld id="{C0FDE9E0-B338-49E4-9C10-4F1AD169F7CD}" type="slidenum">
              <a:rPr lang="en-US" smtClean="0"/>
              <a:t>12</a:t>
            </a:fld>
            <a:endParaRPr lang="en-US"/>
          </a:p>
        </p:txBody>
      </p:sp>
    </p:spTree>
    <p:extLst>
      <p:ext uri="{BB962C8B-B14F-4D97-AF65-F5344CB8AC3E}">
        <p14:creationId xmlns:p14="http://schemas.microsoft.com/office/powerpoint/2010/main" val="250698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Article penned by a nurse with many years experience in palliative </a:t>
            </a:r>
            <a:r>
              <a:rPr lang="en-US" b="1" dirty="0" smtClean="0"/>
              <a:t>care</a:t>
            </a:r>
          </a:p>
          <a:p>
            <a:endParaRPr lang="en-US" dirty="0" smtClean="0"/>
          </a:p>
          <a:p>
            <a:pPr marL="171450" indent="-171450">
              <a:buFont typeface="Arial" panose="020B0604020202020204" pitchFamily="34" charset="0"/>
              <a:buChar char="•"/>
            </a:pPr>
            <a:r>
              <a:rPr lang="en-US" dirty="0" smtClean="0"/>
              <a:t>First, the article is written from</a:t>
            </a:r>
            <a:r>
              <a:rPr lang="en-US" baseline="0" dirty="0" smtClean="0"/>
              <a:t> a secular perspective.  Spiritual regrets or concerns are notably absent.</a:t>
            </a:r>
            <a:endParaRPr lang="en-US" baseline="0" dirty="0"/>
          </a:p>
          <a:p>
            <a:pPr marL="171450" indent="-171450">
              <a:buFont typeface="Arial" panose="020B0604020202020204" pitchFamily="34" charset="0"/>
              <a:buChar char="•"/>
            </a:pPr>
            <a:r>
              <a:rPr lang="en-US" baseline="0" dirty="0" smtClean="0"/>
              <a:t>As Eccl. 1:1-2 notes, a life lived without God in the picture is sure to be a life of regret.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We will discuss the five regrets from a Biblical perspective.  There is some good, and some bad to be found here…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It is beneficial to examine how people generally think, and compare such to God’s word.</a:t>
            </a:r>
          </a:p>
          <a:p>
            <a:pPr marL="171450" indent="-171450">
              <a:buFont typeface="Arial" panose="020B0604020202020204" pitchFamily="34" charset="0"/>
              <a:buChar char="•"/>
            </a:pPr>
            <a:r>
              <a:rPr lang="en-US" baseline="0" dirty="0" smtClean="0"/>
              <a:t>Are we thinking like the world?  Or is our perspective genuinely that of Jesus Christ!</a:t>
            </a:r>
          </a:p>
        </p:txBody>
      </p:sp>
      <p:sp>
        <p:nvSpPr>
          <p:cNvPr id="4" name="Slide Number Placeholder 3"/>
          <p:cNvSpPr>
            <a:spLocks noGrp="1"/>
          </p:cNvSpPr>
          <p:nvPr>
            <p:ph type="sldNum" sz="quarter" idx="10"/>
          </p:nvPr>
        </p:nvSpPr>
        <p:spPr/>
        <p:txBody>
          <a:bodyPr/>
          <a:lstStyle/>
          <a:p>
            <a:fld id="{C0FDE9E0-B338-49E4-9C10-4F1AD169F7CD}" type="slidenum">
              <a:rPr lang="en-US" smtClean="0"/>
              <a:t>2</a:t>
            </a:fld>
            <a:endParaRPr lang="en-US"/>
          </a:p>
        </p:txBody>
      </p:sp>
    </p:spTree>
    <p:extLst>
      <p:ext uri="{BB962C8B-B14F-4D97-AF65-F5344CB8AC3E}">
        <p14:creationId xmlns:p14="http://schemas.microsoft.com/office/powerpoint/2010/main" val="300035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Stated as the most common</a:t>
            </a:r>
            <a:r>
              <a:rPr lang="en-US" baseline="0" dirty="0" smtClean="0"/>
              <a:t> regret of all.  And yet, not entirely valid!</a:t>
            </a:r>
          </a:p>
          <a:p>
            <a:endParaRPr lang="en-US" baseline="0" dirty="0" smtClean="0"/>
          </a:p>
          <a:p>
            <a:r>
              <a:rPr lang="en-US" baseline="0" dirty="0" smtClean="0"/>
              <a:t>(John 9:1-5), “</a:t>
            </a:r>
            <a:r>
              <a:rPr lang="en-US" dirty="0" smtClean="0"/>
              <a:t>Now as </a:t>
            </a:r>
            <a:r>
              <a:rPr lang="en-US" i="1" dirty="0" smtClean="0"/>
              <a:t>Jesus</a:t>
            </a:r>
            <a:r>
              <a:rPr lang="en-US" dirty="0" smtClean="0"/>
              <a:t> passed by, He saw a man who was blind from birth. </a:t>
            </a:r>
            <a:r>
              <a:rPr lang="en-US" baseline="30000" dirty="0" smtClean="0"/>
              <a:t>2 </a:t>
            </a:r>
            <a:r>
              <a:rPr lang="en-US" dirty="0" smtClean="0"/>
              <a:t>And His disciples asked Him, saying, “Rabbi, who sinned, this man or his parents, that he was born blind?” </a:t>
            </a:r>
            <a:r>
              <a:rPr lang="en-US" baseline="30000" dirty="0" smtClean="0"/>
              <a:t>3 </a:t>
            </a:r>
            <a:r>
              <a:rPr lang="en-US" dirty="0" smtClean="0"/>
              <a:t>Jesus answered, “Neither this man nor his parents sinned, but that the works of God should be revealed in him. </a:t>
            </a:r>
            <a:r>
              <a:rPr lang="en-US" baseline="30000" dirty="0" smtClean="0"/>
              <a:t>4 </a:t>
            </a:r>
            <a:r>
              <a:rPr lang="en-US" dirty="0" smtClean="0"/>
              <a:t>I</a:t>
            </a:r>
            <a:r>
              <a:rPr lang="en-US" baseline="30000" dirty="0" smtClean="0"/>
              <a:t>[</a:t>
            </a:r>
            <a:r>
              <a:rPr lang="en-US" baseline="30000" dirty="0" smtClean="0">
                <a:hlinkClick r:id="rId3" tooltip="See footnote a"/>
              </a:rPr>
              <a:t>a</a:t>
            </a:r>
            <a:r>
              <a:rPr lang="en-US" baseline="30000" dirty="0" smtClean="0"/>
              <a:t>]</a:t>
            </a:r>
            <a:r>
              <a:rPr lang="en-US" dirty="0" smtClean="0"/>
              <a:t> must work the works of Him who sent Me while it is day; </a:t>
            </a:r>
            <a:r>
              <a:rPr lang="en-US" i="1" dirty="0" smtClean="0"/>
              <a:t>the</a:t>
            </a:r>
            <a:r>
              <a:rPr lang="en-US" dirty="0" smtClean="0"/>
              <a:t> night is coming when no one can work. </a:t>
            </a:r>
            <a:r>
              <a:rPr lang="en-US" baseline="30000" dirty="0" smtClean="0"/>
              <a:t>5 </a:t>
            </a:r>
            <a:r>
              <a:rPr lang="en-US" dirty="0" smtClean="0"/>
              <a:t>As long as I am in the world, I am the light of the world.”</a:t>
            </a:r>
          </a:p>
          <a:p>
            <a:endParaRPr lang="en-US" baseline="0" dirty="0" smtClean="0"/>
          </a:p>
          <a:p>
            <a:endParaRPr lang="en-US" baseline="0" dirty="0" smtClean="0"/>
          </a:p>
          <a:p>
            <a:r>
              <a:rPr lang="en-US" b="1" dirty="0" smtClean="0"/>
              <a:t>(Galatians 1:9-10),</a:t>
            </a:r>
            <a:r>
              <a:rPr lang="en-US" b="1" baseline="0" dirty="0" smtClean="0"/>
              <a:t> </a:t>
            </a:r>
            <a:r>
              <a:rPr lang="en-US" i="1" baseline="0" dirty="0" smtClean="0"/>
              <a:t>“</a:t>
            </a:r>
            <a:r>
              <a:rPr lang="en-US" i="1" dirty="0" smtClean="0"/>
              <a:t>As we have said before, so now I say again, if anyone preaches any other gospel to you than what you have received, let him be accursed.</a:t>
            </a:r>
          </a:p>
          <a:p>
            <a:r>
              <a:rPr lang="en-US" i="1" baseline="30000" dirty="0" smtClean="0"/>
              <a:t>10 </a:t>
            </a:r>
            <a:r>
              <a:rPr lang="en-US" i="1" dirty="0" smtClean="0"/>
              <a:t>For do I now persuade men, or God? Or do I seek to please men? For if I still pleased men, I would not be a bondservant of Christ.”</a:t>
            </a:r>
          </a:p>
          <a:p>
            <a:endParaRPr lang="en-US" dirty="0"/>
          </a:p>
        </p:txBody>
      </p:sp>
      <p:sp>
        <p:nvSpPr>
          <p:cNvPr id="4" name="Slide Number Placeholder 3"/>
          <p:cNvSpPr>
            <a:spLocks noGrp="1"/>
          </p:cNvSpPr>
          <p:nvPr>
            <p:ph type="sldNum" sz="quarter" idx="10"/>
          </p:nvPr>
        </p:nvSpPr>
        <p:spPr/>
        <p:txBody>
          <a:bodyPr/>
          <a:lstStyle/>
          <a:p>
            <a:fld id="{C0FDE9E0-B338-49E4-9C10-4F1AD169F7CD}" type="slidenum">
              <a:rPr lang="en-US" smtClean="0"/>
              <a:t>3</a:t>
            </a:fld>
            <a:endParaRPr lang="en-US"/>
          </a:p>
        </p:txBody>
      </p:sp>
    </p:spTree>
    <p:extLst>
      <p:ext uri="{BB962C8B-B14F-4D97-AF65-F5344CB8AC3E}">
        <p14:creationId xmlns:p14="http://schemas.microsoft.com/office/powerpoint/2010/main" val="324961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Generation</a:t>
            </a:r>
            <a:r>
              <a:rPr lang="en-US" b="1" baseline="0" dirty="0" smtClean="0"/>
              <a:t> she worked with, man was the breadwinner.  While this was a regret expressed by women too, it was especially so with them men…</a:t>
            </a:r>
          </a:p>
          <a:p>
            <a:endParaRPr lang="en-US" b="1" baseline="0" dirty="0" smtClean="0"/>
          </a:p>
          <a:p>
            <a:r>
              <a:rPr lang="en-US" b="1" baseline="0" dirty="0" smtClean="0"/>
              <a:t>(2 Thessalonians 3:10), </a:t>
            </a:r>
            <a:r>
              <a:rPr lang="en-US" i="1" baseline="0" dirty="0" smtClean="0"/>
              <a:t>“</a:t>
            </a:r>
            <a:r>
              <a:rPr lang="en-US" i="1" dirty="0" smtClean="0"/>
              <a:t>For even when we were with you, we commanded you this: If anyone will not work, neither shall he eat. </a:t>
            </a:r>
            <a:r>
              <a:rPr lang="en-US" i="1" baseline="30000" dirty="0" smtClean="0"/>
              <a:t>11 </a:t>
            </a:r>
            <a:r>
              <a:rPr lang="en-US" i="1" dirty="0" smtClean="0"/>
              <a:t>For we hear that there are some who walk among you in a disorderly manner, not working at all, but are busybodies.”</a:t>
            </a:r>
            <a:endParaRPr lang="en-US" i="1" baseline="0" dirty="0" smtClean="0"/>
          </a:p>
          <a:p>
            <a:endParaRPr lang="en-US" baseline="0" dirty="0" smtClean="0"/>
          </a:p>
          <a:p>
            <a:r>
              <a:rPr lang="en-US" b="1" baseline="0" dirty="0" smtClean="0"/>
              <a:t>(1 Timothy 5:8), </a:t>
            </a:r>
            <a:r>
              <a:rPr lang="en-US" i="1" baseline="0" dirty="0" smtClean="0"/>
              <a:t>“</a:t>
            </a:r>
            <a:r>
              <a:rPr lang="en-US" i="1" dirty="0" smtClean="0"/>
              <a:t>But if anyone does not provide for his own, and especially for those of his household, he has denied the faith and is worse than an unbeliever.”  </a:t>
            </a:r>
            <a:r>
              <a:rPr lang="en-US" b="1" dirty="0" smtClean="0"/>
              <a:t>(Note:</a:t>
            </a:r>
            <a:r>
              <a:rPr lang="en-US" b="1" baseline="0" dirty="0" smtClean="0"/>
              <a:t>  Work is a means to an end.  Not an end in and of itself.)</a:t>
            </a:r>
            <a:endParaRPr lang="en-US" b="1" dirty="0"/>
          </a:p>
        </p:txBody>
      </p:sp>
      <p:sp>
        <p:nvSpPr>
          <p:cNvPr id="4" name="Slide Number Placeholder 3"/>
          <p:cNvSpPr>
            <a:spLocks noGrp="1"/>
          </p:cNvSpPr>
          <p:nvPr>
            <p:ph type="sldNum" sz="quarter" idx="10"/>
          </p:nvPr>
        </p:nvSpPr>
        <p:spPr/>
        <p:txBody>
          <a:bodyPr/>
          <a:lstStyle/>
          <a:p>
            <a:fld id="{C0FDE9E0-B338-49E4-9C10-4F1AD169F7CD}" type="slidenum">
              <a:rPr lang="en-US" smtClean="0"/>
              <a:t>5</a:t>
            </a:fld>
            <a:endParaRPr lang="en-US"/>
          </a:p>
        </p:txBody>
      </p:sp>
    </p:spTree>
    <p:extLst>
      <p:ext uri="{BB962C8B-B14F-4D97-AF65-F5344CB8AC3E}">
        <p14:creationId xmlns:p14="http://schemas.microsoft.com/office/powerpoint/2010/main" val="347811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In this case, not an expression of joy or happiness.</a:t>
            </a:r>
            <a:r>
              <a:rPr lang="en-US" b="1" baseline="0" dirty="0" smtClean="0"/>
              <a:t>  Having the courage to express bitterness, resentment and anger rather than </a:t>
            </a:r>
            <a:r>
              <a:rPr lang="en-US" b="1" baseline="0" dirty="0" err="1" smtClean="0"/>
              <a:t>supressing</a:t>
            </a:r>
            <a:r>
              <a:rPr lang="en-US" b="1" baseline="0" dirty="0" smtClean="0"/>
              <a:t> it.</a:t>
            </a:r>
          </a:p>
          <a:p>
            <a:endParaRPr lang="en-US" b="1" baseline="0" dirty="0" smtClean="0"/>
          </a:p>
          <a:p>
            <a:pPr marL="171450" indent="-171450">
              <a:buFont typeface="Arial" panose="020B0604020202020204" pitchFamily="34" charset="0"/>
              <a:buChar char="•"/>
            </a:pPr>
            <a:r>
              <a:rPr lang="en-US" b="0" baseline="0" dirty="0" smtClean="0"/>
              <a:t>Many believe it to be healthy and wise to, “Let ‘</a:t>
            </a:r>
            <a:r>
              <a:rPr lang="en-US" b="0" baseline="0" dirty="0" err="1" smtClean="0"/>
              <a:t>em</a:t>
            </a:r>
            <a:r>
              <a:rPr lang="en-US" b="0" baseline="0" dirty="0" smtClean="0"/>
              <a:t> know what you think… and if they can’t handle it, that’s their problem!”</a:t>
            </a:r>
          </a:p>
          <a:p>
            <a:pPr marL="171450" indent="-171450">
              <a:buFont typeface="Arial" panose="020B0604020202020204" pitchFamily="34" charset="0"/>
              <a:buChar char="•"/>
            </a:pPr>
            <a:r>
              <a:rPr lang="en-US" b="0" baseline="0" dirty="0" smtClean="0"/>
              <a:t>More concerned with how they feel than how such expressions might impact others…</a:t>
            </a:r>
          </a:p>
          <a:p>
            <a:pPr marL="171450" indent="-171450">
              <a:buFont typeface="Arial" panose="020B0604020202020204" pitchFamily="34" charset="0"/>
              <a:buChar char="•"/>
            </a:pPr>
            <a:r>
              <a:rPr lang="en-US" b="0" baseline="0" dirty="0" smtClean="0"/>
              <a:t>Note:  There is wisdom in not REPRESSING anger or resentment.  But… (See third bullet on slide). </a:t>
            </a:r>
            <a:endParaRPr lang="en-US" b="0" dirty="0" smtClean="0"/>
          </a:p>
          <a:p>
            <a:endParaRPr lang="en-US" b="1" dirty="0" smtClean="0"/>
          </a:p>
          <a:p>
            <a:r>
              <a:rPr lang="en-US" b="1" dirty="0" smtClean="0"/>
              <a:t>(Proverbs 12:16), </a:t>
            </a:r>
            <a:r>
              <a:rPr lang="en-US" i="1" dirty="0" smtClean="0"/>
              <a:t>“A fool’s wrath is known at once, But a prudent man covers shame.“</a:t>
            </a:r>
          </a:p>
          <a:p>
            <a:endParaRPr lang="en-US" b="1" i="0" dirty="0" smtClean="0"/>
          </a:p>
          <a:p>
            <a:r>
              <a:rPr lang="en-US" b="1" i="0" dirty="0" smtClean="0"/>
              <a:t>(Proverbs 15:1), </a:t>
            </a:r>
            <a:r>
              <a:rPr lang="en-US" i="1" dirty="0" smtClean="0"/>
              <a:t>“A soft answer turns away wrath, But a harsh word stirs up anger.”</a:t>
            </a:r>
            <a:endParaRPr lang="en-US" i="1" dirty="0"/>
          </a:p>
        </p:txBody>
      </p:sp>
      <p:sp>
        <p:nvSpPr>
          <p:cNvPr id="4" name="Slide Number Placeholder 3"/>
          <p:cNvSpPr>
            <a:spLocks noGrp="1"/>
          </p:cNvSpPr>
          <p:nvPr>
            <p:ph type="sldNum" sz="quarter" idx="10"/>
          </p:nvPr>
        </p:nvSpPr>
        <p:spPr/>
        <p:txBody>
          <a:bodyPr/>
          <a:lstStyle/>
          <a:p>
            <a:fld id="{C0FDE9E0-B338-49E4-9C10-4F1AD169F7CD}" type="slidenum">
              <a:rPr lang="en-US" smtClean="0"/>
              <a:t>6</a:t>
            </a:fld>
            <a:endParaRPr lang="en-US"/>
          </a:p>
        </p:txBody>
      </p:sp>
    </p:spTree>
    <p:extLst>
      <p:ext uri="{BB962C8B-B14F-4D97-AF65-F5344CB8AC3E}">
        <p14:creationId xmlns:p14="http://schemas.microsoft.com/office/powerpoint/2010/main" val="87973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of dealing with conflict when wronged…</a:t>
            </a:r>
          </a:p>
          <a:p>
            <a:endParaRPr lang="en-US" baseline="0" dirty="0" smtClean="0"/>
          </a:p>
          <a:p>
            <a:r>
              <a:rPr lang="en-US" baseline="0" dirty="0" smtClean="0"/>
              <a:t>Importance of it?  Consider…</a:t>
            </a:r>
          </a:p>
          <a:p>
            <a:endParaRPr lang="en-US" baseline="0" dirty="0" smtClean="0"/>
          </a:p>
          <a:p>
            <a:r>
              <a:rPr lang="en-US" b="1" baseline="0" dirty="0" smtClean="0"/>
              <a:t>(Matthew 5:23-24), </a:t>
            </a:r>
            <a:r>
              <a:rPr lang="en-US" i="1" baseline="0" dirty="0" smtClean="0"/>
              <a:t>“</a:t>
            </a:r>
            <a:r>
              <a:rPr lang="en-US" i="1" dirty="0" smtClean="0"/>
              <a:t>Therefore if you bring your gift to the altar, and there remember that your brother has something against you, </a:t>
            </a:r>
            <a:r>
              <a:rPr lang="en-US" i="1" baseline="30000" dirty="0" smtClean="0"/>
              <a:t>24 </a:t>
            </a:r>
            <a:r>
              <a:rPr lang="en-US" i="1" dirty="0" smtClean="0"/>
              <a:t>leave your gift there before the altar, and go your way. </a:t>
            </a:r>
            <a:r>
              <a:rPr lang="en-US" i="1" u="sng" dirty="0" smtClean="0"/>
              <a:t>First be reconciled to your brother</a:t>
            </a:r>
            <a:r>
              <a:rPr lang="en-US" i="1" dirty="0" smtClean="0"/>
              <a:t>, and then come and offer your gift.</a:t>
            </a:r>
          </a:p>
          <a:p>
            <a:endParaRPr lang="en-US" i="1" dirty="0" smtClean="0"/>
          </a:p>
          <a:p>
            <a:r>
              <a:rPr lang="en-US" b="1" i="0" dirty="0" smtClean="0"/>
              <a:t>Longsuffering,</a:t>
            </a:r>
            <a:r>
              <a:rPr lang="en-US" b="1" i="0" baseline="0" dirty="0" smtClean="0"/>
              <a:t> and bearing with is better than blowing off steam!</a:t>
            </a:r>
            <a:endParaRPr lang="en-US" b="1" i="0" dirty="0"/>
          </a:p>
        </p:txBody>
      </p:sp>
      <p:sp>
        <p:nvSpPr>
          <p:cNvPr id="4" name="Slide Number Placeholder 3"/>
          <p:cNvSpPr>
            <a:spLocks noGrp="1"/>
          </p:cNvSpPr>
          <p:nvPr>
            <p:ph type="sldNum" sz="quarter" idx="10"/>
          </p:nvPr>
        </p:nvSpPr>
        <p:spPr/>
        <p:txBody>
          <a:bodyPr/>
          <a:lstStyle/>
          <a:p>
            <a:fld id="{C0FDE9E0-B338-49E4-9C10-4F1AD169F7CD}" type="slidenum">
              <a:rPr lang="en-US" smtClean="0"/>
              <a:t>7</a:t>
            </a:fld>
            <a:endParaRPr lang="en-US"/>
          </a:p>
        </p:txBody>
      </p:sp>
    </p:spTree>
    <p:extLst>
      <p:ext uri="{BB962C8B-B14F-4D97-AF65-F5344CB8AC3E}">
        <p14:creationId xmlns:p14="http://schemas.microsoft.com/office/powerpoint/2010/main" val="203645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Friendship is wonderful.</a:t>
            </a:r>
            <a:r>
              <a:rPr lang="en-US" baseline="0" dirty="0" smtClean="0"/>
              <a:t>  Most of us regret the acquaintances we have not maintained…</a:t>
            </a:r>
          </a:p>
          <a:p>
            <a:pPr marL="171450" indent="-171450">
              <a:buFont typeface="Arial" panose="020B0604020202020204" pitchFamily="34" charset="0"/>
              <a:buChar char="•"/>
            </a:pPr>
            <a:r>
              <a:rPr lang="en-US" baseline="0" dirty="0" smtClean="0"/>
              <a:t>Moves</a:t>
            </a:r>
          </a:p>
          <a:p>
            <a:pPr marL="171450" indent="-171450">
              <a:buFont typeface="Arial" panose="020B0604020202020204" pitchFamily="34" charset="0"/>
              <a:buChar char="•"/>
            </a:pPr>
            <a:r>
              <a:rPr lang="en-US" baseline="0" dirty="0" smtClean="0"/>
              <a:t>Growing up and out</a:t>
            </a:r>
          </a:p>
          <a:p>
            <a:pPr marL="171450" indent="-171450">
              <a:buFont typeface="Arial" panose="020B0604020202020204" pitchFamily="34" charset="0"/>
              <a:buChar char="•"/>
            </a:pPr>
            <a:r>
              <a:rPr lang="en-US" baseline="0" dirty="0" smtClean="0"/>
              <a:t>Starting families… etc.</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(Proverbs 18:24), </a:t>
            </a:r>
            <a:r>
              <a:rPr lang="en-US" i="1" baseline="0" dirty="0" smtClean="0"/>
              <a:t>“</a:t>
            </a:r>
            <a:r>
              <a:rPr lang="en-US" i="1" dirty="0" smtClean="0"/>
              <a:t>A man who has friends must himself be friendly,</a:t>
            </a:r>
            <a:r>
              <a:rPr lang="en-US" i="1" baseline="30000" dirty="0" smtClean="0"/>
              <a:t> </a:t>
            </a:r>
            <a:r>
              <a:rPr lang="en-US" i="1" dirty="0" smtClean="0"/>
              <a:t>But there is a friend who sticks closer than a brother.”</a:t>
            </a:r>
            <a:endParaRPr lang="en-US" i="1" baseline="0" dirty="0" smtClean="0"/>
          </a:p>
          <a:p>
            <a:pPr marL="0" indent="0">
              <a:buFont typeface="Arial" panose="020B0604020202020204" pitchFamily="34" charset="0"/>
              <a:buNone/>
            </a:pPr>
            <a:endParaRPr lang="en-US" baseline="0" dirty="0" smtClean="0"/>
          </a:p>
          <a:p>
            <a:r>
              <a:rPr lang="en-US" b="1" baseline="0" dirty="0" smtClean="0"/>
              <a:t>(Proverbs 27:9-10), </a:t>
            </a:r>
            <a:r>
              <a:rPr lang="en-US" i="1" baseline="0" dirty="0" smtClean="0"/>
              <a:t>“</a:t>
            </a:r>
            <a:r>
              <a:rPr lang="en-US" i="1" dirty="0" smtClean="0"/>
              <a:t>Ointment and perfume delight the heart, And the sweetness of a man’s friend gives delight by hearty counsel.</a:t>
            </a:r>
          </a:p>
          <a:p>
            <a:r>
              <a:rPr lang="en-US" i="1" baseline="30000" dirty="0" smtClean="0"/>
              <a:t>10 </a:t>
            </a:r>
            <a:r>
              <a:rPr lang="en-US" i="1" dirty="0" smtClean="0"/>
              <a:t>Do not forsake your own friend or your father’s friend, Nor go to your brother’s house in the day of your calamity; Better is a neighbor nearby than a brother far away.”</a:t>
            </a:r>
          </a:p>
          <a:p>
            <a:pPr marL="171450" indent="-171450">
              <a:buFont typeface="Arial" panose="020B0604020202020204" pitchFamily="34" charset="0"/>
              <a:buChar char="•"/>
            </a:pPr>
            <a:endParaRPr lang="en-US" baseline="0" dirty="0" smtClean="0"/>
          </a:p>
          <a:p>
            <a:pPr marL="0" indent="0">
              <a:buFontTx/>
              <a:buNone/>
            </a:pPr>
            <a:r>
              <a:rPr lang="en-US" b="1" baseline="0" dirty="0" smtClean="0"/>
              <a:t>However, some friends we NEED TO REJECT!  </a:t>
            </a:r>
            <a:r>
              <a:rPr lang="en-US" baseline="0" dirty="0" smtClean="0"/>
              <a:t>(Faithfulness to God comes first)  See next slide…</a:t>
            </a:r>
            <a:endParaRPr lang="en-US" dirty="0"/>
          </a:p>
        </p:txBody>
      </p:sp>
      <p:sp>
        <p:nvSpPr>
          <p:cNvPr id="4" name="Slide Number Placeholder 3"/>
          <p:cNvSpPr>
            <a:spLocks noGrp="1"/>
          </p:cNvSpPr>
          <p:nvPr>
            <p:ph type="sldNum" sz="quarter" idx="10"/>
          </p:nvPr>
        </p:nvSpPr>
        <p:spPr/>
        <p:txBody>
          <a:bodyPr/>
          <a:lstStyle/>
          <a:p>
            <a:fld id="{C0FDE9E0-B338-49E4-9C10-4F1AD169F7CD}" type="slidenum">
              <a:rPr lang="en-US" smtClean="0"/>
              <a:t>8</a:t>
            </a:fld>
            <a:endParaRPr lang="en-US"/>
          </a:p>
        </p:txBody>
      </p:sp>
    </p:spTree>
    <p:extLst>
      <p:ext uri="{BB962C8B-B14F-4D97-AF65-F5344CB8AC3E}">
        <p14:creationId xmlns:p14="http://schemas.microsoft.com/office/powerpoint/2010/main" val="170012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Corinthians 6:14-15, 17-18),</a:t>
            </a:r>
          </a:p>
          <a:p>
            <a:endParaRPr lang="en-US" b="1" dirty="0" smtClean="0"/>
          </a:p>
          <a:p>
            <a:r>
              <a:rPr lang="en-US" i="1" dirty="0" smtClean="0"/>
              <a:t>“Do not be unequally yoked together with unbelievers. For what fellowship has righteousness with lawlessness? And what communion has light with darkness? </a:t>
            </a:r>
            <a:r>
              <a:rPr lang="en-US" i="1" baseline="30000" dirty="0" smtClean="0"/>
              <a:t>15 </a:t>
            </a:r>
            <a:r>
              <a:rPr lang="en-US" i="1" dirty="0" smtClean="0"/>
              <a:t>And what accord has Christ with Belial? Or what part has a believer with an unbeliever?”</a:t>
            </a:r>
          </a:p>
          <a:p>
            <a:endParaRPr lang="en-US" i="1" dirty="0" smtClean="0"/>
          </a:p>
          <a:p>
            <a:r>
              <a:rPr lang="en-US" i="1" dirty="0" smtClean="0"/>
              <a:t>“Therefore ‘Come out from among them And be separate, says the Lord. Do not touch what is unclean, And I will receive you.’</a:t>
            </a:r>
            <a:r>
              <a:rPr lang="en-US" i="1" baseline="30000" dirty="0" smtClean="0"/>
              <a:t>  18 ’</a:t>
            </a:r>
            <a:r>
              <a:rPr lang="en-US" i="1" dirty="0" smtClean="0"/>
              <a:t>I will be a Father to you, And you shall be My sons and daughters, Says the L</a:t>
            </a:r>
            <a:r>
              <a:rPr lang="en-US" i="1" cap="small" dirty="0" smtClean="0">
                <a:effectLst/>
              </a:rPr>
              <a:t>ord</a:t>
            </a:r>
            <a:r>
              <a:rPr lang="en-US" i="1" dirty="0" smtClean="0"/>
              <a:t> Almighty.’”</a:t>
            </a:r>
          </a:p>
          <a:p>
            <a:endParaRPr lang="en-US" dirty="0"/>
          </a:p>
        </p:txBody>
      </p:sp>
      <p:sp>
        <p:nvSpPr>
          <p:cNvPr id="4" name="Slide Number Placeholder 3"/>
          <p:cNvSpPr>
            <a:spLocks noGrp="1"/>
          </p:cNvSpPr>
          <p:nvPr>
            <p:ph type="sldNum" sz="quarter" idx="10"/>
          </p:nvPr>
        </p:nvSpPr>
        <p:spPr/>
        <p:txBody>
          <a:bodyPr/>
          <a:lstStyle/>
          <a:p>
            <a:fld id="{C0FDE9E0-B338-49E4-9C10-4F1AD169F7CD}" type="slidenum">
              <a:rPr lang="en-US" smtClean="0"/>
              <a:t>9</a:t>
            </a:fld>
            <a:endParaRPr lang="en-US"/>
          </a:p>
        </p:txBody>
      </p:sp>
    </p:spTree>
    <p:extLst>
      <p:ext uri="{BB962C8B-B14F-4D97-AF65-F5344CB8AC3E}">
        <p14:creationId xmlns:p14="http://schemas.microsoft.com/office/powerpoint/2010/main" val="253648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(Ecclesiastes 2:1-3), </a:t>
            </a:r>
            <a:r>
              <a:rPr lang="en-US" i="1" dirty="0" smtClean="0"/>
              <a:t>“I said in my heart, “Come now, I will test you with mirth; therefore enjoy pleasure”; but surely, this also was vanity. </a:t>
            </a:r>
            <a:r>
              <a:rPr lang="en-US" i="1" baseline="30000" dirty="0" smtClean="0"/>
              <a:t>2 </a:t>
            </a:r>
            <a:r>
              <a:rPr lang="en-US" i="1" dirty="0" smtClean="0"/>
              <a:t>I said of laughter—“Madness!”; and of mirth, “What does it accomplish?” </a:t>
            </a:r>
            <a:r>
              <a:rPr lang="en-US" i="1" baseline="30000" dirty="0" smtClean="0"/>
              <a:t>3 </a:t>
            </a:r>
            <a:r>
              <a:rPr lang="en-US" i="1" dirty="0" smtClean="0"/>
              <a:t>I searched in my heart how to gratify my flesh with wine, while guiding my heart with wisdom, and how to lay hold on folly, till I might see what was good for the sons of men to do under heaven all the days of their lives.”</a:t>
            </a:r>
          </a:p>
          <a:p>
            <a:endParaRPr lang="en-US" i="1" dirty="0" smtClean="0"/>
          </a:p>
          <a:p>
            <a:r>
              <a:rPr lang="en-US" i="0" dirty="0" smtClean="0"/>
              <a:t>True counsel of Job’s friend </a:t>
            </a:r>
            <a:r>
              <a:rPr lang="en-US" i="0" dirty="0" err="1" smtClean="0"/>
              <a:t>Zophar</a:t>
            </a:r>
            <a:r>
              <a:rPr lang="en-US" i="0" dirty="0" smtClean="0"/>
              <a:t>:</a:t>
            </a:r>
          </a:p>
          <a:p>
            <a:endParaRPr lang="en-US" i="0" dirty="0" smtClean="0"/>
          </a:p>
          <a:p>
            <a:r>
              <a:rPr lang="en-US" b="1" i="0" dirty="0" smtClean="0"/>
              <a:t>(Job</a:t>
            </a:r>
            <a:r>
              <a:rPr lang="en-US" b="1" i="0" baseline="0" dirty="0" smtClean="0"/>
              <a:t> 20:4-5), </a:t>
            </a:r>
            <a:r>
              <a:rPr lang="en-US" i="1" dirty="0" smtClean="0"/>
              <a:t>“Do you not know this of old, Since man was placed on earth, </a:t>
            </a:r>
            <a:r>
              <a:rPr lang="en-US" i="1" baseline="30000" dirty="0" smtClean="0"/>
              <a:t>5 </a:t>
            </a:r>
            <a:r>
              <a:rPr lang="en-US" i="1" dirty="0" smtClean="0"/>
              <a:t>That the triumphing of the wicked is short, And the joy of the hypocrite is but for a moment?”</a:t>
            </a:r>
            <a:endParaRPr lang="en-US" i="1" dirty="0"/>
          </a:p>
        </p:txBody>
      </p:sp>
      <p:sp>
        <p:nvSpPr>
          <p:cNvPr id="4" name="Slide Number Placeholder 3"/>
          <p:cNvSpPr>
            <a:spLocks noGrp="1"/>
          </p:cNvSpPr>
          <p:nvPr>
            <p:ph type="sldNum" sz="quarter" idx="10"/>
          </p:nvPr>
        </p:nvSpPr>
        <p:spPr/>
        <p:txBody>
          <a:bodyPr/>
          <a:lstStyle/>
          <a:p>
            <a:fld id="{C0FDE9E0-B338-49E4-9C10-4F1AD169F7CD}" type="slidenum">
              <a:rPr lang="en-US" smtClean="0"/>
              <a:t>10</a:t>
            </a:fld>
            <a:endParaRPr lang="en-US"/>
          </a:p>
        </p:txBody>
      </p:sp>
    </p:spTree>
    <p:extLst>
      <p:ext uri="{BB962C8B-B14F-4D97-AF65-F5344CB8AC3E}">
        <p14:creationId xmlns:p14="http://schemas.microsoft.com/office/powerpoint/2010/main" val="789153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pic>
        <p:nvPicPr>
          <p:cNvPr id="7" name="Picture 6"/>
          <p:cNvPicPr>
            <a:picLocks noChangeAspect="1"/>
          </p:cNvPicPr>
          <p:nvPr userDrawn="1"/>
        </p:nvPicPr>
        <p:blipFill>
          <a:blip r:embed="rId2"/>
          <a:stretch>
            <a:fillRect/>
          </a:stretch>
        </p:blipFill>
        <p:spPr>
          <a:xfrm>
            <a:off x="212035" y="238539"/>
            <a:ext cx="8706678" cy="64607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960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306390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420768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283697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283751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25370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343848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61132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393173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235564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BF39943-3208-480A-9336-9A05BB87D182}" type="datetimeFigureOut">
              <a:rPr lang="en-US" smtClean="0"/>
              <a:t>6/1/2014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7797977-A196-47FD-9C5F-762DA263818D}" type="slidenum">
              <a:rPr lang="en-US" smtClean="0"/>
              <a:t>‹#›</a:t>
            </a:fld>
            <a:endParaRPr lang="en-US"/>
          </a:p>
        </p:txBody>
      </p:sp>
    </p:spTree>
    <p:extLst>
      <p:ext uri="{BB962C8B-B14F-4D97-AF65-F5344CB8AC3E}">
        <p14:creationId xmlns:p14="http://schemas.microsoft.com/office/powerpoint/2010/main" val="333509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3"/>
          <a:stretch>
            <a:fillRect/>
          </a:stretch>
        </p:blipFill>
        <p:spPr>
          <a:xfrm>
            <a:off x="212035" y="238539"/>
            <a:ext cx="8706678" cy="64607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19622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123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353" y="941294"/>
            <a:ext cx="7772400" cy="2729752"/>
          </a:xfrm>
        </p:spPr>
        <p:txBody>
          <a:bodyPr anchor="t">
            <a:normAutofit/>
          </a:bodyPr>
          <a:lstStyle/>
          <a:p>
            <a:r>
              <a:rPr lang="en-US" sz="5400" dirty="0">
                <a:latin typeface="Blue Highway" panose="02010603020202020303" pitchFamily="2" charset="0"/>
              </a:rPr>
              <a:t>I wish that I </a:t>
            </a:r>
            <a:r>
              <a:rPr lang="en-US" sz="5400" dirty="0" smtClean="0">
                <a:latin typeface="Blue Highway" panose="02010603020202020303" pitchFamily="2" charset="0"/>
              </a:rPr>
              <a:t>had</a:t>
            </a:r>
            <a:br>
              <a:rPr lang="en-US" sz="5400" dirty="0" smtClean="0">
                <a:latin typeface="Blue Highway" panose="02010603020202020303" pitchFamily="2" charset="0"/>
              </a:rPr>
            </a:br>
            <a:r>
              <a:rPr lang="en-US" sz="5400" dirty="0" smtClean="0">
                <a:latin typeface="Blue Highway" panose="02010603020202020303" pitchFamily="2" charset="0"/>
              </a:rPr>
              <a:t>let </a:t>
            </a:r>
            <a:r>
              <a:rPr lang="en-US" sz="5400" dirty="0">
                <a:latin typeface="Blue Highway" panose="02010603020202020303" pitchFamily="2" charset="0"/>
              </a:rPr>
              <a:t>myself be happier.</a:t>
            </a:r>
          </a:p>
        </p:txBody>
      </p:sp>
      <p:sp>
        <p:nvSpPr>
          <p:cNvPr id="3" name="Subtitle 2"/>
          <p:cNvSpPr>
            <a:spLocks noGrp="1"/>
          </p:cNvSpPr>
          <p:nvPr>
            <p:ph type="subTitle" idx="1"/>
          </p:nvPr>
        </p:nvSpPr>
        <p:spPr>
          <a:xfrm>
            <a:off x="1102659" y="2698595"/>
            <a:ext cx="7015429" cy="3501483"/>
          </a:xfrm>
        </p:spPr>
        <p:txBody>
          <a:bodyPr>
            <a:noAutofit/>
          </a:bodyPr>
          <a:lstStyle/>
          <a:p>
            <a:pPr marL="285750" indent="-285750" algn="l">
              <a:buFont typeface="Arial" panose="020B0604020202020204" pitchFamily="34" charset="0"/>
              <a:buChar char="•"/>
            </a:pPr>
            <a:r>
              <a:rPr lang="en-US" sz="3200" dirty="0" smtClean="0"/>
              <a:t>The comfort of the familiar kept them from pursuing happiness.</a:t>
            </a:r>
            <a:endParaRPr lang="en-US" sz="3200" dirty="0" smtClean="0"/>
          </a:p>
          <a:p>
            <a:pPr marL="285750" indent="-285750" algn="l">
              <a:buFont typeface="Arial" panose="020B0604020202020204" pitchFamily="34" charset="0"/>
              <a:buChar char="•"/>
            </a:pPr>
            <a:r>
              <a:rPr lang="en-US" sz="3200" dirty="0" smtClean="0"/>
              <a:t>Fear of change, concern for propriety, fear of what others might think.</a:t>
            </a:r>
            <a:endParaRPr lang="en-US" sz="3200" dirty="0" smtClean="0"/>
          </a:p>
          <a:p>
            <a:pPr marL="285750" indent="-285750" algn="l">
              <a:buFont typeface="Arial" panose="020B0604020202020204" pitchFamily="34" charset="0"/>
              <a:buChar char="•"/>
            </a:pPr>
            <a:r>
              <a:rPr lang="en-US" sz="3200" dirty="0" smtClean="0"/>
              <a:t>It is great to pursue happiness, but know where true happiness is found! (Ecclesiastes 2:1-3; Job 20:4-5)</a:t>
            </a:r>
            <a:endParaRPr lang="en-US" sz="3200" dirty="0"/>
          </a:p>
        </p:txBody>
      </p:sp>
    </p:spTree>
    <p:extLst>
      <p:ext uri="{BB962C8B-B14F-4D97-AF65-F5344CB8AC3E}">
        <p14:creationId xmlns:p14="http://schemas.microsoft.com/office/powerpoint/2010/main" val="3384051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3020"/>
          </a:xfrm>
        </p:spPr>
        <p:txBody>
          <a:bodyPr>
            <a:normAutofit/>
          </a:bodyPr>
          <a:lstStyle/>
          <a:p>
            <a:r>
              <a:rPr lang="en-US" sz="5400" dirty="0" smtClean="0">
                <a:latin typeface="Blue Highway" panose="02010603020202020303" pitchFamily="2" charset="0"/>
              </a:rPr>
              <a:t>Luke 16:24-25</a:t>
            </a:r>
            <a:endParaRPr lang="en-US" sz="5400" dirty="0">
              <a:latin typeface="Blue Highway" panose="02010603020202020303" pitchFamily="2" charset="0"/>
            </a:endParaRPr>
          </a:p>
        </p:txBody>
      </p:sp>
      <p:sp>
        <p:nvSpPr>
          <p:cNvPr id="3" name="Content Placeholder 2"/>
          <p:cNvSpPr>
            <a:spLocks noGrp="1"/>
          </p:cNvSpPr>
          <p:nvPr>
            <p:ph idx="1"/>
          </p:nvPr>
        </p:nvSpPr>
        <p:spPr>
          <a:xfrm>
            <a:off x="628650" y="1338147"/>
            <a:ext cx="7886700" cy="4838816"/>
          </a:xfrm>
        </p:spPr>
        <p:txBody>
          <a:bodyPr/>
          <a:lstStyle/>
          <a:p>
            <a:pPr marL="0" indent="290513">
              <a:buNone/>
            </a:pPr>
            <a:r>
              <a:rPr lang="en-US" sz="3200" dirty="0"/>
              <a:t>“Then he cried and said</a:t>
            </a:r>
            <a:r>
              <a:rPr lang="en-US" sz="3200" dirty="0" smtClean="0"/>
              <a:t>,                            </a:t>
            </a:r>
            <a:r>
              <a:rPr lang="en-US" sz="3200" dirty="0"/>
              <a:t>‘Father Abraham, have mercy on me, and send Lazarus that he may dip the tip of his finger in water and cool my tongue; for I am tormented in this flame.’ 25 But Abraham said, ‘Son, remember that in your lifetime you received your good things, and likewise Lazarus evil things; </a:t>
            </a:r>
            <a:r>
              <a:rPr lang="en-US" sz="3200" u="sng" dirty="0"/>
              <a:t>but now he is comforted and you are tormented</a:t>
            </a:r>
            <a:r>
              <a:rPr lang="en-US" sz="3200" dirty="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845" y="365127"/>
            <a:ext cx="2082277" cy="1062386"/>
          </a:xfrm>
          <a:prstGeom prst="rect">
            <a:avLst/>
          </a:prstGeom>
          <a:ln w="25400">
            <a:solidFill>
              <a:schemeClr val="bg1"/>
            </a:solidFill>
          </a:ln>
        </p:spPr>
      </p:pic>
    </p:spTree>
    <p:extLst>
      <p:ext uri="{BB962C8B-B14F-4D97-AF65-F5344CB8AC3E}">
        <p14:creationId xmlns:p14="http://schemas.microsoft.com/office/powerpoint/2010/main" val="1527298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541" y="646771"/>
            <a:ext cx="8122024" cy="1159727"/>
          </a:xfrm>
        </p:spPr>
        <p:txBody>
          <a:bodyPr anchor="t">
            <a:normAutofit/>
          </a:bodyPr>
          <a:lstStyle/>
          <a:p>
            <a:r>
              <a:rPr lang="en-US" sz="7200" dirty="0" smtClean="0">
                <a:latin typeface="Blue Highway" panose="02010603020202020303" pitchFamily="2" charset="0"/>
              </a:rPr>
              <a:t>Conclusion</a:t>
            </a:r>
            <a:endParaRPr lang="en-US" sz="7200" dirty="0">
              <a:latin typeface="Blue Highway" panose="02010603020202020303" pitchFamily="2" charset="0"/>
            </a:endParaRPr>
          </a:p>
        </p:txBody>
      </p:sp>
      <p:sp>
        <p:nvSpPr>
          <p:cNvPr id="3" name="Subtitle 2"/>
          <p:cNvSpPr>
            <a:spLocks noGrp="1"/>
          </p:cNvSpPr>
          <p:nvPr>
            <p:ph type="subTitle" idx="1"/>
          </p:nvPr>
        </p:nvSpPr>
        <p:spPr>
          <a:xfrm>
            <a:off x="1102659" y="1984917"/>
            <a:ext cx="6948521" cy="4237463"/>
          </a:xfrm>
        </p:spPr>
        <p:txBody>
          <a:bodyPr>
            <a:noAutofit/>
          </a:bodyPr>
          <a:lstStyle/>
          <a:p>
            <a:pPr indent="290513" algn="l"/>
            <a:r>
              <a:rPr lang="en-US" sz="3200" dirty="0" smtClean="0"/>
              <a:t>As always the world misses what is </a:t>
            </a:r>
            <a:r>
              <a:rPr lang="en-US" sz="3200" dirty="0" smtClean="0"/>
              <a:t>most important as we live for the short time we have on this earth.</a:t>
            </a:r>
          </a:p>
          <a:p>
            <a:pPr indent="290513" algn="l"/>
            <a:endParaRPr lang="en-US" sz="3200" dirty="0"/>
          </a:p>
          <a:p>
            <a:pPr indent="290513" algn="l"/>
            <a:r>
              <a:rPr lang="en-US" sz="3200" dirty="0" smtClean="0"/>
              <a:t>It is not about getting the most out of this short existence.  It is about ensuring we obtain the promise of eternal life following time here!</a:t>
            </a:r>
            <a:endParaRPr lang="en-US" sz="3200" dirty="0"/>
          </a:p>
        </p:txBody>
      </p:sp>
    </p:spTree>
    <p:extLst>
      <p:ext uri="{BB962C8B-B14F-4D97-AF65-F5344CB8AC3E}">
        <p14:creationId xmlns:p14="http://schemas.microsoft.com/office/powerpoint/2010/main" val="13047590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353" y="591671"/>
            <a:ext cx="7772400" cy="2729752"/>
          </a:xfrm>
        </p:spPr>
        <p:txBody>
          <a:bodyPr anchor="t">
            <a:normAutofit/>
          </a:bodyPr>
          <a:lstStyle/>
          <a:p>
            <a:r>
              <a:rPr lang="en-US" dirty="0" smtClean="0">
                <a:latin typeface="Blue Highway" panose="02010603020202020303" pitchFamily="2" charset="0"/>
              </a:rPr>
              <a:t>Nurse reveals the top 5 regrets people make on their deathbed </a:t>
            </a:r>
            <a:endParaRPr lang="en-US" dirty="0">
              <a:latin typeface="Blue Highway" panose="02010603020202020303" pitchFamily="2" charset="0"/>
            </a:endParaRPr>
          </a:p>
        </p:txBody>
      </p:sp>
      <p:sp>
        <p:nvSpPr>
          <p:cNvPr id="3" name="Subtitle 2"/>
          <p:cNvSpPr>
            <a:spLocks noGrp="1"/>
          </p:cNvSpPr>
          <p:nvPr>
            <p:ph type="subTitle" idx="1"/>
          </p:nvPr>
        </p:nvSpPr>
        <p:spPr>
          <a:xfrm>
            <a:off x="1801906" y="3012140"/>
            <a:ext cx="6858000" cy="874059"/>
          </a:xfrm>
        </p:spPr>
        <p:txBody>
          <a:bodyPr>
            <a:normAutofit/>
          </a:bodyPr>
          <a:lstStyle/>
          <a:p>
            <a:pPr algn="r"/>
            <a:r>
              <a:rPr lang="en-US" sz="1800" dirty="0" smtClean="0"/>
              <a:t>Author:  </a:t>
            </a:r>
            <a:r>
              <a:rPr lang="en-US" sz="1800" dirty="0" err="1" smtClean="0"/>
              <a:t>Bronnie</a:t>
            </a:r>
            <a:r>
              <a:rPr lang="en-US" sz="1800" dirty="0" smtClean="0"/>
              <a:t> Ware</a:t>
            </a:r>
            <a:br>
              <a:rPr lang="en-US" sz="1800" dirty="0" smtClean="0"/>
            </a:br>
            <a:r>
              <a:rPr lang="en-US" sz="1800" dirty="0" smtClean="0"/>
              <a:t>Site: themindunleashed.org</a:t>
            </a:r>
            <a:endParaRPr lang="en-US" sz="1800" dirty="0"/>
          </a:p>
        </p:txBody>
      </p:sp>
      <p:sp>
        <p:nvSpPr>
          <p:cNvPr id="5" name="TextBox 4"/>
          <p:cNvSpPr txBox="1"/>
          <p:nvPr/>
        </p:nvSpPr>
        <p:spPr>
          <a:xfrm>
            <a:off x="484094" y="4155142"/>
            <a:ext cx="8175812" cy="2339102"/>
          </a:xfrm>
          <a:prstGeom prst="rect">
            <a:avLst/>
          </a:prstGeom>
          <a:noFill/>
        </p:spPr>
        <p:txBody>
          <a:bodyPr wrap="square" rtlCol="0">
            <a:spAutoFit/>
          </a:bodyPr>
          <a:lstStyle/>
          <a:p>
            <a:pPr indent="349250"/>
            <a:r>
              <a:rPr lang="en-US" sz="3200" dirty="0" smtClean="0"/>
              <a:t>The words of the Preacher, the son of David, king in Jerusalem.  </a:t>
            </a:r>
            <a:r>
              <a:rPr lang="en-US" sz="3200" baseline="30000" dirty="0" smtClean="0"/>
              <a:t>2 </a:t>
            </a:r>
            <a:r>
              <a:rPr lang="en-US" sz="3200" dirty="0" smtClean="0"/>
              <a:t>“Vanity of  vanities,” says the Preacher; “Vanity of vanities, all </a:t>
            </a:r>
            <a:r>
              <a:rPr lang="en-US" sz="3200" i="1" dirty="0" smtClean="0"/>
              <a:t>is</a:t>
            </a:r>
            <a:r>
              <a:rPr lang="en-US" sz="3200" dirty="0" smtClean="0"/>
              <a:t> vanity.”</a:t>
            </a:r>
          </a:p>
          <a:p>
            <a:pPr algn="r"/>
            <a:r>
              <a:rPr lang="en-US" sz="3200" dirty="0" smtClean="0"/>
              <a:t>  (Ecclesiastes 1:1-2)</a:t>
            </a:r>
          </a:p>
          <a:p>
            <a:endParaRPr lang="en-US" dirty="0"/>
          </a:p>
        </p:txBody>
      </p:sp>
    </p:spTree>
    <p:extLst>
      <p:ext uri="{BB962C8B-B14F-4D97-AF65-F5344CB8AC3E}">
        <p14:creationId xmlns:p14="http://schemas.microsoft.com/office/powerpoint/2010/main" val="11413573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541" y="941294"/>
            <a:ext cx="8122024" cy="2729752"/>
          </a:xfrm>
        </p:spPr>
        <p:txBody>
          <a:bodyPr anchor="t">
            <a:normAutofit/>
          </a:bodyPr>
          <a:lstStyle/>
          <a:p>
            <a:r>
              <a:rPr lang="en-US" sz="5400" dirty="0">
                <a:latin typeface="Blue Highway" panose="02010603020202020303" pitchFamily="2" charset="0"/>
              </a:rPr>
              <a:t>I wish I’d had the </a:t>
            </a:r>
            <a:r>
              <a:rPr lang="en-US" sz="5400" dirty="0" smtClean="0">
                <a:latin typeface="Blue Highway" panose="02010603020202020303" pitchFamily="2" charset="0"/>
              </a:rPr>
              <a:t>courage</a:t>
            </a:r>
            <a:br>
              <a:rPr lang="en-US" sz="5400" dirty="0" smtClean="0">
                <a:latin typeface="Blue Highway" panose="02010603020202020303" pitchFamily="2" charset="0"/>
              </a:rPr>
            </a:br>
            <a:r>
              <a:rPr lang="en-US" sz="5400" dirty="0" smtClean="0">
                <a:latin typeface="Blue Highway" panose="02010603020202020303" pitchFamily="2" charset="0"/>
              </a:rPr>
              <a:t>to </a:t>
            </a:r>
            <a:r>
              <a:rPr lang="en-US" sz="5400" dirty="0">
                <a:latin typeface="Blue Highway" panose="02010603020202020303" pitchFamily="2" charset="0"/>
              </a:rPr>
              <a:t>live a life true to </a:t>
            </a:r>
            <a:r>
              <a:rPr lang="en-US" sz="5400" dirty="0" smtClean="0">
                <a:latin typeface="Blue Highway" panose="02010603020202020303" pitchFamily="2" charset="0"/>
              </a:rPr>
              <a:t>myself,</a:t>
            </a:r>
            <a:br>
              <a:rPr lang="en-US" sz="5400" dirty="0" smtClean="0">
                <a:latin typeface="Blue Highway" panose="02010603020202020303" pitchFamily="2" charset="0"/>
              </a:rPr>
            </a:br>
            <a:r>
              <a:rPr lang="en-US" sz="5400" dirty="0" smtClean="0">
                <a:latin typeface="Blue Highway" panose="02010603020202020303" pitchFamily="2" charset="0"/>
              </a:rPr>
              <a:t>not </a:t>
            </a:r>
            <a:r>
              <a:rPr lang="en-US" sz="5400" dirty="0">
                <a:latin typeface="Blue Highway" panose="02010603020202020303" pitchFamily="2" charset="0"/>
              </a:rPr>
              <a:t>the life others expected of me.</a:t>
            </a:r>
          </a:p>
        </p:txBody>
      </p:sp>
      <p:sp>
        <p:nvSpPr>
          <p:cNvPr id="3" name="Subtitle 2"/>
          <p:cNvSpPr>
            <a:spLocks noGrp="1"/>
          </p:cNvSpPr>
          <p:nvPr>
            <p:ph type="subTitle" idx="1"/>
          </p:nvPr>
        </p:nvSpPr>
        <p:spPr>
          <a:xfrm>
            <a:off x="1102659" y="3671046"/>
            <a:ext cx="6948521" cy="2551334"/>
          </a:xfrm>
        </p:spPr>
        <p:txBody>
          <a:bodyPr>
            <a:noAutofit/>
          </a:bodyPr>
          <a:lstStyle/>
          <a:p>
            <a:pPr marL="285750" indent="-285750" algn="l">
              <a:buFont typeface="Arial" panose="020B0604020202020204" pitchFamily="34" charset="0"/>
              <a:buChar char="•"/>
            </a:pPr>
            <a:r>
              <a:rPr lang="en-US" sz="3200" dirty="0" smtClean="0"/>
              <a:t>Regrets for dreams unfulfilled due to choices made</a:t>
            </a:r>
            <a:endParaRPr lang="en-US" sz="3200" dirty="0" smtClean="0"/>
          </a:p>
          <a:p>
            <a:pPr marL="285750" indent="-285750" algn="l">
              <a:buFont typeface="Arial" panose="020B0604020202020204" pitchFamily="34" charset="0"/>
              <a:buChar char="•"/>
            </a:pPr>
            <a:r>
              <a:rPr lang="en-US" sz="3200" dirty="0" smtClean="0"/>
              <a:t>The loss of health limits opportunities</a:t>
            </a:r>
            <a:endParaRPr lang="en-US" sz="3200" dirty="0" smtClean="0"/>
          </a:p>
          <a:p>
            <a:pPr marL="285750" indent="-285750" algn="l">
              <a:buFont typeface="Arial" panose="020B0604020202020204" pitchFamily="34" charset="0"/>
              <a:buChar char="•"/>
            </a:pPr>
            <a:r>
              <a:rPr lang="en-US" sz="3200" dirty="0" smtClean="0"/>
              <a:t>But, do we have the right to live as we desire?  (cf. John 9:1-5)</a:t>
            </a:r>
            <a:endParaRPr lang="en-US" sz="3200" dirty="0"/>
          </a:p>
        </p:txBody>
      </p:sp>
    </p:spTree>
    <p:extLst>
      <p:ext uri="{BB962C8B-B14F-4D97-AF65-F5344CB8AC3E}">
        <p14:creationId xmlns:p14="http://schemas.microsoft.com/office/powerpoint/2010/main" val="1001395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3020"/>
          </a:xfrm>
        </p:spPr>
        <p:txBody>
          <a:bodyPr>
            <a:normAutofit/>
          </a:bodyPr>
          <a:lstStyle/>
          <a:p>
            <a:r>
              <a:rPr lang="en-US" sz="5400" dirty="0" smtClean="0">
                <a:latin typeface="Blue Highway" panose="02010603020202020303" pitchFamily="2" charset="0"/>
              </a:rPr>
              <a:t>Galatians 1:9-10</a:t>
            </a:r>
            <a:endParaRPr lang="en-US" sz="5400" dirty="0">
              <a:latin typeface="Blue Highway" panose="02010603020202020303" pitchFamily="2" charset="0"/>
            </a:endParaRPr>
          </a:p>
        </p:txBody>
      </p:sp>
      <p:sp>
        <p:nvSpPr>
          <p:cNvPr id="3" name="Content Placeholder 2"/>
          <p:cNvSpPr>
            <a:spLocks noGrp="1"/>
          </p:cNvSpPr>
          <p:nvPr>
            <p:ph idx="1"/>
          </p:nvPr>
        </p:nvSpPr>
        <p:spPr>
          <a:xfrm>
            <a:off x="628650" y="1338147"/>
            <a:ext cx="7886700" cy="4838816"/>
          </a:xfrm>
        </p:spPr>
        <p:txBody>
          <a:bodyPr/>
          <a:lstStyle/>
          <a:p>
            <a:pPr marL="0" indent="290513">
              <a:buNone/>
            </a:pPr>
            <a:r>
              <a:rPr lang="en-US" sz="3200" dirty="0"/>
              <a:t>“As we have said before, </a:t>
            </a:r>
            <a:r>
              <a:rPr lang="en-US" sz="3200" dirty="0" smtClean="0"/>
              <a:t>                                      so </a:t>
            </a:r>
            <a:r>
              <a:rPr lang="en-US" sz="3200" dirty="0"/>
              <a:t>now I say again, if anyone preaches any other gospel to you than what you have received, let him be accursed</a:t>
            </a:r>
            <a:r>
              <a:rPr lang="en-US" sz="3200" dirty="0" smtClean="0"/>
              <a:t>.  </a:t>
            </a:r>
            <a:r>
              <a:rPr lang="en-US" sz="3200" baseline="30000" dirty="0" smtClean="0"/>
              <a:t>10</a:t>
            </a:r>
            <a:r>
              <a:rPr lang="en-US" sz="3200" dirty="0"/>
              <a:t> </a:t>
            </a:r>
            <a:r>
              <a:rPr lang="en-US" sz="3200" u="sng" dirty="0"/>
              <a:t>For do I now persuade men, or God</a:t>
            </a:r>
            <a:r>
              <a:rPr lang="en-US" sz="3200" dirty="0"/>
              <a:t>? Or do I seek to please men? For if I still pleased men, I would not be </a:t>
            </a:r>
            <a:r>
              <a:rPr lang="en-US" sz="3200" u="sng" dirty="0"/>
              <a:t>a bondservant of Christ</a:t>
            </a:r>
            <a:r>
              <a:rPr lang="en-US" sz="3200" dirty="0"/>
              <a:t>.”</a:t>
            </a:r>
          </a:p>
          <a:p>
            <a:pPr marL="0" indent="401638">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845" y="365127"/>
            <a:ext cx="2082277" cy="1062386"/>
          </a:xfrm>
          <a:prstGeom prst="rect">
            <a:avLst/>
          </a:prstGeom>
          <a:ln w="25400">
            <a:solidFill>
              <a:schemeClr val="bg1"/>
            </a:solidFill>
          </a:ln>
        </p:spPr>
      </p:pic>
    </p:spTree>
    <p:extLst>
      <p:ext uri="{BB962C8B-B14F-4D97-AF65-F5344CB8AC3E}">
        <p14:creationId xmlns:p14="http://schemas.microsoft.com/office/powerpoint/2010/main" val="7423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353" y="941294"/>
            <a:ext cx="7772400" cy="2729752"/>
          </a:xfrm>
        </p:spPr>
        <p:txBody>
          <a:bodyPr anchor="t">
            <a:normAutofit/>
          </a:bodyPr>
          <a:lstStyle/>
          <a:p>
            <a:r>
              <a:rPr lang="en-US" sz="5400" dirty="0">
                <a:latin typeface="Blue Highway" panose="02010603020202020303" pitchFamily="2" charset="0"/>
              </a:rPr>
              <a:t>I wish I didn’t work so hard.</a:t>
            </a:r>
          </a:p>
        </p:txBody>
      </p:sp>
      <p:sp>
        <p:nvSpPr>
          <p:cNvPr id="3" name="Subtitle 2"/>
          <p:cNvSpPr>
            <a:spLocks noGrp="1"/>
          </p:cNvSpPr>
          <p:nvPr>
            <p:ph type="subTitle" idx="1"/>
          </p:nvPr>
        </p:nvSpPr>
        <p:spPr>
          <a:xfrm>
            <a:off x="1003610" y="2118732"/>
            <a:ext cx="7114477" cy="4036741"/>
          </a:xfrm>
        </p:spPr>
        <p:txBody>
          <a:bodyPr>
            <a:noAutofit/>
          </a:bodyPr>
          <a:lstStyle/>
          <a:p>
            <a:pPr marL="285750" indent="-285750" algn="l">
              <a:buFont typeface="Arial" panose="020B0604020202020204" pitchFamily="34" charset="0"/>
              <a:buChar char="•"/>
            </a:pPr>
            <a:r>
              <a:rPr lang="en-US" sz="3200" dirty="0" smtClean="0"/>
              <a:t>Especially aged men.  A generation that highly valued work.</a:t>
            </a:r>
            <a:endParaRPr lang="en-US" sz="3200" dirty="0" smtClean="0"/>
          </a:p>
          <a:p>
            <a:pPr marL="285750" indent="-285750" algn="l">
              <a:buFont typeface="Arial" panose="020B0604020202020204" pitchFamily="34" charset="0"/>
              <a:buChar char="•"/>
            </a:pPr>
            <a:r>
              <a:rPr lang="en-US" sz="3200" dirty="0" smtClean="0"/>
              <a:t>A more simple life would get one off the treadmill of work, and able to enjoy life more fully</a:t>
            </a:r>
            <a:endParaRPr lang="en-US" sz="3200" dirty="0" smtClean="0"/>
          </a:p>
          <a:p>
            <a:pPr marL="285750" indent="-285750" algn="l">
              <a:buFont typeface="Arial" panose="020B0604020202020204" pitchFamily="34" charset="0"/>
              <a:buChar char="•"/>
            </a:pPr>
            <a:r>
              <a:rPr lang="en-US" sz="3200" dirty="0" smtClean="0"/>
              <a:t>Distinguish between a work ethic, and overvaluing work.                                      (cf. 2 Thessalonians 3:10; 1 Timothy 5:8)</a:t>
            </a:r>
            <a:endParaRPr lang="en-US" sz="3200" dirty="0"/>
          </a:p>
        </p:txBody>
      </p:sp>
    </p:spTree>
    <p:extLst>
      <p:ext uri="{BB962C8B-B14F-4D97-AF65-F5344CB8AC3E}">
        <p14:creationId xmlns:p14="http://schemas.microsoft.com/office/powerpoint/2010/main" val="1757312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353" y="941294"/>
            <a:ext cx="7772400" cy="2729752"/>
          </a:xfrm>
        </p:spPr>
        <p:txBody>
          <a:bodyPr anchor="t">
            <a:normAutofit/>
          </a:bodyPr>
          <a:lstStyle/>
          <a:p>
            <a:r>
              <a:rPr lang="en-US" sz="5400" dirty="0">
                <a:latin typeface="Blue Highway" panose="02010603020202020303" pitchFamily="2" charset="0"/>
              </a:rPr>
              <a:t>I wish I’d had the courage to express my feelings.</a:t>
            </a:r>
          </a:p>
        </p:txBody>
      </p:sp>
      <p:sp>
        <p:nvSpPr>
          <p:cNvPr id="3" name="Subtitle 2"/>
          <p:cNvSpPr>
            <a:spLocks noGrp="1"/>
          </p:cNvSpPr>
          <p:nvPr>
            <p:ph type="subTitle" idx="1"/>
          </p:nvPr>
        </p:nvSpPr>
        <p:spPr>
          <a:xfrm>
            <a:off x="914400" y="2877014"/>
            <a:ext cx="7225989" cy="3233853"/>
          </a:xfrm>
        </p:spPr>
        <p:txBody>
          <a:bodyPr>
            <a:noAutofit/>
          </a:bodyPr>
          <a:lstStyle/>
          <a:p>
            <a:pPr marL="285750" indent="-285750" algn="l">
              <a:buFont typeface="Arial" panose="020B0604020202020204" pitchFamily="34" charset="0"/>
              <a:buChar char="•"/>
            </a:pPr>
            <a:r>
              <a:rPr lang="en-US" sz="3200" dirty="0" smtClean="0"/>
              <a:t>Suppressed feelings to keep peace with others… Felt shortchanged.</a:t>
            </a:r>
            <a:endParaRPr lang="en-US" sz="3200" dirty="0" smtClean="0"/>
          </a:p>
          <a:p>
            <a:pPr marL="285750" indent="-285750" algn="l">
              <a:buFont typeface="Arial" panose="020B0604020202020204" pitchFamily="34" charset="0"/>
              <a:buChar char="•"/>
            </a:pPr>
            <a:r>
              <a:rPr lang="en-US" sz="3200" dirty="0" smtClean="0"/>
              <a:t>Illness from bitterness and resentment</a:t>
            </a:r>
            <a:endParaRPr lang="en-US" sz="3200" dirty="0" smtClean="0"/>
          </a:p>
          <a:p>
            <a:pPr marL="285750" indent="-285750" algn="l">
              <a:buFont typeface="Arial" panose="020B0604020202020204" pitchFamily="34" charset="0"/>
              <a:buChar char="•"/>
            </a:pPr>
            <a:r>
              <a:rPr lang="en-US" sz="3200" dirty="0" smtClean="0"/>
              <a:t>Is the key the free expression of such negative emotions, or dealing with them? (cf. Proverbs 12:16; 15:1)</a:t>
            </a:r>
            <a:endParaRPr lang="en-US" sz="3200" dirty="0"/>
          </a:p>
        </p:txBody>
      </p:sp>
    </p:spTree>
    <p:extLst>
      <p:ext uri="{BB962C8B-B14F-4D97-AF65-F5344CB8AC3E}">
        <p14:creationId xmlns:p14="http://schemas.microsoft.com/office/powerpoint/2010/main" val="1822806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3020"/>
          </a:xfrm>
        </p:spPr>
        <p:txBody>
          <a:bodyPr>
            <a:normAutofit/>
          </a:bodyPr>
          <a:lstStyle/>
          <a:p>
            <a:r>
              <a:rPr lang="en-US" sz="5400" dirty="0" smtClean="0">
                <a:latin typeface="Blue Highway" panose="02010603020202020303" pitchFamily="2" charset="0"/>
              </a:rPr>
              <a:t>Matthew 18:15-17</a:t>
            </a:r>
            <a:endParaRPr lang="en-US" sz="5400" dirty="0">
              <a:latin typeface="Blue Highway" panose="02010603020202020303" pitchFamily="2" charset="0"/>
            </a:endParaRPr>
          </a:p>
        </p:txBody>
      </p:sp>
      <p:sp>
        <p:nvSpPr>
          <p:cNvPr id="3" name="Content Placeholder 2"/>
          <p:cNvSpPr>
            <a:spLocks noGrp="1"/>
          </p:cNvSpPr>
          <p:nvPr>
            <p:ph idx="1"/>
          </p:nvPr>
        </p:nvSpPr>
        <p:spPr>
          <a:xfrm>
            <a:off x="628650" y="1338147"/>
            <a:ext cx="7886700" cy="4838816"/>
          </a:xfrm>
        </p:spPr>
        <p:txBody>
          <a:bodyPr/>
          <a:lstStyle/>
          <a:p>
            <a:pPr marL="0" indent="290513">
              <a:buNone/>
            </a:pPr>
            <a:r>
              <a:rPr lang="en-US" sz="3200" dirty="0" smtClean="0"/>
              <a:t>Moreover </a:t>
            </a:r>
            <a:r>
              <a:rPr lang="en-US" sz="3200" dirty="0"/>
              <a:t>if your brother sins </a:t>
            </a:r>
            <a:r>
              <a:rPr lang="en-US" sz="3200" dirty="0" smtClean="0"/>
              <a:t>               against </a:t>
            </a:r>
            <a:r>
              <a:rPr lang="en-US" sz="3200" dirty="0"/>
              <a:t>you, go and tell him his fault between you and him alone. If he hears you, you have gained your brother. </a:t>
            </a:r>
            <a:r>
              <a:rPr lang="en-US" sz="3200" baseline="30000" dirty="0"/>
              <a:t>16 </a:t>
            </a:r>
            <a:r>
              <a:rPr lang="en-US" sz="3200" dirty="0"/>
              <a:t>But if he will not hear, take with you one or two more, that ‘by the mouth of two or three witnesses every word may be established</a:t>
            </a:r>
            <a:r>
              <a:rPr lang="en-US" sz="3200" dirty="0" smtClean="0"/>
              <a:t>.’ </a:t>
            </a:r>
            <a:r>
              <a:rPr lang="en-US" sz="3200" baseline="30000" dirty="0"/>
              <a:t>17 </a:t>
            </a:r>
            <a:r>
              <a:rPr lang="en-US" sz="3200" dirty="0"/>
              <a:t>And if he refuses to hear them, tell </a:t>
            </a:r>
            <a:r>
              <a:rPr lang="en-US" sz="3200" i="1" dirty="0"/>
              <a:t>it</a:t>
            </a:r>
            <a:r>
              <a:rPr lang="en-US" sz="3200" dirty="0"/>
              <a:t> to the church. But if he refuses even to hear the church, let him be to you like a heathen and a tax collector.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845" y="365127"/>
            <a:ext cx="2082277" cy="1062386"/>
          </a:xfrm>
          <a:prstGeom prst="rect">
            <a:avLst/>
          </a:prstGeom>
          <a:ln w="25400">
            <a:solidFill>
              <a:schemeClr val="bg1"/>
            </a:solidFill>
          </a:ln>
        </p:spPr>
      </p:pic>
    </p:spTree>
    <p:extLst>
      <p:ext uri="{BB962C8B-B14F-4D97-AF65-F5344CB8AC3E}">
        <p14:creationId xmlns:p14="http://schemas.microsoft.com/office/powerpoint/2010/main" val="1547623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353" y="941294"/>
            <a:ext cx="7772400" cy="2729752"/>
          </a:xfrm>
        </p:spPr>
        <p:txBody>
          <a:bodyPr anchor="t">
            <a:normAutofit/>
          </a:bodyPr>
          <a:lstStyle/>
          <a:p>
            <a:r>
              <a:rPr lang="en-US" sz="5400" dirty="0">
                <a:latin typeface="Blue Highway" panose="02010603020202020303" pitchFamily="2" charset="0"/>
              </a:rPr>
              <a:t>I wish I had stayed in </a:t>
            </a:r>
            <a:r>
              <a:rPr lang="en-US" sz="5400" dirty="0" smtClean="0">
                <a:latin typeface="Blue Highway" panose="02010603020202020303" pitchFamily="2" charset="0"/>
              </a:rPr>
              <a:t>touch</a:t>
            </a:r>
            <a:br>
              <a:rPr lang="en-US" sz="5400" dirty="0" smtClean="0">
                <a:latin typeface="Blue Highway" panose="02010603020202020303" pitchFamily="2" charset="0"/>
              </a:rPr>
            </a:br>
            <a:r>
              <a:rPr lang="en-US" sz="5400" dirty="0" smtClean="0">
                <a:latin typeface="Blue Highway" panose="02010603020202020303" pitchFamily="2" charset="0"/>
              </a:rPr>
              <a:t>with </a:t>
            </a:r>
            <a:r>
              <a:rPr lang="en-US" sz="5400" dirty="0">
                <a:latin typeface="Blue Highway" panose="02010603020202020303" pitchFamily="2" charset="0"/>
              </a:rPr>
              <a:t>my friends.</a:t>
            </a:r>
          </a:p>
        </p:txBody>
      </p:sp>
      <p:sp>
        <p:nvSpPr>
          <p:cNvPr id="3" name="Subtitle 2"/>
          <p:cNvSpPr>
            <a:spLocks noGrp="1"/>
          </p:cNvSpPr>
          <p:nvPr>
            <p:ph type="subTitle" idx="1"/>
          </p:nvPr>
        </p:nvSpPr>
        <p:spPr>
          <a:xfrm>
            <a:off x="1102659" y="3055434"/>
            <a:ext cx="6881614" cy="3189249"/>
          </a:xfrm>
        </p:spPr>
        <p:txBody>
          <a:bodyPr>
            <a:noAutofit/>
          </a:bodyPr>
          <a:lstStyle/>
          <a:p>
            <a:pPr marL="285750" indent="-285750" algn="l">
              <a:buFont typeface="Arial" panose="020B0604020202020204" pitchFamily="34" charset="0"/>
              <a:buChar char="•"/>
            </a:pPr>
            <a:r>
              <a:rPr lang="en-US" sz="3200" dirty="0" smtClean="0"/>
              <a:t>Caught up in life, lose old </a:t>
            </a:r>
            <a:r>
              <a:rPr lang="en-US" sz="3200" dirty="0" err="1" smtClean="0"/>
              <a:t>frienships</a:t>
            </a:r>
            <a:r>
              <a:rPr lang="en-US" sz="3200" dirty="0" smtClean="0"/>
              <a:t>.</a:t>
            </a:r>
            <a:endParaRPr lang="en-US" sz="3200" dirty="0" smtClean="0"/>
          </a:p>
          <a:p>
            <a:pPr marL="285750" indent="-285750" algn="l">
              <a:buFont typeface="Arial" panose="020B0604020202020204" pitchFamily="34" charset="0"/>
              <a:buChar char="•"/>
            </a:pPr>
            <a:r>
              <a:rPr lang="en-US" sz="3200" dirty="0" smtClean="0"/>
              <a:t>In the end, it all comes down to love and relationships!</a:t>
            </a:r>
            <a:endParaRPr lang="en-US" sz="3200" dirty="0" smtClean="0"/>
          </a:p>
          <a:p>
            <a:pPr marL="285750" indent="-285750" algn="l">
              <a:buFont typeface="Arial" panose="020B0604020202020204" pitchFamily="34" charset="0"/>
              <a:buChar char="•"/>
            </a:pPr>
            <a:r>
              <a:rPr lang="en-US" sz="3200" dirty="0" smtClean="0"/>
              <a:t>A great truth, but only if our friends are worthy companions!                (Proverbs 18:24; 27:9-10)</a:t>
            </a:r>
            <a:endParaRPr lang="en-US" sz="3200" dirty="0"/>
          </a:p>
        </p:txBody>
      </p:sp>
    </p:spTree>
    <p:extLst>
      <p:ext uri="{BB962C8B-B14F-4D97-AF65-F5344CB8AC3E}">
        <p14:creationId xmlns:p14="http://schemas.microsoft.com/office/powerpoint/2010/main" val="1659587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3020"/>
          </a:xfrm>
        </p:spPr>
        <p:txBody>
          <a:bodyPr>
            <a:normAutofit/>
          </a:bodyPr>
          <a:lstStyle/>
          <a:p>
            <a:r>
              <a:rPr lang="en-US" sz="5400" dirty="0" smtClean="0">
                <a:latin typeface="Blue Highway" panose="02010603020202020303" pitchFamily="2" charset="0"/>
              </a:rPr>
              <a:t>1 Corinthians 15:33-34</a:t>
            </a:r>
            <a:endParaRPr lang="en-US" sz="5400" dirty="0">
              <a:latin typeface="Blue Highway" panose="02010603020202020303" pitchFamily="2" charset="0"/>
            </a:endParaRPr>
          </a:p>
        </p:txBody>
      </p:sp>
      <p:sp>
        <p:nvSpPr>
          <p:cNvPr id="3" name="Content Placeholder 2"/>
          <p:cNvSpPr>
            <a:spLocks noGrp="1"/>
          </p:cNvSpPr>
          <p:nvPr>
            <p:ph idx="1"/>
          </p:nvPr>
        </p:nvSpPr>
        <p:spPr>
          <a:xfrm>
            <a:off x="628650" y="1338147"/>
            <a:ext cx="7886700" cy="4838816"/>
          </a:xfrm>
        </p:spPr>
        <p:txBody>
          <a:bodyPr/>
          <a:lstStyle/>
          <a:p>
            <a:pPr marL="0" indent="290513">
              <a:buNone/>
            </a:pPr>
            <a:r>
              <a:rPr lang="en-US" sz="3200" dirty="0"/>
              <a:t>Do not be deceived: </a:t>
            </a:r>
            <a:r>
              <a:rPr lang="en-US" sz="3200" dirty="0" smtClean="0"/>
              <a:t>                                       “</a:t>
            </a:r>
            <a:r>
              <a:rPr lang="en-US" sz="3200" dirty="0"/>
              <a:t>Evil company corrupts good habits.” </a:t>
            </a:r>
            <a:r>
              <a:rPr lang="en-US" sz="3200" baseline="30000" dirty="0"/>
              <a:t>34 </a:t>
            </a:r>
            <a:r>
              <a:rPr lang="en-US" sz="3200" dirty="0"/>
              <a:t>Awake to righteousness, and do not sin; for some do not have the knowledge of God. I speak </a:t>
            </a:r>
            <a:r>
              <a:rPr lang="en-US" sz="3200" i="1" dirty="0"/>
              <a:t>this</a:t>
            </a:r>
            <a:r>
              <a:rPr lang="en-US" sz="3200" dirty="0"/>
              <a:t> to your shame.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845" y="365127"/>
            <a:ext cx="2082277" cy="1062386"/>
          </a:xfrm>
          <a:prstGeom prst="rect">
            <a:avLst/>
          </a:prstGeom>
          <a:ln w="25400">
            <a:solidFill>
              <a:schemeClr val="bg1"/>
            </a:solidFill>
          </a:ln>
        </p:spPr>
      </p:pic>
    </p:spTree>
    <p:extLst>
      <p:ext uri="{BB962C8B-B14F-4D97-AF65-F5344CB8AC3E}">
        <p14:creationId xmlns:p14="http://schemas.microsoft.com/office/powerpoint/2010/main" val="441111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833</TotalTime>
  <Words>1200</Words>
  <Application>Microsoft Office PowerPoint</Application>
  <PresentationFormat>On-screen Show (4:3)</PresentationFormat>
  <Paragraphs>148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Blue Highway</vt:lpstr>
      <vt:lpstr>Calibri</vt:lpstr>
      <vt:lpstr>Calibri Light</vt:lpstr>
      <vt:lpstr>Office Theme</vt:lpstr>
      <vt:lpstr>PowerPoint Presentation</vt:lpstr>
      <vt:lpstr>Nurse reveals the top 5 regrets people make on their deathbed </vt:lpstr>
      <vt:lpstr>I wish I’d had the courage to live a life true to myself, not the life others expected of me.</vt:lpstr>
      <vt:lpstr>Galatians 1:9-10</vt:lpstr>
      <vt:lpstr>I wish I didn’t work so hard.</vt:lpstr>
      <vt:lpstr>I wish I’d had the courage to express my feelings.</vt:lpstr>
      <vt:lpstr>Matthew 18:15-17</vt:lpstr>
      <vt:lpstr>I wish I had stayed in touch with my friends.</vt:lpstr>
      <vt:lpstr>1 Corinthians 15:33-34</vt:lpstr>
      <vt:lpstr>I wish that I had let myself be happier.</vt:lpstr>
      <vt:lpstr>Luke 16:24-25</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reveals the top 5 regrets people make on their deathbed</dc:title>
  <dc:creator>Stan Cox</dc:creator>
  <cp:lastModifiedBy>Stan Cox</cp:lastModifiedBy>
  <cp:revision>15</cp:revision>
  <dcterms:created xsi:type="dcterms:W3CDTF">2014-05-31T14:29:46Z</dcterms:created>
  <dcterms:modified xsi:type="dcterms:W3CDTF">2014-06-01T20:27:18Z</dcterms:modified>
</cp:coreProperties>
</file>